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handoutMasterIdLst>
    <p:handoutMasterId r:id="rId21"/>
  </p:handoutMasterIdLst>
  <p:sldIdLst>
    <p:sldId id="263" r:id="rId5"/>
    <p:sldId id="261" r:id="rId6"/>
    <p:sldId id="270" r:id="rId7"/>
    <p:sldId id="281" r:id="rId8"/>
    <p:sldId id="282" r:id="rId9"/>
    <p:sldId id="271" r:id="rId10"/>
    <p:sldId id="272" r:id="rId11"/>
    <p:sldId id="273" r:id="rId12"/>
    <p:sldId id="283" r:id="rId13"/>
    <p:sldId id="275" r:id="rId14"/>
    <p:sldId id="276" r:id="rId15"/>
    <p:sldId id="278" r:id="rId16"/>
    <p:sldId id="279" r:id="rId17"/>
    <p:sldId id="274" r:id="rId18"/>
    <p:sldId id="280" r:id="rId19"/>
    <p:sldId id="262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6F64"/>
    <a:srgbClr val="52D0D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1255119" y="2146434"/>
            <a:ext cx="9144000" cy="734096"/>
          </a:xfrm>
          <a:prstGeom prst="rect">
            <a:avLst/>
          </a:prstGeom>
        </p:spPr>
        <p:txBody>
          <a:bodyPr anchor="b"/>
          <a:lstStyle>
            <a:lvl1pPr algn="ctr">
              <a:defRPr sz="4400" b="1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5012" y="4566542"/>
            <a:ext cx="5761973" cy="756229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1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183" y="5793897"/>
            <a:ext cx="752263" cy="7548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6985" y="5894125"/>
            <a:ext cx="918402" cy="6546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3659" y="5753300"/>
            <a:ext cx="876946" cy="7954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7262" y="5723064"/>
            <a:ext cx="752263" cy="825717"/>
          </a:xfrm>
          <a:prstGeom prst="rect">
            <a:avLst/>
          </a:prstGeom>
        </p:spPr>
      </p:pic>
      <p:pic>
        <p:nvPicPr>
          <p:cNvPr id="10" name="Рисунок 5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8473" y="5808704"/>
            <a:ext cx="686646" cy="72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6294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без_элемен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744241" y="1988437"/>
            <a:ext cx="4727899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645919" y="4087368"/>
            <a:ext cx="2743201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827263" y="4087368"/>
            <a:ext cx="3115575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588880" y="4087368"/>
            <a:ext cx="3038623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7916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744241" y="1988437"/>
            <a:ext cx="4727899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645919" y="4087368"/>
            <a:ext cx="2743201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827263" y="4087368"/>
            <a:ext cx="3115575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588880" y="4087368"/>
            <a:ext cx="3038623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3279" y="5394914"/>
            <a:ext cx="815392" cy="11573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193" y="5653516"/>
            <a:ext cx="862687" cy="9003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504" y="5549544"/>
            <a:ext cx="811518" cy="100429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1994" y="5653516"/>
            <a:ext cx="906111" cy="9003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4687" y="5311561"/>
            <a:ext cx="758552" cy="124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9912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744241" y="1988437"/>
            <a:ext cx="4727899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645919" y="4087368"/>
            <a:ext cx="2743201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7827263" y="4087368"/>
            <a:ext cx="3115575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4588880" y="4087368"/>
            <a:ext cx="3038623" cy="1009964"/>
          </a:xfrm>
          <a:prstGeom prst="rect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28575">
            <a:noFill/>
            <a:prstDash val="sysDash"/>
          </a:ln>
        </p:spPr>
        <p:txBody>
          <a:bodyPr lIns="0" tIns="324000" rIns="0" bIns="0" anchor="ctr"/>
          <a:lstStyle>
            <a:lvl1pPr marL="0" indent="0" algn="ctr">
              <a:buFontTx/>
              <a:buNone/>
              <a:defRPr sz="2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9608" y="5489613"/>
            <a:ext cx="875309" cy="106180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9275" y="5490138"/>
            <a:ext cx="823848" cy="10612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4834" y="5621446"/>
            <a:ext cx="943301" cy="929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4556" y="5315243"/>
            <a:ext cx="946083" cy="12361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4029" y="5421664"/>
            <a:ext cx="941458" cy="112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693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480766" y="2343129"/>
            <a:ext cx="5493984" cy="699587"/>
          </a:xfrm>
          <a:prstGeom prst="rect">
            <a:avLst/>
          </a:prstGeom>
        </p:spPr>
        <p:txBody>
          <a:bodyPr/>
          <a:lstStyle>
            <a:lvl1pPr algn="ctr">
              <a:defRPr sz="4000" b="1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7217" y="5631047"/>
            <a:ext cx="591214" cy="90509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366" y="5631047"/>
            <a:ext cx="739276" cy="90509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8865" y="5631047"/>
            <a:ext cx="997786" cy="9050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4187" y="5637383"/>
            <a:ext cx="777475" cy="89876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464" y="5631048"/>
            <a:ext cx="690665" cy="905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467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1F1F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1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0" r:id="rId2"/>
    <p:sldLayoutId id="2147483696" r:id="rId3"/>
    <p:sldLayoutId id="2147483693" r:id="rId4"/>
    <p:sldLayoutId id="2147483686" r:id="rId5"/>
  </p:sldLayoutIdLst>
  <p:transition spd="slow">
    <p:fad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2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9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5" Type="http://schemas.openxmlformats.org/officeDocument/2006/relationships/image" Target="../media/image41.jpe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42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44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43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5" Type="http://schemas.openxmlformats.org/officeDocument/2006/relationships/image" Target="../media/image46.jpe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48.jpe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47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Relationship Id="rId1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27.png"/><Relationship Id="rId3" Type="http://schemas.openxmlformats.org/officeDocument/2006/relationships/image" Target="../media/image50.png"/><Relationship Id="rId7" Type="http://schemas.openxmlformats.org/officeDocument/2006/relationships/image" Target="../media/image31.png"/><Relationship Id="rId12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11" Type="http://schemas.openxmlformats.org/officeDocument/2006/relationships/image" Target="../media/image54.png"/><Relationship Id="rId5" Type="http://schemas.openxmlformats.org/officeDocument/2006/relationships/image" Target="../media/image51.JPG"/><Relationship Id="rId10" Type="http://schemas.openxmlformats.org/officeDocument/2006/relationships/image" Target="../media/image53.png"/><Relationship Id="rId4" Type="http://schemas.openxmlformats.org/officeDocument/2006/relationships/image" Target="../media/image25.png"/><Relationship Id="rId9" Type="http://schemas.openxmlformats.org/officeDocument/2006/relationships/image" Target="../media/image5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6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12" Type="http://schemas.openxmlformats.org/officeDocument/2006/relationships/image" Target="../media/image26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12" Type="http://schemas.openxmlformats.org/officeDocument/2006/relationships/image" Target="../media/image26.jp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25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6778" y="5660015"/>
            <a:ext cx="873328" cy="9441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18798">
            <a:off x="2527654" y="5727082"/>
            <a:ext cx="772080" cy="1199433"/>
          </a:xfrm>
          <a:prstGeom prst="rect">
            <a:avLst/>
          </a:prstGeom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3475" y="248220"/>
            <a:ext cx="590086" cy="903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5967" y="1211918"/>
            <a:ext cx="6588855" cy="44480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552602" y="3464387"/>
            <a:ext cx="30867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Подготовили воспитатели </a:t>
            </a:r>
          </a:p>
          <a:p>
            <a:pPr algn="r"/>
            <a:r>
              <a:rPr lang="ru-RU" altLang="ru-RU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младшей группы №1</a:t>
            </a:r>
          </a:p>
          <a:p>
            <a:pPr algn="r"/>
            <a:r>
              <a:rPr lang="ru-RU" altLang="ru-RU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Николаева Е.В.</a:t>
            </a:r>
          </a:p>
          <a:p>
            <a:pPr algn="r"/>
            <a:r>
              <a:rPr lang="ru-RU" altLang="ru-RU" dirty="0">
                <a:solidFill>
                  <a:srgbClr val="C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Нелаева А.В.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96155" y="1537855"/>
            <a:ext cx="5599689" cy="237764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«Мои любимые игрушки»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17360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291" y="36635"/>
            <a:ext cx="3083108" cy="37955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022" y="0"/>
            <a:ext cx="3071087" cy="453874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89" y="2564835"/>
            <a:ext cx="2681602" cy="421834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2021" y="1743209"/>
            <a:ext cx="3201379" cy="489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7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7520" y="1987337"/>
            <a:ext cx="5604402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9885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3991" y="25834"/>
            <a:ext cx="3378009" cy="44759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44476"/>
            <a:ext cx="3251547" cy="4485981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7265" y="2163539"/>
            <a:ext cx="2786726" cy="461741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3612" y="0"/>
            <a:ext cx="3284661" cy="447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24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61663" y="2829688"/>
            <a:ext cx="4600097" cy="34500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511602" y="2717414"/>
            <a:ext cx="4648961" cy="36257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62756" y="1442538"/>
            <a:ext cx="4362367" cy="32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105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962147" y="1817586"/>
            <a:ext cx="7138867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800" b="1" u="sng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Заключительный:</a:t>
            </a: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Выставка детских работ 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«Мы играем». </a:t>
            </a:r>
            <a: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Фотовыставка </a:t>
            </a:r>
            <a:r>
              <a:rPr lang="ru-RU" sz="28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«Наши игрушки».</a:t>
            </a:r>
          </a:p>
        </p:txBody>
      </p:sp>
    </p:spTree>
    <p:extLst>
      <p:ext uri="{BB962C8B-B14F-4D97-AF65-F5344CB8AC3E}">
        <p14:creationId xmlns:p14="http://schemas.microsoft.com/office/powerpoint/2010/main" val="41835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205803"/>
            <a:ext cx="1176279" cy="1176279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7754" y="4487252"/>
            <a:ext cx="590086" cy="903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3848" y="1354736"/>
            <a:ext cx="6491977" cy="469439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973137" y="1063511"/>
            <a:ext cx="709878" cy="149208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281211">
            <a:off x="2218856" y="760111"/>
            <a:ext cx="709878" cy="149208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5859" y="1929809"/>
            <a:ext cx="800372" cy="130462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508" y="5977015"/>
            <a:ext cx="944976" cy="8571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3818" y="5714307"/>
            <a:ext cx="876935" cy="9151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9339" y="5595400"/>
            <a:ext cx="991663" cy="11324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8852" y="-437233"/>
            <a:ext cx="2398437" cy="214107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7207" y="5940578"/>
            <a:ext cx="724408" cy="83630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739" y="6029070"/>
            <a:ext cx="839946" cy="828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27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400" advClick="0">
        <p14:doors dir="vert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80766" y="2343129"/>
            <a:ext cx="5493984" cy="1779984"/>
          </a:xfrm>
        </p:spPr>
        <p:txBody>
          <a:bodyPr/>
          <a:lstStyle/>
          <a:p>
            <a:pPr algn="ctr"/>
            <a:r>
              <a:rPr lang="ru-RU" sz="6000" dirty="0" smtClean="0"/>
              <a:t>Спасибо за внимание!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08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7520" y="1987337"/>
            <a:ext cx="5604402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007139" y="-67726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4065" y="1346260"/>
            <a:ext cx="7318773" cy="4354824"/>
          </a:xfrm>
          <a:prstGeom prst="rect">
            <a:avLst/>
          </a:prstGeom>
          <a:scene3d>
            <a:camera prst="obliqueTopLeft"/>
            <a:lightRig rig="threePt" dir="t"/>
          </a:scene3d>
        </p:spPr>
      </p:pic>
      <p:sp>
        <p:nvSpPr>
          <p:cNvPr id="2" name="Прямоугольник 1"/>
          <p:cNvSpPr/>
          <p:nvPr/>
        </p:nvSpPr>
        <p:spPr>
          <a:xfrm>
            <a:off x="3386259" y="1640085"/>
            <a:ext cx="6096000" cy="260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 проекта:</a:t>
            </a:r>
            <a:r>
              <a:rPr lang="ru-RU" sz="2000" b="1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творческо - игровой, краткосрочный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Время реализации проекта:</a:t>
            </a:r>
            <a:r>
              <a:rPr lang="ru-RU" sz="2000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16.09- 08.11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sz="20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воспитатели, родители, дети.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solidFill>
                  <a:srgbClr val="FF0000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 детей: </a:t>
            </a:r>
            <a:r>
              <a:rPr lang="ru-RU" sz="2000" dirty="0"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3-4 года</a:t>
            </a:r>
          </a:p>
        </p:txBody>
      </p:sp>
    </p:spTree>
    <p:extLst>
      <p:ext uri="{BB962C8B-B14F-4D97-AF65-F5344CB8AC3E}">
        <p14:creationId xmlns:p14="http://schemas.microsoft.com/office/powerpoint/2010/main" val="1390556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7520" y="1987337"/>
            <a:ext cx="5604402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272" y="6004109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614" y="5966024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434" y="5997279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79494">
            <a:off x="7827175" y="-174887"/>
            <a:ext cx="639882" cy="13449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986546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369" y="5949974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1062" y="1147763"/>
            <a:ext cx="7351776" cy="477978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82785" y="1335023"/>
            <a:ext cx="4937760" cy="4361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</a:t>
            </a:r>
            <a:r>
              <a:rPr lang="ru-RU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Важнейшей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составной частью образовательной среды являются игра и игрушка. Игрушки для ребенка - та «среда», которая позволяет исследовать окружающий мир, формировать и реализовывать творческие способности, выражать чувства. Подбор игрушек дело серьезное и ответственное. От успешного решения этой проблемы зависят настроение ребенка и прогресс в его развитии. Сами по себе игрушки ничего для ребенка не будут значить, если он не знает, как и во что с ними играть. </a:t>
            </a:r>
          </a:p>
        </p:txBody>
      </p:sp>
    </p:spTree>
    <p:extLst>
      <p:ext uri="{BB962C8B-B14F-4D97-AF65-F5344CB8AC3E}">
        <p14:creationId xmlns:p14="http://schemas.microsoft.com/office/powerpoint/2010/main" val="401637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7520" y="1987337"/>
            <a:ext cx="5604402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272" y="6004109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614" y="5966024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434" y="5997279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79494">
            <a:off x="7827175" y="-174887"/>
            <a:ext cx="639882" cy="13449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986546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369" y="5949974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0112" y="1170186"/>
            <a:ext cx="7351776" cy="4779788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69426" y="1787832"/>
            <a:ext cx="5333999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бережное отношение детей к игрушкам, взаимодействие с ними. Сформировать знания, о свойствах, качествах и функциональном назначении игрушек. Воспитывать в детях доброту, заботу, бережное отношение к игрушкам. По средством любимой игрушки помочь детям легко преодолеть адаптационный период в детском саду. </a:t>
            </a:r>
          </a:p>
        </p:txBody>
      </p:sp>
    </p:spTree>
    <p:extLst>
      <p:ext uri="{BB962C8B-B14F-4D97-AF65-F5344CB8AC3E}">
        <p14:creationId xmlns:p14="http://schemas.microsoft.com/office/powerpoint/2010/main" val="170421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7520" y="1987337"/>
            <a:ext cx="5604402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272" y="6004109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614" y="5966024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434" y="5997279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79494">
            <a:off x="7827175" y="-174887"/>
            <a:ext cx="639882" cy="13449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986546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369" y="5949974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66811" y="1164801"/>
            <a:ext cx="8024345" cy="4914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Задачи</a:t>
            </a:r>
            <a:r>
              <a:rPr lang="ru-RU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детей: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Раскрыть сущность и особенности предметно -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отобразительной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детей младшего возраста. Учить - внимательно рассматривать игрушки, обогащать словарный запас. Развивать навыки фразовой и связной речи, побуждать к высказываниям.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Продолжать развивать игровые, познавательные, сенсорные и речевые способности, учитывая индивидуальные и возрастные особенности ребенка.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Формировать у детей эмоционально- эстетическое и бережное отношение к игрушкам.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 общение и взаимодействие ребенка со сверстниками и взрослым.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Воспитывать желание беречь игрушку и заботиться о ней.</a:t>
            </a:r>
          </a:p>
        </p:txBody>
      </p:sp>
    </p:spTree>
    <p:extLst>
      <p:ext uri="{BB962C8B-B14F-4D97-AF65-F5344CB8AC3E}">
        <p14:creationId xmlns:p14="http://schemas.microsoft.com/office/powerpoint/2010/main" val="3375490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77400" y="1649254"/>
            <a:ext cx="6096000" cy="340606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Для </a:t>
            </a:r>
            <a:r>
              <a:rPr lang="ru-RU" sz="20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воспитателей: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1.Поддерживать стремление ребенка, активно вступать в общение, высказываться.</a:t>
            </a: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Развивать эмоциональный отклик на знакомые литературные произведения, посредством сюжетно- отобразительной игры. 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3.Стимулировать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ребенка повторять за воспитателем слова и фразы из знакомых стихотворений.</a:t>
            </a:r>
          </a:p>
        </p:txBody>
      </p:sp>
    </p:spTree>
    <p:extLst>
      <p:ext uri="{BB962C8B-B14F-4D97-AF65-F5344CB8AC3E}">
        <p14:creationId xmlns:p14="http://schemas.microsoft.com/office/powerpoint/2010/main" val="184970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66810" y="968769"/>
            <a:ext cx="7791589" cy="5304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Планируемые результат проекта:</a:t>
            </a:r>
          </a:p>
          <a:p>
            <a:pPr marL="457200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Дети: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Пополнить 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детей об игрушках.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Проявлять интерес и желание играть с игрушками.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речевой  активность детей.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Умение включать в сюжет игры различные игрушки и пытаться осуществить ролевой диалог.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общения и взаимодействие ребенка со сверстниками и взрослым</a:t>
            </a:r>
            <a:r>
              <a:rPr lang="ru-RU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Родители: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Обогащение родительского опыта приемами взаимодействия и сотрудничества с ребенком в семье. 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компетентности родителей при выборе игрушки.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430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8907" y="5839397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724" y="5798287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400" y="5839397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6844">
            <a:off x="8131830" y="588980"/>
            <a:ext cx="709878" cy="149208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803122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80021" y="5720402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7999" y="1396538"/>
            <a:ext cx="6536575" cy="3889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План работы над проектом:</a:t>
            </a:r>
          </a:p>
          <a:p>
            <a:pPr marL="685800">
              <a:lnSpc>
                <a:spcPct val="115000"/>
              </a:lnSpc>
              <a:spcAft>
                <a:spcPts val="0"/>
              </a:spcAft>
            </a:pPr>
            <a:r>
              <a:rPr lang="ru-RU" sz="24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Подготовительный: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Изучение и подбор материала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Разработка структуры проекта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Составление тематического планирования мероприятий.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Подбор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дидактических игр.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Обсуждение с родителями детей вопросов связанных с реализацией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1951872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"/>
          <p:cNvSpPr>
            <a:spLocks noGrp="1"/>
          </p:cNvSpPr>
          <p:nvPr>
            <p:ph type="title"/>
          </p:nvPr>
        </p:nvSpPr>
        <p:spPr>
          <a:xfrm>
            <a:off x="3017520" y="1987337"/>
            <a:ext cx="5604402" cy="146719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4000">
                <a:solidFill>
                  <a:srgbClr val="AD6F64"/>
                </a:solidFill>
                <a:latin typeface="Garamond" panose="02020404030301010803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6272" y="6004109"/>
            <a:ext cx="839946" cy="82893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3947" y="4754382"/>
            <a:ext cx="798200" cy="8090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614" y="5966024"/>
            <a:ext cx="703812" cy="84114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3434" y="5997279"/>
            <a:ext cx="639438" cy="667334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6439" y="1335023"/>
            <a:ext cx="800372" cy="130462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3479494">
            <a:off x="7827175" y="-174887"/>
            <a:ext cx="639882" cy="1344963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7290" y="5986546"/>
            <a:ext cx="724408" cy="83630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0369" y="5949974"/>
            <a:ext cx="944976" cy="857192"/>
          </a:xfrm>
          <a:prstGeom prst="rect">
            <a:avLst/>
          </a:prstGeom>
        </p:spPr>
      </p:pic>
      <p:pic>
        <p:nvPicPr>
          <p:cNvPr id="26" name="Рисунок 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45656" y="1592591"/>
            <a:ext cx="789491" cy="789491"/>
          </a:xfrm>
          <a:prstGeom prst="rect">
            <a:avLst/>
          </a:prstGeom>
        </p:spPr>
      </p:pic>
      <p:pic>
        <p:nvPicPr>
          <p:cNvPr id="27" name="Рисунок 3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9813" y="4603630"/>
            <a:ext cx="590086" cy="90337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63287" y="1152993"/>
            <a:ext cx="901099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000" b="1" u="sng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Основной:</a:t>
            </a: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Беседы:</a:t>
            </a: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«Игрушки бывают разные», «Игрушки в нашем саду», «Во что играли дети раньше», «Зачем нужны игрушки», «О чем шепчут игрушки в детском саду». </a:t>
            </a: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000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дидактических игр:</a:t>
            </a: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0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«Узнай на ощупь», «Один- много», «Что изменилось?», « Найди игрушку такого же цвета».</a:t>
            </a: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Рассматривание иллюстраций с изображением игрушек. Чтение и заучивание стихотворений об игрушках.</a:t>
            </a:r>
          </a:p>
          <a:p>
            <a:pPr marL="9144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Изготовление стенгазеты </a:t>
            </a:r>
            <a:r>
              <a:rPr lang="ru-RU" sz="2000" i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«Наши игрушки». </a:t>
            </a:r>
          </a:p>
          <a:p>
            <a:pPr marL="914400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 для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4146254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>
        <p14:gallery dir="l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Презентация1" id="{2BCA5436-F0B2-444F-B599-222CE7F44C6C}" vid="{E7F7DE61-75C5-4698-94C0-1A323E2F4CA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3C4393-ACDB-4BF1-8882-2EC82EBB464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CAB4484-BDF9-44A3-927A-0E8EDDB14416}">
  <ds:schemaRefs>
    <ds:schemaRef ds:uri="http://purl.org/dc/terms/"/>
    <ds:schemaRef ds:uri="http://purl.org/dc/dcmitype/"/>
    <ds:schemaRef ds:uri="2547570a-e5f4-4946-a4c3-82580e42479e"/>
    <ds:schemaRef ds:uri="6ee78bd2-4339-4042-adc0-bcc646419980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875BB143-2D4C-4804-A2EE-7D28AD5042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тремя вариантами ответа</Template>
  <TotalTime>0</TotalTime>
  <Words>512</Words>
  <Application>Microsoft Office PowerPoint</Application>
  <PresentationFormat>Произвольный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Тема1</vt:lpstr>
      <vt:lpstr>Проект «Мои любимые игрушки» </vt:lpstr>
      <vt:lpstr>Презентация PowerPoint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2019-11-12T12:38:03Z</dcterms:created>
  <dcterms:modified xsi:type="dcterms:W3CDTF">2023-01-22T15:03:29Z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