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59" r:id="rId4"/>
    <p:sldId id="260" r:id="rId5"/>
    <p:sldId id="266" r:id="rId6"/>
    <p:sldId id="262" r:id="rId7"/>
    <p:sldId id="269" r:id="rId8"/>
    <p:sldId id="263" r:id="rId9"/>
    <p:sldId id="270" r:id="rId10"/>
    <p:sldId id="264" r:id="rId11"/>
    <p:sldId id="271" r:id="rId12"/>
    <p:sldId id="272" r:id="rId13"/>
    <p:sldId id="273" r:id="rId14"/>
    <p:sldId id="274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66"/>
    <a:srgbClr val="00CC00"/>
    <a:srgbClr val="66FF66"/>
    <a:srgbClr val="33CC33"/>
    <a:srgbClr val="99FF33"/>
    <a:srgbClr val="808000"/>
    <a:srgbClr val="CC9900"/>
    <a:srgbClr val="006600"/>
    <a:srgbClr val="FFCC99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122" y="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3700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7016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9907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990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472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1837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5213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5881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18984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0188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7292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72FAE4-457A-4749-B4F0-2103829D0EA1}" type="datetimeFigureOut">
              <a:rPr lang="ru-RU" smtClean="0"/>
              <a:pPr/>
              <a:t>22.01.2023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6EAEFB-3F03-49D6-85BF-04187ED23C4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8164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depositphotos_29839143-stock-illustration-childrens-school-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785786" y="285728"/>
            <a:ext cx="61436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 учреждение </a:t>
            </a:r>
          </a:p>
          <a:p>
            <a:pPr algn="ctr">
              <a:defRPr/>
            </a:pPr>
            <a:r>
              <a:rPr lang="ru-RU" sz="2400" b="1" dirty="0">
                <a:solidFill>
                  <a:srgbClr val="99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Центр развития ребёнка - детский сад «Солнышко»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143108" y="2500306"/>
            <a:ext cx="5143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2143116"/>
            <a:ext cx="184731" cy="169277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2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52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928794" y="2285992"/>
            <a:ext cx="5942140" cy="163121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Такие разные </a:t>
            </a:r>
          </a:p>
          <a:p>
            <a:pPr algn="ctr"/>
            <a:r>
              <a:rPr lang="ru-RU" sz="5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мальчики и девочки</a:t>
            </a:r>
            <a:endParaRPr lang="ru-RU" sz="5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0430" y="4929198"/>
            <a:ext cx="371477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Автор-составитель – Прохорова Н.А.</a:t>
            </a:r>
            <a:endParaRPr lang="ru-RU" sz="28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epositphotos_29839143-stock-illustration-childrens-school-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071538" y="714356"/>
            <a:ext cx="635798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indent="360363"/>
            <a:r>
              <a:rPr lang="ru-RU" dirty="0" smtClean="0"/>
              <a:t>Как правило, девочки достаточно спокойно входят в новую для них среду детского сада с 2-2,5 лет. Мальчики обычно созревают к 3 годам.</a:t>
            </a:r>
          </a:p>
          <a:p>
            <a:pPr indent="360363"/>
            <a:r>
              <a:rPr lang="ru-RU" dirty="0" smtClean="0"/>
              <a:t>Чтобы сделать адаптацию к непривычным условиям легче, необходима определенная подготовка. 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14290"/>
            <a:ext cx="79296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Адаптация к детскому саду</a:t>
            </a:r>
          </a:p>
          <a:p>
            <a:pPr algn="ctr"/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857356" y="2428868"/>
            <a:ext cx="58579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Примерно за год до поступления в садик полезно начать упоминать о нем в положительном ключе: как там много игрушек, какие добрые воспитатели. Домашний режим, приближенный к расписанию детского сада, так же позитивно повлияет на дальнейшее пребывание в садике.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86050" y="4000504"/>
            <a:ext cx="521497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Хорошо, если ко времени поступления в сад ребенок приобретает основные бытовые навыки: самостоятельный прием пищи, одевание и раздевание, гигиена. Важно научить малыша обращаться к старшим с просьбами и сообщать о своем состоянии («хочу в туалет», «хочу пить», «мне холодно», «мне жарко» и т.п.).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81864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578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00430" y="1714488"/>
            <a:ext cx="5000635" cy="33337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extBox 1"/>
          <p:cNvSpPr txBox="1"/>
          <p:nvPr/>
        </p:nvSpPr>
        <p:spPr>
          <a:xfrm>
            <a:off x="214282" y="1071546"/>
            <a:ext cx="892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Не стоит тревожно реагировать на нежелание ребенка идти в садик. Привыкание к новому происходит постепенно, у мальчиков медленнее, чем у девочек. </a:t>
            </a:r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214290"/>
            <a:ext cx="7929618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Адаптация к детскому саду</a:t>
            </a:r>
          </a:p>
          <a:p>
            <a:pPr algn="ctr"/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58" y="5072074"/>
            <a:ext cx="85011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В этом поможет игра в прятки (ребенок некоторое время проводит в одиночестве, но воспринимает его позитивно), ролевая игра (мама становится воспитательницей, няней, поваром детского сада), общение с другими взрослыми, с которыми можно оставить малыша на час или даже больше, общение с другими детьми и обучение командной игре с ними.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00034" y="2500306"/>
            <a:ext cx="278608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Но излишнюю привязанность к родителям, из-за которой малыши капризничают, можно снизить.</a:t>
            </a:r>
          </a:p>
        </p:txBody>
      </p:sp>
    </p:spTree>
    <p:extLst>
      <p:ext uri="{BB962C8B-B14F-4D97-AF65-F5344CB8AC3E}">
        <p14:creationId xmlns:p14="http://schemas.microsoft.com/office/powerpoint/2010/main" val="3781864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 descr="phpUoRrA3_51cf6d559dee8c795d24a683cddf0871--love-wallpaper-wallpaper-fre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875"/>
            <a:ext cx="9149172" cy="685412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14546" y="1571612"/>
            <a:ext cx="69294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5125"/>
            <a:r>
              <a:rPr lang="ru-RU" dirty="0" smtClean="0"/>
              <a:t>Общение со сверстниками в детском саду – как правило, первый опыт активной социализации. Малыши учатся выстраиванию отношений с ровесниками и незнакомыми взрослыми, ищут своё место в коллективе. И от того, каким будет этот первый опыт, во многом зависит дельнейшее развитие личности и характера ребёнка.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14382" y="0"/>
            <a:ext cx="7929618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6600"/>
                </a:solidFill>
                <a:effectLst/>
              </a:rPr>
              <a:t>Взаимоотношения мальчиков</a:t>
            </a:r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 </a:t>
            </a:r>
            <a:r>
              <a:rPr lang="ru-RU" sz="4800" b="1" cap="none" spc="0" dirty="0" smtClean="0">
                <a:ln/>
                <a:solidFill>
                  <a:srgbClr val="006600"/>
                </a:solidFill>
                <a:effectLst/>
              </a:rPr>
              <a:t>и девочек</a:t>
            </a:r>
          </a:p>
          <a:p>
            <a:pPr algn="ctr"/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pic>
        <p:nvPicPr>
          <p:cNvPr id="6" name="Рисунок 5" descr="5e8dd58436c3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88020" y="4357694"/>
            <a:ext cx="3955980" cy="250030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143108" y="4214818"/>
            <a:ext cx="3571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Чтобы ребёнок не стал изгоем, следует обращать его внимание на правила общения с другими, воспитывать в нём уважение к другим и к себе, к чужим и своим интересам, уверенность в своих силах, умение решать споры бесконфликтно.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57554" y="3357562"/>
            <a:ext cx="635798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Обычно дети разбиваются на группки, у их отношений появляется избирательный характер. 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00">
            <a:alpha val="3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3-002-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4" name="TextBox 3"/>
          <p:cNvSpPr txBox="1"/>
          <p:nvPr/>
        </p:nvSpPr>
        <p:spPr>
          <a:xfrm>
            <a:off x="2000232" y="1500174"/>
            <a:ext cx="71437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Важно интересоваться жизнью малыша в детском саду, его эмоциями и переживаниями, наблюдать за его игрой с другими детьми, чтобы суметь вовремя скорректировать ситуацию.</a:t>
            </a:r>
          </a:p>
          <a:p>
            <a:pPr indent="360363"/>
            <a:r>
              <a:rPr lang="ru-RU" dirty="0" smtClean="0"/>
              <a:t>Мальчики и девочки по-разному строят отношения в коллективе. В мальчишеских группах дети активно стремятся к самоутверждению, чаще ориентируются на мнение друг друга стараются проявить себя и этим заслужить одобрение.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071670" y="0"/>
            <a:ext cx="707233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6600"/>
                </a:solidFill>
                <a:effectLst/>
              </a:rPr>
              <a:t>Взаимоотношения мальчиков</a:t>
            </a:r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 </a:t>
            </a:r>
            <a:r>
              <a:rPr lang="ru-RU" sz="4800" b="1" cap="none" spc="0" dirty="0" smtClean="0">
                <a:ln/>
                <a:solidFill>
                  <a:srgbClr val="006600"/>
                </a:solidFill>
                <a:effectLst/>
              </a:rPr>
              <a:t>и девочек</a:t>
            </a:r>
          </a:p>
          <a:p>
            <a:pPr algn="ctr"/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pic>
        <p:nvPicPr>
          <p:cNvPr id="5" name="Рисунок 4" descr="19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71736" y="3275740"/>
            <a:ext cx="6000760" cy="358226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3-002-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1571612"/>
            <a:ext cx="72152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Девочкам обычно важнее мнение старших, поэтому они послушнее. Девочки акцентируют внимание на чувствах окружающих </a:t>
            </a:r>
          </a:p>
          <a:p>
            <a:r>
              <a:rPr lang="ru-RU" dirty="0" smtClean="0"/>
              <a:t>и на гармоничных отношениях внутри группы.</a:t>
            </a:r>
          </a:p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0"/>
            <a:ext cx="7072330" cy="230832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6600"/>
                </a:solidFill>
                <a:effectLst/>
              </a:rPr>
              <a:t>Взаимоотношения мальчиков</a:t>
            </a:r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 </a:t>
            </a:r>
            <a:r>
              <a:rPr lang="ru-RU" sz="4800" b="1" cap="none" spc="0" dirty="0" smtClean="0">
                <a:ln/>
                <a:solidFill>
                  <a:srgbClr val="006600"/>
                </a:solidFill>
                <a:effectLst/>
              </a:rPr>
              <a:t>и девочек</a:t>
            </a:r>
          </a:p>
          <a:p>
            <a:pPr algn="ctr"/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pic>
        <p:nvPicPr>
          <p:cNvPr id="6" name="Рисунок 5" descr="276ddbac3d25e840d33be3327ced6e3a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00372"/>
            <a:ext cx="3659579" cy="3239299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7" name="TextBox 6"/>
          <p:cNvSpPr txBox="1"/>
          <p:nvPr/>
        </p:nvSpPr>
        <p:spPr>
          <a:xfrm>
            <a:off x="3786182" y="2428868"/>
            <a:ext cx="314327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Общение с противоположным полом – очень ценная практика. </a:t>
            </a:r>
          </a:p>
          <a:p>
            <a:pPr indent="360363"/>
            <a:r>
              <a:rPr lang="ru-RU" dirty="0" smtClean="0"/>
              <a:t>Старшие не должны ей препятствовать.</a:t>
            </a:r>
          </a:p>
          <a:p>
            <a:pPr indent="360363"/>
            <a:r>
              <a:rPr lang="ru-RU" dirty="0" smtClean="0"/>
              <a:t>Взрослым стоит описывать детям психологические различия полов только с позитивной стороны. Например, вместо «все мальчики хулиганы» говорить «мальчики активные», а вместо «все девочки плаксы» – «девочки ранимые».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epositphotos_29839143-stock-illustration-childrens-school-background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428728" y="214290"/>
            <a:ext cx="514353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Всем известно, что у девочек и мальчиков с раннего возраста формируются разные интересы, привычки и способы общения с окружающими. С 2-3 лет малыши уже начинают осознавать свой пол. Они внимательно наблюдают за взрослыми и стараются повторять за ними, знакомятся с ролевыми моделями, которые встречают в книгах, фильмах, телепрограммах. Важно объяснить детям, какие герои являют собой хороший пример для подражания, а какие – плохой, помогать делать правильный вывод.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928926" y="3286124"/>
            <a:ext cx="514353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Дошкольный возраст – наиболее значимый и активный этап адаптации к социальным нормам. В этот период необходимо внимательно относиться к потребностям малышей, направлять их и заботливо развивать их потенциал. А для этого нужно разбираться в физиологических и психологических особенностях, свойственных мальчикам и девочкам. Знание основных принципов </a:t>
            </a:r>
            <a:r>
              <a:rPr lang="ru-RU" dirty="0" err="1" smtClean="0"/>
              <a:t>гендерного</a:t>
            </a:r>
            <a:r>
              <a:rPr lang="ru-RU" dirty="0" smtClean="0"/>
              <a:t> развития поможет предотвратить множество серьёзных</a:t>
            </a:r>
          </a:p>
          <a:p>
            <a:pPr indent="360363"/>
            <a:r>
              <a:rPr lang="ru-RU" dirty="0" smtClean="0"/>
              <a:t>     проблем.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572740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3-002-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85720" y="948690"/>
            <a:ext cx="678661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Каждый ребенок уникален. Существуют определенные нормы развития и поведения, свойственные большинству детей, но всегда есть место индивидуальности и персональным особенностям. Корректируя недостатки и исправляя погрешности, не забывайте ценить личность малыша и принимать его таким , какой он есть.</a:t>
            </a:r>
          </a:p>
          <a:p>
            <a:pPr indent="360363"/>
            <a:r>
              <a:rPr lang="ru-RU" dirty="0" smtClean="0"/>
              <a:t>Характер не полностью определяется анатомией. Большое значение имеют среда и воспитание. Социальные факторы формируют личность наряду с биологическими характеристиками. Половая принадлежность не должна вписывать ребенка в стандартизированные рамки и ограничивать его развитие.</a:t>
            </a:r>
          </a:p>
          <a:p>
            <a:pPr indent="360363"/>
            <a:endParaRPr lang="ru-RU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714348" y="214290"/>
            <a:ext cx="604325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Ребёнок как личность</a:t>
            </a:r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14282" y="4214818"/>
            <a:ext cx="6500890" cy="2428892"/>
          </a:xfrm>
          <a:prstGeom prst="roundRect">
            <a:avLst/>
          </a:prstGeom>
          <a:solidFill>
            <a:srgbClr val="7030A0">
              <a:alpha val="32000"/>
            </a:srgb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214282" y="4272677"/>
            <a:ext cx="6572296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ЭТО ВАЖНО!</a:t>
            </a:r>
            <a:r>
              <a:rPr lang="ru-RU" dirty="0" smtClean="0"/>
              <a:t> В современном мире человеку важно совмещать и традиционные для своего пола качества, и лучшие свойства, характерные для противоположного пола. Например, в девочках полезно воспитывать не только заботливость, чуткость, мягкость, но и инициативность, решимость и твердость в отстаивании своих прав и интересов. В мальчиках наряду с исконно мужскими чертами необходимо также развивать отзывчивость, терпимость, сопереживание, сговорчивость.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928028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6a86bfd9f693ac3687f3ed80f3b09cb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00097" y="2630062"/>
            <a:ext cx="3643338" cy="440852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4282" y="428604"/>
            <a:ext cx="8929718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pPr indent="360363"/>
            <a:r>
              <a:rPr lang="ru-RU" dirty="0" smtClean="0"/>
              <a:t>У мальчиков позже, чем у девочек, развивается левое полушарие и медленнее формируется связь между полушариями. Это влияет на становление речи. Мальчики позже девочек начинают говорить и приобретают навыки рационально-логического мышления. Это значит, что мальчикам сложнее выражать свои мысли словами. Им нужна наглядность и образность. Они ориентируются не на слова взрослого, а на его поступки.</a:t>
            </a:r>
          </a:p>
          <a:p>
            <a:endParaRPr lang="ru-RU" dirty="0" smtClean="0"/>
          </a:p>
          <a:p>
            <a:endParaRPr lang="ru-RU" sz="1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142976" y="214290"/>
            <a:ext cx="7182800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Речь и эмоции. Мальчики</a:t>
            </a:r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pic>
        <p:nvPicPr>
          <p:cNvPr id="12" name="Рисунок 11" descr="hello_html_39f29938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8991" y="3714752"/>
            <a:ext cx="2555009" cy="1752006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2000232" y="2500306"/>
            <a:ext cx="68580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СОВЕТ!</a:t>
            </a:r>
            <a:r>
              <a:rPr lang="ru-RU" dirty="0" smtClean="0"/>
              <a:t> Объясняя мальчику что-то, подкрепляйте слова картинкой и демонстрацией необходимых действий. Мальчики плохо разбираются в речевом потоке взрослых. Подавайте правильный пример своим поведением.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714480" y="6143645"/>
            <a:ext cx="7429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СОВЕТ!</a:t>
            </a:r>
            <a:r>
              <a:rPr lang="ru-RU" dirty="0" smtClean="0"/>
              <a:t> Ругая мальчика, объясните конкретную причину вашего недовольства, а не рассказывайте какой он плохой. 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571736" y="3643314"/>
            <a:ext cx="435771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Сталкиваясь с проблемой, мозг мальчика реагирует на нее ярко, но непродолжительно. Он не способен выдерживать длинный эмоциональный накал и просто отключает слуховой канал при перегрузке. Эмоции быстро сменяются деятельным поиском решения. А если он невозможен, внимание переключается на другой объект.</a:t>
            </a:r>
          </a:p>
        </p:txBody>
      </p:sp>
    </p:spTree>
    <p:extLst>
      <p:ext uri="{BB962C8B-B14F-4D97-AF65-F5344CB8AC3E}">
        <p14:creationId xmlns:p14="http://schemas.microsoft.com/office/powerpoint/2010/main" val="30060929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f18974d131e620c8b82b8cc33678f71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5008" y="1000108"/>
            <a:ext cx="3201962" cy="278608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4282" y="285728"/>
            <a:ext cx="600079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sz="1400" dirty="0" smtClean="0"/>
          </a:p>
          <a:p>
            <a:endParaRPr lang="ru-RU" dirty="0" smtClean="0"/>
          </a:p>
          <a:p>
            <a:pPr indent="360363"/>
            <a:r>
              <a:rPr lang="ru-RU" dirty="0" smtClean="0"/>
              <a:t>У девочек обычно быстрее, чем у мальчиков, прогрессирует речь – за счет более активного левого полушария. Они хорошо воспринимают слова взрослого, особенно эмоции.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00166" y="214290"/>
            <a:ext cx="672203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Речь и эмоции. Девочки</a:t>
            </a:r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pic>
        <p:nvPicPr>
          <p:cNvPr id="6" name="Рисунок 5" descr="869428e19743c6e08590ae1de3417fc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285992"/>
            <a:ext cx="2901448" cy="4360598"/>
          </a:xfrm>
          <a:prstGeom prst="rect">
            <a:avLst/>
          </a:prstGeom>
          <a:scene3d>
            <a:camera prst="orthographicFront">
              <a:rot lat="0" lon="11400000" rev="0"/>
            </a:camera>
            <a:lightRig rig="threePt" dir="t"/>
          </a:scene3d>
        </p:spPr>
      </p:pic>
      <p:sp>
        <p:nvSpPr>
          <p:cNvPr id="8" name="TextBox 7"/>
          <p:cNvSpPr txBox="1"/>
          <p:nvPr/>
        </p:nvSpPr>
        <p:spPr>
          <a:xfrm>
            <a:off x="3000364" y="2071678"/>
            <a:ext cx="45720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СОВЕТ!: Эмоционально</a:t>
            </a:r>
          </a:p>
          <a:p>
            <a:r>
              <a:rPr lang="ru-RU" dirty="0" smtClean="0"/>
              <a:t> окрашенный разговор,</a:t>
            </a:r>
          </a:p>
          <a:p>
            <a:r>
              <a:rPr lang="ru-RU" dirty="0" smtClean="0"/>
              <a:t> усиленные интонации, четкая</a:t>
            </a:r>
          </a:p>
          <a:p>
            <a:r>
              <a:rPr lang="ru-RU" dirty="0" smtClean="0"/>
              <a:t> мимика помогут девочке усвоить информацию быстрее. Улыбка, ласковый тон взрослого придадут уверенность в себе.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928926" y="3929066"/>
            <a:ext cx="600079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Девочки, как правило, лучше понимают настроение окружающих. Улыбающееся или хмурое лицо взрослого расскажет им не меньше, чем его слова. Малышки нуждаются в демонстрации заботы, ласковых признаниях и похвале за то, что они просто есть на свете.</a:t>
            </a:r>
          </a:p>
          <a:p>
            <a:endParaRPr lang="ru-RU" sz="800" dirty="0" smtClean="0"/>
          </a:p>
          <a:p>
            <a:r>
              <a:rPr lang="ru-RU" dirty="0" smtClean="0"/>
              <a:t>СОВЕТ! Девочке особенно важны словесные подтверждения родительской любви. Хвалите чаще. Ругать девочку можно только тихим спокойным голосом, чтобы сильные эмоции не заглушали смысл критики.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0929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857232"/>
            <a:ext cx="857256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indent="360363"/>
            <a:r>
              <a:rPr lang="ru-RU" dirty="0" smtClean="0"/>
              <a:t>Мальчикам свойственна активная поисковая и исследовательская деятельность, тяга к освоению новых пространств. Для мальчиков такое бурное проявление интереса к окружающему является нормой, это важный этап его развития. Желание всюду залезть и все потрогать -  признак проявляющейся самостоятельности будущего мужчины.</a:t>
            </a:r>
          </a:p>
          <a:p>
            <a:endParaRPr lang="ru-RU" b="1" dirty="0" smtClean="0"/>
          </a:p>
          <a:p>
            <a:r>
              <a:rPr lang="ru-RU" b="1" dirty="0" smtClean="0"/>
              <a:t>СОВЕТ!</a:t>
            </a:r>
            <a:r>
              <a:rPr lang="ru-RU" dirty="0" smtClean="0"/>
              <a:t> По возможности организуйте малышу просторное помещение для досуга.  Чтобы уберечь ребенка от травм, а ценные вещи – от излишнего внимания, предложите ему увлекательные варианты времяпрепровождения и следите, чтобы на его пути не попались опасные или не предназначенные </a:t>
            </a:r>
          </a:p>
          <a:p>
            <a:r>
              <a:rPr lang="ru-RU" dirty="0" smtClean="0"/>
              <a:t>ему предметы. Отличный выбор – конструкторы,</a:t>
            </a:r>
          </a:p>
          <a:p>
            <a:r>
              <a:rPr lang="ru-RU" dirty="0" smtClean="0"/>
              <a:t> крупные машинки,</a:t>
            </a:r>
          </a:p>
          <a:p>
            <a:r>
              <a:rPr lang="ru-RU" dirty="0" smtClean="0"/>
              <a:t> мячи.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14290"/>
            <a:ext cx="792961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Характер и игры. Мальчики</a:t>
            </a:r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pic>
        <p:nvPicPr>
          <p:cNvPr id="11" name="Рисунок 10" descr="s120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71859">
            <a:off x="524630" y="4313900"/>
            <a:ext cx="3520098" cy="2428868"/>
          </a:xfrm>
          <a:prstGeom prst="rect">
            <a:avLst/>
          </a:prstGeom>
        </p:spPr>
      </p:pic>
      <p:pic>
        <p:nvPicPr>
          <p:cNvPr id="12" name="Рисунок 11" descr="Kartinki_na_prozrachnom_fone_12_27051633-1024x781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0628" y="3880794"/>
            <a:ext cx="4143372" cy="315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18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3-002-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5720" y="1214422"/>
            <a:ext cx="67866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indent="360363"/>
            <a:r>
              <a:rPr lang="ru-RU" dirty="0" smtClean="0"/>
              <a:t>Мальчикам характерен дух соревнования, им нравятся подвижные игры. Мальчишеским играм необходим простор, они по своей природе масштабны и во время них хорошо развивается дальнее зрение.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42976" y="0"/>
            <a:ext cx="4895507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Характер и игры. </a:t>
            </a:r>
          </a:p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Мальчики</a:t>
            </a:r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pic>
        <p:nvPicPr>
          <p:cNvPr id="7" name="Рисунок 6" descr="176-1762800_boy-eating-google-klipart-pinterest-little-red-riding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99423" y="3000372"/>
            <a:ext cx="5515949" cy="38576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2714620"/>
            <a:ext cx="592935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СОВЕТ! </a:t>
            </a:r>
            <a:r>
              <a:rPr lang="ru-RU" dirty="0" smtClean="0"/>
              <a:t>Предлагайте мальчику помощь, только если он в ней нуждается. От излишней опеки малыш может подумать, что взрослые ему не доверяют и не считают его достаточно умным, ловким и способным. Вдохновляйте ребенка на самостоятельную деятельность и хвалите за достигнутые результаты.</a:t>
            </a:r>
            <a:endParaRPr lang="ru-RU" dirty="0"/>
          </a:p>
        </p:txBody>
      </p:sp>
      <p:pic>
        <p:nvPicPr>
          <p:cNvPr id="9" name="Рисунок 8" descr="_3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4381673"/>
            <a:ext cx="3080008" cy="2476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70189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C66">
            <a:alpha val="60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kartinki_na_prozrachnom_fone_dlya_detskogo_sada_4_12153950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2071678"/>
            <a:ext cx="5072066" cy="3457758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85720" y="1142984"/>
            <a:ext cx="850109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Девочки принимают помощь с благодарностью, для них это проявление заботы и любви. Так же девочки отличаются большей послушностью и эмоциональной стабильностью: женский организм легче адаптируется к изменениям окружающей среды.</a:t>
            </a:r>
          </a:p>
          <a:p>
            <a:r>
              <a:rPr lang="ru-RU" dirty="0" smtClean="0"/>
              <a:t> </a:t>
            </a:r>
            <a:endParaRPr lang="ru-RU" sz="14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14290"/>
            <a:ext cx="792961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Характер и игры. Девочки</a:t>
            </a:r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2500306"/>
            <a:ext cx="314327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СОВЕТ!</a:t>
            </a:r>
            <a:r>
              <a:rPr lang="ru-RU" dirty="0" smtClean="0"/>
              <a:t> Окружите малышку позитивными примерами для подражания. Рассказывайте истории, показывайте мультфильмы, демонстрируйте собственным поведением, что значит быть доброй и честной. </a:t>
            </a:r>
          </a:p>
          <a:p>
            <a:pPr indent="360363"/>
            <a:r>
              <a:rPr lang="ru-RU" dirty="0" smtClean="0"/>
              <a:t>Не забывайте поддерживать ее ласковыми словами одобрения.</a:t>
            </a:r>
          </a:p>
        </p:txBody>
      </p:sp>
      <p:pic>
        <p:nvPicPr>
          <p:cNvPr id="7" name="Рисунок 6" descr="963741_6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9095" y="4000505"/>
            <a:ext cx="3554905" cy="28574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620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3-002-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14282" y="1500174"/>
            <a:ext cx="707233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360363"/>
            <a:r>
              <a:rPr lang="ru-RU" dirty="0" smtClean="0"/>
              <a:t>Девочки чувствуют себя комфортно в небольших группах единомышленниц, их очень радует спокойная совместная игра на семейно–бытовую тему. В своих играх девочка чаще задействуют ближние зрение: рассматривают предметы, интересуются мелкими деталями.</a:t>
            </a:r>
          </a:p>
          <a:p>
            <a:endParaRPr lang="ru-RU" sz="1400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0"/>
            <a:ext cx="6072230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Характер и игры. </a:t>
            </a:r>
          </a:p>
          <a:p>
            <a:pPr algn="ctr"/>
            <a:r>
              <a:rPr lang="ru-RU" sz="4800" b="1" cap="none" spc="0" dirty="0" smtClean="0">
                <a:ln/>
                <a:solidFill>
                  <a:srgbClr val="009900"/>
                </a:solidFill>
                <a:effectLst/>
              </a:rPr>
              <a:t>Девочки</a:t>
            </a:r>
            <a:endParaRPr lang="ru-RU" sz="4800" b="1" cap="none" spc="0" dirty="0">
              <a:ln/>
              <a:solidFill>
                <a:srgbClr val="009900"/>
              </a:solidFill>
              <a:effectLst/>
            </a:endParaRPr>
          </a:p>
        </p:txBody>
      </p:sp>
      <p:pic>
        <p:nvPicPr>
          <p:cNvPr id="5" name="Рисунок 4" descr="Игрушки-на-прозрачном-фоне-картинка-для-детей-46-787x1024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2643182"/>
            <a:ext cx="3288001" cy="4214818"/>
          </a:xfrm>
          <a:prstGeom prst="rect">
            <a:avLst/>
          </a:prstGeom>
          <a:scene3d>
            <a:camera prst="orthographicFront">
              <a:rot lat="0" lon="10800000" rev="0"/>
            </a:camera>
            <a:lightRig rig="threePt" dir="t"/>
          </a:scene3d>
        </p:spPr>
      </p:pic>
      <p:sp>
        <p:nvSpPr>
          <p:cNvPr id="7" name="TextBox 6"/>
          <p:cNvSpPr txBox="1"/>
          <p:nvPr/>
        </p:nvSpPr>
        <p:spPr>
          <a:xfrm>
            <a:off x="3857620" y="3000372"/>
            <a:ext cx="307183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СОВЕТ!</a:t>
            </a:r>
            <a:r>
              <a:rPr lang="ru-RU" dirty="0" smtClean="0"/>
              <a:t> В отличие от мальчиков, девочкам для досуга необходимо небольшое уютное пространство с богатым наполнением: игровыми наборами, маленькими аксессуарами и конечно куклами. </a:t>
            </a:r>
          </a:p>
          <a:p>
            <a:r>
              <a:rPr lang="ru-RU" dirty="0" smtClean="0"/>
              <a:t>Одно из любимых девичьих занятий – освоение роли мамы.</a:t>
            </a:r>
          </a:p>
        </p:txBody>
      </p:sp>
    </p:spTree>
    <p:extLst>
      <p:ext uri="{BB962C8B-B14F-4D97-AF65-F5344CB8AC3E}">
        <p14:creationId xmlns:p14="http://schemas.microsoft.com/office/powerpoint/2010/main" val="61262029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461</TotalTime>
  <Words>1450</Words>
  <Application>Microsoft Office PowerPoint</Application>
  <PresentationFormat>Экран (4:3)</PresentationFormat>
  <Paragraphs>78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Надежда</cp:lastModifiedBy>
  <cp:revision>54</cp:revision>
  <dcterms:created xsi:type="dcterms:W3CDTF">2020-01-11T10:23:35Z</dcterms:created>
  <dcterms:modified xsi:type="dcterms:W3CDTF">2023-01-22T18:32:13Z</dcterms:modified>
</cp:coreProperties>
</file>