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6" r:id="rId2"/>
    <p:sldId id="256" r:id="rId3"/>
    <p:sldId id="257" r:id="rId4"/>
    <p:sldId id="273" r:id="rId5"/>
    <p:sldId id="258" r:id="rId6"/>
    <p:sldId id="274" r:id="rId7"/>
    <p:sldId id="259" r:id="rId8"/>
    <p:sldId id="261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62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2" autoAdjust="0"/>
    <p:restoredTop sz="94660"/>
  </p:normalViewPr>
  <p:slideViewPr>
    <p:cSldViewPr>
      <p:cViewPr varScale="1">
        <p:scale>
          <a:sx n="69" d="100"/>
          <a:sy n="69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20F2-58C5-421C-A162-1EFA8A416E5A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38E76-4EF0-4E2A-AB9C-871EEE834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20F2-58C5-421C-A162-1EFA8A416E5A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38E76-4EF0-4E2A-AB9C-871EEE834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20F2-58C5-421C-A162-1EFA8A416E5A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38E76-4EF0-4E2A-AB9C-871EEE834C4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20F2-58C5-421C-A162-1EFA8A416E5A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38E76-4EF0-4E2A-AB9C-871EEE834C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20F2-58C5-421C-A162-1EFA8A416E5A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38E76-4EF0-4E2A-AB9C-871EEE834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20F2-58C5-421C-A162-1EFA8A416E5A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38E76-4EF0-4E2A-AB9C-871EEE834C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20F2-58C5-421C-A162-1EFA8A416E5A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38E76-4EF0-4E2A-AB9C-871EEE834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20F2-58C5-421C-A162-1EFA8A416E5A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38E76-4EF0-4E2A-AB9C-871EEE834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20F2-58C5-421C-A162-1EFA8A416E5A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38E76-4EF0-4E2A-AB9C-871EEE834C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20F2-58C5-421C-A162-1EFA8A416E5A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38E76-4EF0-4E2A-AB9C-871EEE834C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920F2-58C5-421C-A162-1EFA8A416E5A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38E76-4EF0-4E2A-AB9C-871EEE834C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B5920F2-58C5-421C-A162-1EFA8A416E5A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6B38E76-4EF0-4E2A-AB9C-871EEE834C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мнемотехники в отгадывании и загадывании загадок</a:t>
            </a:r>
            <a:br>
              <a:rPr lang="ru-RU" dirty="0" smtClean="0"/>
            </a:br>
            <a:r>
              <a:rPr lang="ru-RU" dirty="0" smtClean="0"/>
              <a:t>Мастер-класс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b="1" dirty="0" smtClean="0"/>
              <a:t>Подготовил воспитатель</a:t>
            </a:r>
            <a:endParaRPr lang="ru-RU" b="1" dirty="0" smtClean="0"/>
          </a:p>
          <a:p>
            <a:pPr algn="r"/>
            <a:r>
              <a:rPr lang="ru-RU" b="1" dirty="0" smtClean="0"/>
              <a:t>Галкина Елена </a:t>
            </a:r>
            <a:r>
              <a:rPr lang="ru-RU" b="1" dirty="0" err="1" smtClean="0"/>
              <a:t>Алековна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3145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ppl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571480"/>
            <a:ext cx="6643734" cy="500066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ai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785794"/>
            <a:ext cx="7215238" cy="4929222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z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642918"/>
            <a:ext cx="8143932" cy="5214974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gure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428604"/>
            <a:ext cx="8501122" cy="53578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p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785794"/>
            <a:ext cx="7072362" cy="5000660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ar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571480"/>
            <a:ext cx="8215370" cy="5500725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rakto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642918"/>
            <a:ext cx="7072362" cy="5286412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ld_strawberr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85728"/>
            <a:ext cx="7286676" cy="5929354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835824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А теперь практическое задание для вас.</a:t>
            </a:r>
          </a:p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Составьте зарисовки на загадки:</a:t>
            </a:r>
          </a:p>
          <a:p>
            <a:pPr algn="ctr"/>
            <a:endParaRPr lang="ru-RU" sz="28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Без окон, без дверей полна горница людей»;</a:t>
            </a:r>
          </a:p>
          <a:p>
            <a:pPr algn="ctr"/>
            <a:endParaRPr lang="ru-RU" sz="2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«И на горке, и под горкой, под березой и под елкой хороводами и в ряд в шапках молодцы стоят».</a:t>
            </a:r>
          </a:p>
          <a:p>
            <a:pPr algn="ctr"/>
            <a:endParaRPr lang="ru-RU" sz="24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«Сидит дед во сто шуб одет. Кто его раздевает, тот слезы проливает»</a:t>
            </a:r>
            <a:r>
              <a:rPr lang="ru-RU" sz="2400" b="1" i="1" dirty="0" smtClean="0">
                <a:solidFill>
                  <a:schemeClr val="bg1"/>
                </a:solidFill>
              </a:rPr>
              <a:t>»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60284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  <a:latin typeface="Agatha-Modern" panose="020B7200000000000000" pitchFamily="34" charset="0"/>
              </a:rPr>
              <a:t>СПАСИБО ЗА ВНИМАНИЕ!!!</a:t>
            </a:r>
            <a:endParaRPr lang="ru-RU" sz="6600" dirty="0">
              <a:solidFill>
                <a:schemeClr val="tx2">
                  <a:lumMod val="75000"/>
                </a:schemeClr>
              </a:solidFill>
              <a:latin typeface="Agatha-Modern" panose="020B72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40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7886728" cy="1000131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FFFF00"/>
                </a:solidFill>
              </a:rPr>
              <a:t>Использование мнемотехники при  загадывании и разгадывании загадок</a:t>
            </a:r>
            <a:endParaRPr lang="ru-RU" sz="2800" i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785926"/>
            <a:ext cx="8215370" cy="3643338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bg1"/>
                </a:solidFill>
              </a:rPr>
              <a:t>Как только ребенок начинает говорить, в его жизнь входят и загадки – сначала в форме простейших маминых вопросов, потом как незатейливые сравнения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88"/>
            <a:ext cx="857256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        </a:t>
            </a:r>
            <a:r>
              <a:rPr lang="ru-RU" sz="2800" b="1" i="1" dirty="0" smtClean="0">
                <a:solidFill>
                  <a:srgbClr val="FFFF00"/>
                </a:solidFill>
              </a:rPr>
              <a:t>Нет лучшей тренировки для детского ума, чем разгадывание загадок!</a:t>
            </a:r>
          </a:p>
          <a:p>
            <a:endParaRPr lang="ru-RU" sz="2800" b="1" i="1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          </a:t>
            </a:r>
            <a:r>
              <a:rPr lang="ru-RU" sz="2400" b="1" i="1" dirty="0" smtClean="0">
                <a:solidFill>
                  <a:srgbClr val="002060"/>
                </a:solidFill>
              </a:rPr>
              <a:t>Взрослые, загадывая детям загадки, часто не задумываются над тем, сможет ли ребенок их отгадывать, торопят, забывая о том, что главное - не в быстром темпе отгадывания, а в том, чтобы был найден правильный ответ как результат правильного процесса мышления. Отгадывание загадок способствует активному развитию речи: обогащается словарь ребенка, он начинает понимать, что слово часто имеет не одно значение, а несколько, что оно может употребляться и в прямом, и в переносном смысле.</a:t>
            </a:r>
            <a:r>
              <a:rPr lang="ru-RU" sz="2800" b="1" i="1" dirty="0" smtClean="0">
                <a:solidFill>
                  <a:srgbClr val="002060"/>
                </a:solidFill>
              </a:rPr>
              <a:t> </a:t>
            </a:r>
          </a:p>
          <a:p>
            <a:endParaRPr lang="ru-RU" sz="2800" b="1" i="1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          </a:t>
            </a:r>
          </a:p>
          <a:p>
            <a:endParaRPr lang="ru-RU" dirty="0" smtClean="0"/>
          </a:p>
        </p:txBody>
      </p:sp>
      <p:pic>
        <p:nvPicPr>
          <p:cNvPr id="3074" name="Picture 2" descr="C:\Users\Андрей\AppData\Local\Microsoft\Windows\Temporary Internet Files\Content.IE5\EUVRQ0EC\MP90038267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5072074"/>
            <a:ext cx="1142992" cy="160018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7"/>
            <a:ext cx="821537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            </a:t>
            </a: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    Наблюдения за детьми показывают, что отгадывание происходит у самых сообразительных дошкольников как бы само собой или путем перебора вариантов.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    При этом большая часть детей группы являются пассивными наблюдателями. Воспитатель выступает в роли эксперта. 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   Верный ответ одаренного ребенка на конкретную загадку очень быстро запоминается другими детьми. Если педагог через некоторое время задает ту же самую загадку, то большая часть детей группы просто вспоминает ответ. 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 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85728"/>
            <a:ext cx="80724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 </a:t>
            </a:r>
            <a:r>
              <a:rPr lang="ru-RU" sz="2800" b="1" i="1" dirty="0" smtClean="0">
                <a:solidFill>
                  <a:srgbClr val="FFFF00"/>
                </a:solidFill>
              </a:rPr>
              <a:t>Развивая умственные способности ребенка, важнее научить его составлять собственные загадки, чем просто отгадывать знакомые.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0"/>
            <a:ext cx="84296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Для правильного, хорошо обоснованного ответа, ребенок должен научиться выделять все признаки, названные в загадке.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Это можно понять только после того, как загадка отгадана, на основе сопоставления указанных признаков.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Вот почему при отгадывании нужно исходить из того, что все признаки необходимы и одинаково значимы.</a:t>
            </a: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</a:t>
            </a:r>
            <a:endParaRPr lang="ru-RU" sz="24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357166"/>
            <a:ext cx="74295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</a:rPr>
              <a:t>Пока загадка не разгадана, нельзя сказать, какой из приведенных признаков является наиболее важным. </a:t>
            </a:r>
            <a:endParaRPr lang="ru-RU" sz="2800" dirty="0">
              <a:solidFill>
                <a:srgbClr val="FFFF00"/>
              </a:solidFill>
            </a:endParaRPr>
          </a:p>
        </p:txBody>
      </p:sp>
      <p:pic>
        <p:nvPicPr>
          <p:cNvPr id="4100" name="Picture 4" descr="C:\Users\Андрей\AppData\Local\Microsoft\Windows\Temporary Internet Files\Content.IE5\16TOIMUY\MC9004042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5357826"/>
            <a:ext cx="1394245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78684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Если ребенок не может найти решение, не нужно сообщать отгадку сразу и растолковывать ответ даже в том случае, когда малыш просит об этом.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Быстрые подсказки лишают ребенка возможности думать. Он привыкает к готовым ответам и постепенно теряет интерес к загадкам вообще.</a:t>
            </a:r>
          </a:p>
          <a:p>
            <a:endParaRPr lang="ru-RU" sz="2400" b="1" i="1" dirty="0" smtClean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14290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</a:rPr>
              <a:t>Загадывая загадки, вы приучаете ребенка рассуждать, делать выводы и доказывать свою точку зрения.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Андрей\AppData\Local\Microsoft\Windows\Temporary Internet Files\Content.IE5\EUVRQ0EC\MC90039790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642917"/>
            <a:ext cx="1571636" cy="1627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8687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</a:rPr>
              <a:t>         Наблюдать и играть в загадки можно везде: на улице, в транспорте, у врача.</a:t>
            </a:r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endParaRPr lang="ru-RU" sz="2400" b="1" i="1" dirty="0" smtClean="0">
              <a:solidFill>
                <a:srgbClr val="002060"/>
              </a:solidFill>
            </a:endParaRPr>
          </a:p>
          <a:p>
            <a:pPr algn="ctr"/>
            <a:endParaRPr lang="ru-RU" sz="2400" b="1" i="1" dirty="0" smtClean="0">
              <a:solidFill>
                <a:srgbClr val="002060"/>
              </a:solidFill>
            </a:endParaRPr>
          </a:p>
          <a:p>
            <a:pPr algn="ctr"/>
            <a:endParaRPr lang="ru-RU" sz="2400" b="1" i="1" dirty="0" smtClean="0">
              <a:solidFill>
                <a:srgbClr val="002060"/>
              </a:solidFill>
            </a:endParaRPr>
          </a:p>
          <a:p>
            <a:pPr algn="ctr"/>
            <a:endParaRPr lang="ru-RU" sz="24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Главное при этом– выделять наиболее значимые и отличительные признаки того или иного предмета.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 Кстати, наблюдать можно и за процессом (пчела опыляет цветок, птица вьет гнездо, падают снежинки), и за изменениями, происходящими с течением времени (зарождаются почки, появляются листья, потом они желтеют и опадают)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6148" name="Picture 4" descr="C:\Users\Андрей\AppData\Local\Microsoft\Windows\Temporary Internet Files\Content.IE5\FCVW2P82\MC90041220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4929198"/>
            <a:ext cx="2035175" cy="1727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64399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</a:rPr>
              <a:t>И еще важно, чтобы загадки были на какую-нибудь одну определенную тему: сегодня– про животных, завтра– про природу, потом– про кухонную утварь и так далее. </a:t>
            </a:r>
          </a:p>
          <a:p>
            <a:pPr algn="ctr"/>
            <a:endParaRPr lang="ru-RU" sz="2800" b="1" i="1" dirty="0" smtClean="0">
              <a:solidFill>
                <a:srgbClr val="FFFF00"/>
              </a:solidFill>
            </a:endParaRPr>
          </a:p>
          <a:p>
            <a:pPr algn="ctr"/>
            <a:endParaRPr lang="ru-RU" sz="2800" b="1" i="1" dirty="0" smtClean="0">
              <a:solidFill>
                <a:srgbClr val="FFFF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Такое сужение тем помогает малышу быстрее достичь результата, делает его уверенным в своих силах.</a:t>
            </a: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2052" name="Picture 4" descr="C:\Users\Андрей\AppData\Local\Microsoft\Windows\Temporary Internet Files\Content.IE5\FCVW2P82\MC90039777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4000504"/>
            <a:ext cx="1918411" cy="1573682"/>
          </a:xfrm>
          <a:prstGeom prst="rect">
            <a:avLst/>
          </a:prstGeom>
          <a:noFill/>
        </p:spPr>
      </p:pic>
      <p:pic>
        <p:nvPicPr>
          <p:cNvPr id="2054" name="Picture 6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3929066"/>
            <a:ext cx="1306878" cy="1643074"/>
          </a:xfrm>
          <a:prstGeom prst="rect">
            <a:avLst/>
          </a:prstGeom>
          <a:noFill/>
        </p:spPr>
      </p:pic>
      <p:pic>
        <p:nvPicPr>
          <p:cNvPr id="2055" name="Picture 7" descr="C:\Users\Андрей\AppData\Local\Microsoft\Windows\Temporary Internet Files\Content.IE5\16TOIMUY\MC90023135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4214819"/>
            <a:ext cx="2143140" cy="176252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2643182"/>
            <a:ext cx="5626100" cy="3962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582726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FFFF00"/>
                </a:solidFill>
              </a:rPr>
              <a:t>Лёгкая, как пёрышко, пушистая снежинка. Она часто кружится в воздухе и садится на шапки, варежки, шубы. Когда их много образуются целые сугробы.</a:t>
            </a:r>
            <a:endParaRPr lang="ru-RU" sz="28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356</TotalTime>
  <Words>594</Words>
  <Application>Microsoft Office PowerPoint</Application>
  <PresentationFormat>Экран (4:3)</PresentationFormat>
  <Paragraphs>69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Использование мнемотехники в отгадывании и загадывании загадок Мастер-класс</vt:lpstr>
      <vt:lpstr>Использование мнемотехники при  загадывании и разгадывании загадок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Лёгкая, как пёрышко, пушистая снежинка. Она часто кружится в воздухе и садится на шапки, варежки, шубы. Когда их много образуются целые сугробы.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</dc:title>
  <dc:creator>Андрей</dc:creator>
  <cp:lastModifiedBy>Алена</cp:lastModifiedBy>
  <cp:revision>29</cp:revision>
  <dcterms:created xsi:type="dcterms:W3CDTF">2012-11-05T04:23:40Z</dcterms:created>
  <dcterms:modified xsi:type="dcterms:W3CDTF">2023-01-22T19:23:32Z</dcterms:modified>
</cp:coreProperties>
</file>