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7" r:id="rId2"/>
    <p:sldId id="258" r:id="rId3"/>
    <p:sldId id="272" r:id="rId4"/>
    <p:sldId id="265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2401C-6F2F-4FAC-9C0C-2D63C9A16A08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E57C-440D-44B4-906F-A490ACFD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7E4BA2-52F9-4B4C-801A-6AFE50A8F3E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44F1DD-24C0-4B77-98C7-83773FC4A13B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11"/>
          <p:cNvSpPr>
            <a:spLocks noChangeArrowheads="1" noChangeShapeType="1" noTextEdit="1"/>
          </p:cNvSpPr>
          <p:nvPr/>
        </p:nvSpPr>
        <p:spPr bwMode="auto">
          <a:xfrm>
            <a:off x="3143240" y="785794"/>
            <a:ext cx="2786062" cy="785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8 класс</a:t>
            </a:r>
          </a:p>
        </p:txBody>
      </p:sp>
      <p:pic>
        <p:nvPicPr>
          <p:cNvPr id="18436" name="Picture 5" descr="7FF6E80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4572000"/>
            <a:ext cx="1266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11"/>
          <p:cNvSpPr>
            <a:spLocks noChangeArrowheads="1" noChangeShapeType="1" noTextEdit="1"/>
          </p:cNvSpPr>
          <p:nvPr/>
        </p:nvSpPr>
        <p:spPr bwMode="auto">
          <a:xfrm>
            <a:off x="2285984" y="3071810"/>
            <a:ext cx="4214842" cy="14287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Геометрия </a:t>
            </a:r>
            <a:endParaRPr lang="ru-RU" sz="3600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Подобны ли треугольники?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827584" y="1484784"/>
            <a:ext cx="2232248" cy="28489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609353">
            <a:off x="4175954" y="1933510"/>
            <a:ext cx="1512168" cy="20162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23776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123394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82550" y="4251877"/>
            <a:ext cx="27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140968"/>
            <a:ext cx="34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K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1628800"/>
            <a:ext cx="57606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23654" y="41490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55676" y="207199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456981" y="3868435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32849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47453" y="2441326"/>
            <a:ext cx="72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386843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6948264" y="1700807"/>
            <a:ext cx="2088232" cy="2086492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0800000">
            <a:off x="5868144" y="4518412"/>
            <a:ext cx="2664296" cy="1862916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3469650"/>
            <a:ext cx="252028" cy="31764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244408" y="4518412"/>
            <a:ext cx="288032" cy="2787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8152861" y="34045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072620" y="5865373"/>
            <a:ext cx="73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948264" y="207199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588224" y="460709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14876" y="3714752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8562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признак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одобия треугольников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428596" y="2143116"/>
            <a:ext cx="3962502" cy="4091916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572132" y="3500438"/>
            <a:ext cx="2857520" cy="2441432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500034" y="5857892"/>
            <a:ext cx="432048" cy="360040"/>
          </a:xfrm>
          <a:prstGeom prst="arc">
            <a:avLst>
              <a:gd name="adj1" fmla="val 13768120"/>
              <a:gd name="adj2" fmla="val 3404133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Дуга 5"/>
          <p:cNvSpPr/>
          <p:nvPr/>
        </p:nvSpPr>
        <p:spPr>
          <a:xfrm>
            <a:off x="5643570" y="5643578"/>
            <a:ext cx="432048" cy="360040"/>
          </a:xfrm>
          <a:prstGeom prst="arc">
            <a:avLst>
              <a:gd name="adj1" fmla="val 13768120"/>
              <a:gd name="adj2" fmla="val 1612859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endCxn id="3" idx="2"/>
          </p:cNvCxnSpPr>
          <p:nvPr/>
        </p:nvCxnSpPr>
        <p:spPr>
          <a:xfrm rot="5400000">
            <a:off x="-617230" y="3188942"/>
            <a:ext cx="4091916" cy="20002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3" idx="4"/>
          </p:cNvCxnSpPr>
          <p:nvPr/>
        </p:nvCxnSpPr>
        <p:spPr>
          <a:xfrm>
            <a:off x="428597" y="6235032"/>
            <a:ext cx="3962501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0"/>
            <a:endCxn id="4" idx="2"/>
          </p:cNvCxnSpPr>
          <p:nvPr/>
        </p:nvCxnSpPr>
        <p:spPr>
          <a:xfrm rot="16200000" flipH="1" flipV="1">
            <a:off x="5065796" y="4006774"/>
            <a:ext cx="2441432" cy="142876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72132" y="5929330"/>
            <a:ext cx="278608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0" y="357166"/>
            <a:ext cx="88582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признак подобия треугольников. 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Если две стороны одного треугольника пропорциональны двум сторонам другого треугольника и углы, заключенные между этими сторонами, равны, то такие треугольники подобны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14282" y="6338887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857356" y="2000240"/>
            <a:ext cx="388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429124" y="6072206"/>
            <a:ext cx="3994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500694" y="6072206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/>
              <a:t>А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715140" y="2928934"/>
            <a:ext cx="657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aseline="-25000" dirty="0" smtClean="0"/>
              <a:t> </a:t>
            </a:r>
            <a:r>
              <a:rPr lang="en-US" sz="2800" dirty="0" smtClean="0"/>
              <a:t>B</a:t>
            </a:r>
            <a:r>
              <a:rPr lang="ru-RU" sz="2800" baseline="-25000" dirty="0" smtClean="0"/>
              <a:t>1 </a:t>
            </a:r>
            <a:endParaRPr lang="ru-RU" sz="2800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358214" y="6000768"/>
            <a:ext cx="52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grpSp>
        <p:nvGrpSpPr>
          <p:cNvPr id="30" name="Group 23"/>
          <p:cNvGrpSpPr>
            <a:grpSpLocks/>
          </p:cNvGrpSpPr>
          <p:nvPr/>
        </p:nvGrpSpPr>
        <p:grpSpPr bwMode="auto">
          <a:xfrm>
            <a:off x="4714876" y="1428737"/>
            <a:ext cx="3286148" cy="928694"/>
            <a:chOff x="3360" y="1090"/>
            <a:chExt cx="2256" cy="638"/>
          </a:xfrm>
        </p:grpSpPr>
        <p:graphicFrame>
          <p:nvGraphicFramePr>
            <p:cNvPr id="31" name="Object 24"/>
            <p:cNvGraphicFramePr>
              <a:graphicFrameLocks noChangeAspect="1"/>
            </p:cNvGraphicFramePr>
            <p:nvPr/>
          </p:nvGraphicFramePr>
          <p:xfrm>
            <a:off x="3360" y="1222"/>
            <a:ext cx="1033" cy="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0" name="Формула" r:id="rId3" imgW="710891" imgH="215806" progId="Equation.3">
                    <p:embed/>
                  </p:oleObj>
                </mc:Choice>
                <mc:Fallback>
                  <p:oleObj name="Формула" r:id="rId3" imgW="710891" imgH="215806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1222"/>
                          <a:ext cx="1033" cy="3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2"/>
            <p:cNvGraphicFramePr>
              <a:graphicFrameLocks noChangeAspect="1"/>
            </p:cNvGraphicFramePr>
            <p:nvPr/>
          </p:nvGraphicFramePr>
          <p:xfrm>
            <a:off x="4435" y="1090"/>
            <a:ext cx="1181" cy="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1" name="Формула" r:id="rId5" imgW="799753" imgH="431613" progId="Equation.3">
                    <p:embed/>
                  </p:oleObj>
                </mc:Choice>
                <mc:Fallback>
                  <p:oleObj name="Формула" r:id="rId5" imgW="799753" imgH="431613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5" y="1090"/>
                          <a:ext cx="1181" cy="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Group 15"/>
          <p:cNvGrpSpPr>
            <a:grpSpLocks/>
          </p:cNvGrpSpPr>
          <p:nvPr/>
        </p:nvGrpSpPr>
        <p:grpSpPr bwMode="auto">
          <a:xfrm>
            <a:off x="5324468" y="2500306"/>
            <a:ext cx="3376613" cy="519113"/>
            <a:chOff x="2208" y="1680"/>
            <a:chExt cx="2127" cy="327"/>
          </a:xfrm>
        </p:grpSpPr>
        <p:graphicFrame>
          <p:nvGraphicFramePr>
            <p:cNvPr id="43" name="Object 16"/>
            <p:cNvGraphicFramePr>
              <a:graphicFrameLocks noChangeAspect="1"/>
            </p:cNvGraphicFramePr>
            <p:nvPr/>
          </p:nvGraphicFramePr>
          <p:xfrm>
            <a:off x="2208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2" name="Формула" r:id="rId7" imgW="139579" imgH="164957" progId="Equation.3">
                    <p:embed/>
                  </p:oleObj>
                </mc:Choice>
                <mc:Fallback>
                  <p:oleObj name="Формула" r:id="rId7" imgW="139579" imgH="164957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17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ABC</a:t>
              </a:r>
              <a:endParaRPr lang="ru-RU" sz="280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>
                <a:gd name="T0" fmla="*/ 17 w 540"/>
                <a:gd name="T1" fmla="*/ 35 h 205"/>
                <a:gd name="T2" fmla="*/ 13 w 540"/>
                <a:gd name="T3" fmla="*/ 45 h 205"/>
                <a:gd name="T4" fmla="*/ 6 w 540"/>
                <a:gd name="T5" fmla="*/ 50 h 205"/>
                <a:gd name="T6" fmla="*/ 1 w 540"/>
                <a:gd name="T7" fmla="*/ 37 h 205"/>
                <a:gd name="T8" fmla="*/ 1 w 540"/>
                <a:gd name="T9" fmla="*/ 16 h 205"/>
                <a:gd name="T10" fmla="*/ 6 w 540"/>
                <a:gd name="T11" fmla="*/ 6 h 205"/>
                <a:gd name="T12" fmla="*/ 13 w 540"/>
                <a:gd name="T13" fmla="*/ 10 h 205"/>
                <a:gd name="T14" fmla="*/ 24 w 540"/>
                <a:gd name="T15" fmla="*/ 28 h 205"/>
                <a:gd name="T16" fmla="*/ 32 w 540"/>
                <a:gd name="T17" fmla="*/ 43 h 205"/>
                <a:gd name="T18" fmla="*/ 40 w 540"/>
                <a:gd name="T19" fmla="*/ 42 h 205"/>
                <a:gd name="T20" fmla="*/ 45 w 540"/>
                <a:gd name="T21" fmla="*/ 28 h 205"/>
                <a:gd name="T22" fmla="*/ 43 w 540"/>
                <a:gd name="T23" fmla="*/ 8 h 205"/>
                <a:gd name="T24" fmla="*/ 36 w 540"/>
                <a:gd name="T25" fmla="*/ 1 h 205"/>
                <a:gd name="T26" fmla="*/ 29 w 540"/>
                <a:gd name="T27" fmla="*/ 13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46" name="Object 19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3" name="Формула" r:id="rId9" imgW="139579" imgH="164957" progId="Equation.3">
                    <p:embed/>
                  </p:oleObj>
                </mc:Choice>
                <mc:Fallback>
                  <p:oleObj name="Формула" r:id="rId9" imgW="139579" imgH="164957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3504" y="1680"/>
              <a:ext cx="8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А</a:t>
              </a:r>
              <a:r>
                <a:rPr lang="ru-RU" sz="2800" baseline="-25000" dirty="0"/>
                <a:t>1</a:t>
              </a:r>
              <a:r>
                <a:rPr lang="ru-RU" sz="2800" dirty="0"/>
                <a:t>В</a:t>
              </a:r>
              <a:r>
                <a:rPr lang="ru-RU" sz="2800" baseline="-25000" dirty="0"/>
                <a:t>1</a:t>
              </a:r>
              <a:r>
                <a:rPr lang="ru-RU" sz="2800" dirty="0"/>
                <a:t>С</a:t>
              </a:r>
              <a:r>
                <a:rPr lang="ru-RU" sz="2800" baseline="-25000" dirty="0"/>
                <a:t>1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19393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428596" y="2143116"/>
            <a:ext cx="3962502" cy="4091916"/>
          </a:xfrm>
          <a:prstGeom prst="triangl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500694" y="3500438"/>
            <a:ext cx="2857520" cy="2441432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14282" y="6338887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857356" y="2000240"/>
            <a:ext cx="388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429124" y="6072206"/>
            <a:ext cx="3994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500694" y="6072206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/>
              <a:t>А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715140" y="2928934"/>
            <a:ext cx="657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aseline="-25000" dirty="0" smtClean="0"/>
              <a:t> </a:t>
            </a:r>
            <a:r>
              <a:rPr lang="en-US" sz="2800" dirty="0" smtClean="0"/>
              <a:t>B</a:t>
            </a:r>
            <a:r>
              <a:rPr lang="ru-RU" sz="2800" baseline="-25000" dirty="0" smtClean="0"/>
              <a:t>1 </a:t>
            </a:r>
            <a:endParaRPr lang="ru-RU" sz="2800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358214" y="6000768"/>
            <a:ext cx="52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5324468" y="2500306"/>
            <a:ext cx="3376613" cy="519113"/>
            <a:chOff x="2208" y="1680"/>
            <a:chExt cx="2127" cy="327"/>
          </a:xfrm>
        </p:grpSpPr>
        <p:graphicFrame>
          <p:nvGraphicFramePr>
            <p:cNvPr id="43" name="Object 16"/>
            <p:cNvGraphicFramePr>
              <a:graphicFrameLocks noChangeAspect="1"/>
            </p:cNvGraphicFramePr>
            <p:nvPr/>
          </p:nvGraphicFramePr>
          <p:xfrm>
            <a:off x="2208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55" name="Формула" r:id="rId3" imgW="139579" imgH="164957" progId="Equation.3">
                    <p:embed/>
                  </p:oleObj>
                </mc:Choice>
                <mc:Fallback>
                  <p:oleObj name="Формула" r:id="rId3" imgW="139579" imgH="164957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17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ABC</a:t>
              </a:r>
              <a:endParaRPr lang="ru-RU" sz="2800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>
                <a:gd name="T0" fmla="*/ 17 w 540"/>
                <a:gd name="T1" fmla="*/ 35 h 205"/>
                <a:gd name="T2" fmla="*/ 13 w 540"/>
                <a:gd name="T3" fmla="*/ 45 h 205"/>
                <a:gd name="T4" fmla="*/ 6 w 540"/>
                <a:gd name="T5" fmla="*/ 50 h 205"/>
                <a:gd name="T6" fmla="*/ 1 w 540"/>
                <a:gd name="T7" fmla="*/ 37 h 205"/>
                <a:gd name="T8" fmla="*/ 1 w 540"/>
                <a:gd name="T9" fmla="*/ 16 h 205"/>
                <a:gd name="T10" fmla="*/ 6 w 540"/>
                <a:gd name="T11" fmla="*/ 6 h 205"/>
                <a:gd name="T12" fmla="*/ 13 w 540"/>
                <a:gd name="T13" fmla="*/ 10 h 205"/>
                <a:gd name="T14" fmla="*/ 24 w 540"/>
                <a:gd name="T15" fmla="*/ 28 h 205"/>
                <a:gd name="T16" fmla="*/ 32 w 540"/>
                <a:gd name="T17" fmla="*/ 43 h 205"/>
                <a:gd name="T18" fmla="*/ 40 w 540"/>
                <a:gd name="T19" fmla="*/ 42 h 205"/>
                <a:gd name="T20" fmla="*/ 45 w 540"/>
                <a:gd name="T21" fmla="*/ 28 h 205"/>
                <a:gd name="T22" fmla="*/ 43 w 540"/>
                <a:gd name="T23" fmla="*/ 8 h 205"/>
                <a:gd name="T24" fmla="*/ 36 w 540"/>
                <a:gd name="T25" fmla="*/ 1 h 205"/>
                <a:gd name="T26" fmla="*/ 29 w 540"/>
                <a:gd name="T27" fmla="*/ 13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46" name="Object 19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56" name="Формула" r:id="rId5" imgW="139579" imgH="164957" progId="Equation.3">
                    <p:embed/>
                  </p:oleObj>
                </mc:Choice>
                <mc:Fallback>
                  <p:oleObj name="Формула" r:id="rId5" imgW="139579" imgH="164957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3504" y="1680"/>
              <a:ext cx="8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А</a:t>
              </a:r>
              <a:r>
                <a:rPr lang="ru-RU" sz="2800" baseline="-25000" dirty="0"/>
                <a:t>1</a:t>
              </a:r>
              <a:r>
                <a:rPr lang="ru-RU" sz="2800" dirty="0"/>
                <a:t>В</a:t>
              </a:r>
              <a:r>
                <a:rPr lang="ru-RU" sz="2800" baseline="-25000" dirty="0"/>
                <a:t>1</a:t>
              </a:r>
              <a:r>
                <a:rPr lang="ru-RU" sz="2800" dirty="0"/>
                <a:t>С</a:t>
              </a:r>
              <a:r>
                <a:rPr lang="ru-RU" sz="2800" baseline="-25000" dirty="0"/>
                <a:t>1</a:t>
              </a:r>
              <a:endParaRPr lang="ru-RU" sz="2800" dirty="0"/>
            </a:p>
          </p:txBody>
        </p:sp>
      </p:grp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00034" y="214290"/>
            <a:ext cx="84296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признак подобия треугольников. 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Если три стороны одного треугольника пропорциональны трем сторонам другого, то такие треугольники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добны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7654" name="Object 31"/>
          <p:cNvGraphicFramePr>
            <a:graphicFrameLocks noChangeAspect="1"/>
          </p:cNvGraphicFramePr>
          <p:nvPr/>
        </p:nvGraphicFramePr>
        <p:xfrm>
          <a:off x="3571868" y="1285860"/>
          <a:ext cx="2916237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Формула" r:id="rId6" imgW="1244600" imgH="431800" progId="Equation.3">
                  <p:embed/>
                </p:oleObj>
              </mc:Choice>
              <mc:Fallback>
                <p:oleObj name="Формула" r:id="rId6" imgW="1244600" imgH="4318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1285860"/>
                        <a:ext cx="2916237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357422" y="292893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-607255" y="3178967"/>
            <a:ext cx="4071966" cy="2000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9393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673</TotalTime>
  <Words>111</Words>
  <Application>Microsoft Office PowerPoint</Application>
  <PresentationFormat>Экран (4:3)</PresentationFormat>
  <Paragraphs>40</Paragraphs>
  <Slides>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Georgia</vt:lpstr>
      <vt:lpstr>Times New Roman</vt:lpstr>
      <vt:lpstr>Trebuchet MS</vt:lpstr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40</cp:revision>
  <dcterms:created xsi:type="dcterms:W3CDTF">2013-03-04T13:13:19Z</dcterms:created>
  <dcterms:modified xsi:type="dcterms:W3CDTF">2023-01-13T13:27:45Z</dcterms:modified>
</cp:coreProperties>
</file>