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80" r:id="rId20"/>
    <p:sldId id="279" r:id="rId21"/>
    <p:sldId id="278" r:id="rId22"/>
    <p:sldId id="276" r:id="rId23"/>
    <p:sldId id="277" r:id="rId24"/>
    <p:sldId id="281" r:id="rId25"/>
    <p:sldId id="26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572" y="-7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401692-F78C-45FC-86B1-4E7CEC85C957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CD194C2-1551-455B-9329-9AAABA1ED6F2}">
      <dgm:prSet phldrT="[Текст]"/>
      <dgm:spPr/>
      <dgm:t>
        <a:bodyPr/>
        <a:lstStyle/>
        <a:p>
          <a:r>
            <a:rPr lang="ru-RU" dirty="0" smtClean="0"/>
            <a:t>1 этап</a:t>
          </a:r>
          <a:endParaRPr lang="ru-RU" dirty="0"/>
        </a:p>
      </dgm:t>
    </dgm:pt>
    <dgm:pt modelId="{89E3997C-4767-4F09-85E9-66C5D0D111B6}" type="parTrans" cxnId="{D2D9230D-7358-436F-A241-4DDA62E911DD}">
      <dgm:prSet/>
      <dgm:spPr/>
      <dgm:t>
        <a:bodyPr/>
        <a:lstStyle/>
        <a:p>
          <a:endParaRPr lang="ru-RU"/>
        </a:p>
      </dgm:t>
    </dgm:pt>
    <dgm:pt modelId="{F93F03C2-F357-4721-B9EA-C81EF3C0B458}" type="sibTrans" cxnId="{D2D9230D-7358-436F-A241-4DDA62E911DD}">
      <dgm:prSet/>
      <dgm:spPr/>
      <dgm:t>
        <a:bodyPr/>
        <a:lstStyle/>
        <a:p>
          <a:endParaRPr lang="ru-RU"/>
        </a:p>
      </dgm:t>
    </dgm:pt>
    <dgm:pt modelId="{B65FF1F8-89A3-44E2-83AD-B9098F8AF50B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accent3">
                  <a:lumMod val="50000"/>
                </a:schemeClr>
              </a:solidFill>
            </a:rPr>
            <a:t>Ощущение времени начинается с рождения. Ребенок ощущает цикличность деятельности своего организма</a:t>
          </a:r>
          <a:r>
            <a:rPr lang="ru-RU" sz="1900" dirty="0" smtClean="0">
              <a:solidFill>
                <a:schemeClr val="accent3">
                  <a:lumMod val="50000"/>
                </a:schemeClr>
              </a:solidFill>
            </a:rPr>
            <a:t>.</a:t>
          </a:r>
          <a:endParaRPr lang="ru-RU" sz="1900" dirty="0">
            <a:solidFill>
              <a:schemeClr val="accent3">
                <a:lumMod val="50000"/>
              </a:schemeClr>
            </a:solidFill>
          </a:endParaRPr>
        </a:p>
      </dgm:t>
    </dgm:pt>
    <dgm:pt modelId="{3B79B40B-D825-4E21-8927-D53D50873BF0}" type="parTrans" cxnId="{37E6764D-58DB-4857-9AD0-A41AB32B1095}">
      <dgm:prSet/>
      <dgm:spPr/>
      <dgm:t>
        <a:bodyPr/>
        <a:lstStyle/>
        <a:p>
          <a:endParaRPr lang="ru-RU"/>
        </a:p>
      </dgm:t>
    </dgm:pt>
    <dgm:pt modelId="{86D2F6F7-9144-46F0-B232-DC19025913D3}" type="sibTrans" cxnId="{37E6764D-58DB-4857-9AD0-A41AB32B1095}">
      <dgm:prSet/>
      <dgm:spPr/>
      <dgm:t>
        <a:bodyPr/>
        <a:lstStyle/>
        <a:p>
          <a:endParaRPr lang="ru-RU"/>
        </a:p>
      </dgm:t>
    </dgm:pt>
    <dgm:pt modelId="{B6592CEF-E3A4-4262-A75F-4429A70EB31F}">
      <dgm:prSet phldrT="[Текст]"/>
      <dgm:spPr/>
      <dgm:t>
        <a:bodyPr/>
        <a:lstStyle/>
        <a:p>
          <a:r>
            <a:rPr lang="ru-RU" dirty="0" smtClean="0"/>
            <a:t>2 этап</a:t>
          </a:r>
          <a:endParaRPr lang="ru-RU" dirty="0"/>
        </a:p>
      </dgm:t>
    </dgm:pt>
    <dgm:pt modelId="{357D9D03-8D4E-4F88-B58A-39365FF4A329}" type="parTrans" cxnId="{F2D34C73-79E2-4792-A00B-A705B8BF1771}">
      <dgm:prSet/>
      <dgm:spPr/>
      <dgm:t>
        <a:bodyPr/>
        <a:lstStyle/>
        <a:p>
          <a:endParaRPr lang="ru-RU"/>
        </a:p>
      </dgm:t>
    </dgm:pt>
    <dgm:pt modelId="{C1BDC6E9-DD2E-4A15-B97C-1E2EE2CC1089}" type="sibTrans" cxnId="{F2D34C73-79E2-4792-A00B-A705B8BF1771}">
      <dgm:prSet/>
      <dgm:spPr/>
      <dgm:t>
        <a:bodyPr/>
        <a:lstStyle/>
        <a:p>
          <a:endParaRPr lang="ru-RU"/>
        </a:p>
      </dgm:t>
    </dgm:pt>
    <dgm:pt modelId="{1B0B1734-C54C-473B-9B6E-B7AC377A09D6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accent3">
                  <a:lumMod val="50000"/>
                </a:schemeClr>
              </a:solidFill>
            </a:rPr>
            <a:t>С 1,5 лет начинается речевое отражение категорий времени – появляются наречия, отражающие временную последовательность.</a:t>
          </a:r>
          <a:endParaRPr lang="ru-RU" sz="1800" b="1" dirty="0">
            <a:solidFill>
              <a:schemeClr val="accent3">
                <a:lumMod val="50000"/>
              </a:schemeClr>
            </a:solidFill>
          </a:endParaRPr>
        </a:p>
      </dgm:t>
    </dgm:pt>
    <dgm:pt modelId="{0929266C-1967-43BA-9EF0-DC1716EFFDFE}" type="parTrans" cxnId="{CDAB15D6-C517-4AA7-A78D-52DD35623CAB}">
      <dgm:prSet/>
      <dgm:spPr/>
      <dgm:t>
        <a:bodyPr/>
        <a:lstStyle/>
        <a:p>
          <a:endParaRPr lang="ru-RU"/>
        </a:p>
      </dgm:t>
    </dgm:pt>
    <dgm:pt modelId="{EDBC9FDE-B037-41E9-87D7-EE6E922C48C4}" type="sibTrans" cxnId="{CDAB15D6-C517-4AA7-A78D-52DD35623CAB}">
      <dgm:prSet/>
      <dgm:spPr/>
      <dgm:t>
        <a:bodyPr/>
        <a:lstStyle/>
        <a:p>
          <a:endParaRPr lang="ru-RU"/>
        </a:p>
      </dgm:t>
    </dgm:pt>
    <dgm:pt modelId="{83F3EC8C-FD95-4818-8445-12EB32FB37EF}">
      <dgm:prSet phldrT="[Текст]"/>
      <dgm:spPr/>
      <dgm:t>
        <a:bodyPr/>
        <a:lstStyle/>
        <a:p>
          <a:r>
            <a:rPr lang="ru-RU" dirty="0" smtClean="0"/>
            <a:t>3 этап</a:t>
          </a:r>
          <a:endParaRPr lang="ru-RU" dirty="0"/>
        </a:p>
      </dgm:t>
    </dgm:pt>
    <dgm:pt modelId="{4B5EFC17-F4FB-4DEE-9A1B-55AF3C69E20E}" type="parTrans" cxnId="{6EF0EBDF-F58E-4034-B724-3BE4DB97B0F2}">
      <dgm:prSet/>
      <dgm:spPr/>
      <dgm:t>
        <a:bodyPr/>
        <a:lstStyle/>
        <a:p>
          <a:endParaRPr lang="ru-RU"/>
        </a:p>
      </dgm:t>
    </dgm:pt>
    <dgm:pt modelId="{394BAA60-7635-408B-867B-D49BEE1A5BEC}" type="sibTrans" cxnId="{6EF0EBDF-F58E-4034-B724-3BE4DB97B0F2}">
      <dgm:prSet/>
      <dgm:spPr/>
      <dgm:t>
        <a:bodyPr/>
        <a:lstStyle/>
        <a:p>
          <a:endParaRPr lang="ru-RU"/>
        </a:p>
      </dgm:t>
    </dgm:pt>
    <dgm:pt modelId="{F2F1A502-DF40-4A11-A9AA-7D9D0650023F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accent3">
                  <a:lumMod val="50000"/>
                </a:schemeClr>
              </a:solidFill>
            </a:rPr>
            <a:t>К 3–4 годам дети устанавливают связь между постоянно повторяющимися фактами и соответствующими показателями времени.</a:t>
          </a:r>
          <a:endParaRPr lang="ru-RU" sz="1800" b="1" dirty="0">
            <a:solidFill>
              <a:schemeClr val="accent3">
                <a:lumMod val="50000"/>
              </a:schemeClr>
            </a:solidFill>
          </a:endParaRPr>
        </a:p>
      </dgm:t>
    </dgm:pt>
    <dgm:pt modelId="{6147AB72-DD34-4343-BA5B-8C3F5757F8DB}" type="parTrans" cxnId="{26732224-2706-4AC2-A4D7-75F77A307082}">
      <dgm:prSet/>
      <dgm:spPr/>
      <dgm:t>
        <a:bodyPr/>
        <a:lstStyle/>
        <a:p>
          <a:endParaRPr lang="ru-RU"/>
        </a:p>
      </dgm:t>
    </dgm:pt>
    <dgm:pt modelId="{CA086D8A-54B5-40A2-8BD5-5E8FF8CCC462}" type="sibTrans" cxnId="{26732224-2706-4AC2-A4D7-75F77A307082}">
      <dgm:prSet/>
      <dgm:spPr/>
      <dgm:t>
        <a:bodyPr/>
        <a:lstStyle/>
        <a:p>
          <a:endParaRPr lang="ru-RU"/>
        </a:p>
      </dgm:t>
    </dgm:pt>
    <dgm:pt modelId="{27CE1D76-8C11-420B-970D-9D9FD0067AD3}">
      <dgm:prSet/>
      <dgm:spPr/>
      <dgm:t>
        <a:bodyPr/>
        <a:lstStyle/>
        <a:p>
          <a:r>
            <a:rPr lang="ru-RU" dirty="0" smtClean="0"/>
            <a:t>4 этап</a:t>
          </a:r>
          <a:endParaRPr lang="ru-RU" dirty="0"/>
        </a:p>
      </dgm:t>
    </dgm:pt>
    <dgm:pt modelId="{3234BA1C-6416-4B4A-9BE0-FF9F022A726D}" type="parTrans" cxnId="{190A7FA8-79B6-4394-8CFE-0A298FE96E91}">
      <dgm:prSet/>
      <dgm:spPr/>
      <dgm:t>
        <a:bodyPr/>
        <a:lstStyle/>
        <a:p>
          <a:endParaRPr lang="ru-RU"/>
        </a:p>
      </dgm:t>
    </dgm:pt>
    <dgm:pt modelId="{C66F4170-C2D0-46ED-B86A-A7D3332C6A11}" type="sibTrans" cxnId="{190A7FA8-79B6-4394-8CFE-0A298FE96E91}">
      <dgm:prSet/>
      <dgm:spPr/>
      <dgm:t>
        <a:bodyPr/>
        <a:lstStyle/>
        <a:p>
          <a:endParaRPr lang="ru-RU"/>
        </a:p>
      </dgm:t>
    </dgm:pt>
    <dgm:pt modelId="{0A424C23-E538-4F91-84E4-4AA3E3AC514B}">
      <dgm:prSet custT="1"/>
      <dgm:spPr/>
      <dgm:t>
        <a:bodyPr/>
        <a:lstStyle/>
        <a:p>
          <a:r>
            <a:rPr lang="ru-RU" sz="1800" b="1" dirty="0" smtClean="0">
              <a:solidFill>
                <a:schemeClr val="accent3">
                  <a:lumMod val="50000"/>
                </a:schemeClr>
              </a:solidFill>
            </a:rPr>
            <a:t>К 6–7 годам дети ориентируются во времени по явлениям природы.</a:t>
          </a:r>
          <a:endParaRPr lang="ru-RU" sz="1800" b="1" dirty="0">
            <a:solidFill>
              <a:schemeClr val="accent3">
                <a:lumMod val="50000"/>
              </a:schemeClr>
            </a:solidFill>
          </a:endParaRPr>
        </a:p>
      </dgm:t>
    </dgm:pt>
    <dgm:pt modelId="{134CF75E-57E5-43D4-A8F4-DCD20A68B37E}" type="parTrans" cxnId="{CFC79E2C-FB07-4A3F-B545-C6A8012DE391}">
      <dgm:prSet/>
      <dgm:spPr/>
      <dgm:t>
        <a:bodyPr/>
        <a:lstStyle/>
        <a:p>
          <a:endParaRPr lang="ru-RU"/>
        </a:p>
      </dgm:t>
    </dgm:pt>
    <dgm:pt modelId="{7A693625-7D60-47F5-82F1-4009B0BB1E29}" type="sibTrans" cxnId="{CFC79E2C-FB07-4A3F-B545-C6A8012DE391}">
      <dgm:prSet/>
      <dgm:spPr/>
      <dgm:t>
        <a:bodyPr/>
        <a:lstStyle/>
        <a:p>
          <a:endParaRPr lang="ru-RU"/>
        </a:p>
      </dgm:t>
    </dgm:pt>
    <dgm:pt modelId="{6492FBF7-D1D6-434B-BC01-A07051B74431}" type="pres">
      <dgm:prSet presAssocID="{88401692-F78C-45FC-86B1-4E7CEC85C95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2F11BD6-724F-4E28-AA87-FFD6B450785C}" type="pres">
      <dgm:prSet presAssocID="{9CD194C2-1551-455B-9329-9AAABA1ED6F2}" presName="composite" presStyleCnt="0"/>
      <dgm:spPr/>
    </dgm:pt>
    <dgm:pt modelId="{CD871E08-6F69-45B1-BE3E-E2D42A4CBA2C}" type="pres">
      <dgm:prSet presAssocID="{9CD194C2-1551-455B-9329-9AAABA1ED6F2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6DFA8A-5100-4C2C-9450-36996CA3D183}" type="pres">
      <dgm:prSet presAssocID="{9CD194C2-1551-455B-9329-9AAABA1ED6F2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1B8414-5D73-4352-AE44-2DDF4AB838E6}" type="pres">
      <dgm:prSet presAssocID="{F93F03C2-F357-4721-B9EA-C81EF3C0B458}" presName="sp" presStyleCnt="0"/>
      <dgm:spPr/>
    </dgm:pt>
    <dgm:pt modelId="{D9DE2043-3A65-4192-A680-573D6A47C1A4}" type="pres">
      <dgm:prSet presAssocID="{B6592CEF-E3A4-4262-A75F-4429A70EB31F}" presName="composite" presStyleCnt="0"/>
      <dgm:spPr/>
    </dgm:pt>
    <dgm:pt modelId="{65BAE6AA-5790-4ACF-86B2-00E6F05A2076}" type="pres">
      <dgm:prSet presAssocID="{B6592CEF-E3A4-4262-A75F-4429A70EB31F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E4A72F-2E91-4363-83AC-9A83D8668D65}" type="pres">
      <dgm:prSet presAssocID="{B6592CEF-E3A4-4262-A75F-4429A70EB31F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2A9196-CB7B-4070-925C-548051CC3F47}" type="pres">
      <dgm:prSet presAssocID="{C1BDC6E9-DD2E-4A15-B97C-1E2EE2CC1089}" presName="sp" presStyleCnt="0"/>
      <dgm:spPr/>
    </dgm:pt>
    <dgm:pt modelId="{1A0939F2-2BCF-424E-BCE0-4634B5971916}" type="pres">
      <dgm:prSet presAssocID="{83F3EC8C-FD95-4818-8445-12EB32FB37EF}" presName="composite" presStyleCnt="0"/>
      <dgm:spPr/>
    </dgm:pt>
    <dgm:pt modelId="{BD0A4EB6-6810-46CF-A175-512A71772971}" type="pres">
      <dgm:prSet presAssocID="{83F3EC8C-FD95-4818-8445-12EB32FB37EF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EBD6C7-2AD8-4D76-A394-5D0D1DBC13A9}" type="pres">
      <dgm:prSet presAssocID="{83F3EC8C-FD95-4818-8445-12EB32FB37EF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3D7573-67D5-4F18-88E5-EA28CF4B7DB7}" type="pres">
      <dgm:prSet presAssocID="{394BAA60-7635-408B-867B-D49BEE1A5BEC}" presName="sp" presStyleCnt="0"/>
      <dgm:spPr/>
    </dgm:pt>
    <dgm:pt modelId="{7D45658C-F504-4CC2-B668-A940B64D1E06}" type="pres">
      <dgm:prSet presAssocID="{27CE1D76-8C11-420B-970D-9D9FD0067AD3}" presName="composite" presStyleCnt="0"/>
      <dgm:spPr/>
    </dgm:pt>
    <dgm:pt modelId="{A54C321E-2C0E-4194-83AE-56175C934AE8}" type="pres">
      <dgm:prSet presAssocID="{27CE1D76-8C11-420B-970D-9D9FD0067AD3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57ABFE-2F95-4407-9C6B-F7E7E91818D9}" type="pres">
      <dgm:prSet presAssocID="{27CE1D76-8C11-420B-970D-9D9FD0067AD3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86629CC-13A1-4199-9F46-304F3752DA3A}" type="presOf" srcId="{B65FF1F8-89A3-44E2-83AD-B9098F8AF50B}" destId="{B16DFA8A-5100-4C2C-9450-36996CA3D183}" srcOrd="0" destOrd="0" presId="urn:microsoft.com/office/officeart/2005/8/layout/chevron2"/>
    <dgm:cxn modelId="{6EF0EBDF-F58E-4034-B724-3BE4DB97B0F2}" srcId="{88401692-F78C-45FC-86B1-4E7CEC85C957}" destId="{83F3EC8C-FD95-4818-8445-12EB32FB37EF}" srcOrd="2" destOrd="0" parTransId="{4B5EFC17-F4FB-4DEE-9A1B-55AF3C69E20E}" sibTransId="{394BAA60-7635-408B-867B-D49BEE1A5BEC}"/>
    <dgm:cxn modelId="{190A7FA8-79B6-4394-8CFE-0A298FE96E91}" srcId="{88401692-F78C-45FC-86B1-4E7CEC85C957}" destId="{27CE1D76-8C11-420B-970D-9D9FD0067AD3}" srcOrd="3" destOrd="0" parTransId="{3234BA1C-6416-4B4A-9BE0-FF9F022A726D}" sibTransId="{C66F4170-C2D0-46ED-B86A-A7D3332C6A11}"/>
    <dgm:cxn modelId="{8FB7783E-C3DD-46B2-8787-4A132B312424}" type="presOf" srcId="{9CD194C2-1551-455B-9329-9AAABA1ED6F2}" destId="{CD871E08-6F69-45B1-BE3E-E2D42A4CBA2C}" srcOrd="0" destOrd="0" presId="urn:microsoft.com/office/officeart/2005/8/layout/chevron2"/>
    <dgm:cxn modelId="{B669FA02-54C2-403E-8CD1-0E6C737BBC1C}" type="presOf" srcId="{F2F1A502-DF40-4A11-A9AA-7D9D0650023F}" destId="{82EBD6C7-2AD8-4D76-A394-5D0D1DBC13A9}" srcOrd="0" destOrd="0" presId="urn:microsoft.com/office/officeart/2005/8/layout/chevron2"/>
    <dgm:cxn modelId="{9463D5F3-5211-4C29-A769-F3B66EC23743}" type="presOf" srcId="{0A424C23-E538-4F91-84E4-4AA3E3AC514B}" destId="{4857ABFE-2F95-4407-9C6B-F7E7E91818D9}" srcOrd="0" destOrd="0" presId="urn:microsoft.com/office/officeart/2005/8/layout/chevron2"/>
    <dgm:cxn modelId="{37E6764D-58DB-4857-9AD0-A41AB32B1095}" srcId="{9CD194C2-1551-455B-9329-9AAABA1ED6F2}" destId="{B65FF1F8-89A3-44E2-83AD-B9098F8AF50B}" srcOrd="0" destOrd="0" parTransId="{3B79B40B-D825-4E21-8927-D53D50873BF0}" sibTransId="{86D2F6F7-9144-46F0-B232-DC19025913D3}"/>
    <dgm:cxn modelId="{67B4F591-372E-4487-88A6-37BBEC7440CB}" type="presOf" srcId="{88401692-F78C-45FC-86B1-4E7CEC85C957}" destId="{6492FBF7-D1D6-434B-BC01-A07051B74431}" srcOrd="0" destOrd="0" presId="urn:microsoft.com/office/officeart/2005/8/layout/chevron2"/>
    <dgm:cxn modelId="{389A0B5F-3115-402E-9DF7-C5D19A6051E6}" type="presOf" srcId="{83F3EC8C-FD95-4818-8445-12EB32FB37EF}" destId="{BD0A4EB6-6810-46CF-A175-512A71772971}" srcOrd="0" destOrd="0" presId="urn:microsoft.com/office/officeart/2005/8/layout/chevron2"/>
    <dgm:cxn modelId="{99F6B4EF-129A-403C-8E28-0DAE296A50F5}" type="presOf" srcId="{B6592CEF-E3A4-4262-A75F-4429A70EB31F}" destId="{65BAE6AA-5790-4ACF-86B2-00E6F05A2076}" srcOrd="0" destOrd="0" presId="urn:microsoft.com/office/officeart/2005/8/layout/chevron2"/>
    <dgm:cxn modelId="{CFC79E2C-FB07-4A3F-B545-C6A8012DE391}" srcId="{27CE1D76-8C11-420B-970D-9D9FD0067AD3}" destId="{0A424C23-E538-4F91-84E4-4AA3E3AC514B}" srcOrd="0" destOrd="0" parTransId="{134CF75E-57E5-43D4-A8F4-DCD20A68B37E}" sibTransId="{7A693625-7D60-47F5-82F1-4009B0BB1E29}"/>
    <dgm:cxn modelId="{F2D34C73-79E2-4792-A00B-A705B8BF1771}" srcId="{88401692-F78C-45FC-86B1-4E7CEC85C957}" destId="{B6592CEF-E3A4-4262-A75F-4429A70EB31F}" srcOrd="1" destOrd="0" parTransId="{357D9D03-8D4E-4F88-B58A-39365FF4A329}" sibTransId="{C1BDC6E9-DD2E-4A15-B97C-1E2EE2CC1089}"/>
    <dgm:cxn modelId="{D0608C02-F9EC-4528-992A-9886BD37A5A0}" type="presOf" srcId="{1B0B1734-C54C-473B-9B6E-B7AC377A09D6}" destId="{37E4A72F-2E91-4363-83AC-9A83D8668D65}" srcOrd="0" destOrd="0" presId="urn:microsoft.com/office/officeart/2005/8/layout/chevron2"/>
    <dgm:cxn modelId="{CDAB15D6-C517-4AA7-A78D-52DD35623CAB}" srcId="{B6592CEF-E3A4-4262-A75F-4429A70EB31F}" destId="{1B0B1734-C54C-473B-9B6E-B7AC377A09D6}" srcOrd="0" destOrd="0" parTransId="{0929266C-1967-43BA-9EF0-DC1716EFFDFE}" sibTransId="{EDBC9FDE-B037-41E9-87D7-EE6E922C48C4}"/>
    <dgm:cxn modelId="{D2D9230D-7358-436F-A241-4DDA62E911DD}" srcId="{88401692-F78C-45FC-86B1-4E7CEC85C957}" destId="{9CD194C2-1551-455B-9329-9AAABA1ED6F2}" srcOrd="0" destOrd="0" parTransId="{89E3997C-4767-4F09-85E9-66C5D0D111B6}" sibTransId="{F93F03C2-F357-4721-B9EA-C81EF3C0B458}"/>
    <dgm:cxn modelId="{26732224-2706-4AC2-A4D7-75F77A307082}" srcId="{83F3EC8C-FD95-4818-8445-12EB32FB37EF}" destId="{F2F1A502-DF40-4A11-A9AA-7D9D0650023F}" srcOrd="0" destOrd="0" parTransId="{6147AB72-DD34-4343-BA5B-8C3F5757F8DB}" sibTransId="{CA086D8A-54B5-40A2-8BD5-5E8FF8CCC462}"/>
    <dgm:cxn modelId="{6A2934E2-7C0E-469D-9DF8-48074B3F25E0}" type="presOf" srcId="{27CE1D76-8C11-420B-970D-9D9FD0067AD3}" destId="{A54C321E-2C0E-4194-83AE-56175C934AE8}" srcOrd="0" destOrd="0" presId="urn:microsoft.com/office/officeart/2005/8/layout/chevron2"/>
    <dgm:cxn modelId="{054035C1-8DD6-43B1-994F-D1CBC9AFAB30}" type="presParOf" srcId="{6492FBF7-D1D6-434B-BC01-A07051B74431}" destId="{A2F11BD6-724F-4E28-AA87-FFD6B450785C}" srcOrd="0" destOrd="0" presId="urn:microsoft.com/office/officeart/2005/8/layout/chevron2"/>
    <dgm:cxn modelId="{E103380D-F87A-4B33-91A0-F133D2BCDF94}" type="presParOf" srcId="{A2F11BD6-724F-4E28-AA87-FFD6B450785C}" destId="{CD871E08-6F69-45B1-BE3E-E2D42A4CBA2C}" srcOrd="0" destOrd="0" presId="urn:microsoft.com/office/officeart/2005/8/layout/chevron2"/>
    <dgm:cxn modelId="{457F827E-8137-468E-AEF6-CDB055140A62}" type="presParOf" srcId="{A2F11BD6-724F-4E28-AA87-FFD6B450785C}" destId="{B16DFA8A-5100-4C2C-9450-36996CA3D183}" srcOrd="1" destOrd="0" presId="urn:microsoft.com/office/officeart/2005/8/layout/chevron2"/>
    <dgm:cxn modelId="{603F2F50-D8DD-4599-BD65-DFF7CF39338D}" type="presParOf" srcId="{6492FBF7-D1D6-434B-BC01-A07051B74431}" destId="{2B1B8414-5D73-4352-AE44-2DDF4AB838E6}" srcOrd="1" destOrd="0" presId="urn:microsoft.com/office/officeart/2005/8/layout/chevron2"/>
    <dgm:cxn modelId="{6EECAC39-69E6-4290-B353-F1934F8BB899}" type="presParOf" srcId="{6492FBF7-D1D6-434B-BC01-A07051B74431}" destId="{D9DE2043-3A65-4192-A680-573D6A47C1A4}" srcOrd="2" destOrd="0" presId="urn:microsoft.com/office/officeart/2005/8/layout/chevron2"/>
    <dgm:cxn modelId="{F9EE0AF7-8255-4C5F-9464-1D95747F0E95}" type="presParOf" srcId="{D9DE2043-3A65-4192-A680-573D6A47C1A4}" destId="{65BAE6AA-5790-4ACF-86B2-00E6F05A2076}" srcOrd="0" destOrd="0" presId="urn:microsoft.com/office/officeart/2005/8/layout/chevron2"/>
    <dgm:cxn modelId="{73252B68-9DFD-4DF6-924D-7136488EEA75}" type="presParOf" srcId="{D9DE2043-3A65-4192-A680-573D6A47C1A4}" destId="{37E4A72F-2E91-4363-83AC-9A83D8668D65}" srcOrd="1" destOrd="0" presId="urn:microsoft.com/office/officeart/2005/8/layout/chevron2"/>
    <dgm:cxn modelId="{438D200E-FBA7-4FF0-A640-3C94E43E6C08}" type="presParOf" srcId="{6492FBF7-D1D6-434B-BC01-A07051B74431}" destId="{812A9196-CB7B-4070-925C-548051CC3F47}" srcOrd="3" destOrd="0" presId="urn:microsoft.com/office/officeart/2005/8/layout/chevron2"/>
    <dgm:cxn modelId="{2D8C8266-A1DC-4E38-A09E-80F965B15C75}" type="presParOf" srcId="{6492FBF7-D1D6-434B-BC01-A07051B74431}" destId="{1A0939F2-2BCF-424E-BCE0-4634B5971916}" srcOrd="4" destOrd="0" presId="urn:microsoft.com/office/officeart/2005/8/layout/chevron2"/>
    <dgm:cxn modelId="{FE831968-450B-4AA5-8E7B-BD1D1E9E5574}" type="presParOf" srcId="{1A0939F2-2BCF-424E-BCE0-4634B5971916}" destId="{BD0A4EB6-6810-46CF-A175-512A71772971}" srcOrd="0" destOrd="0" presId="urn:microsoft.com/office/officeart/2005/8/layout/chevron2"/>
    <dgm:cxn modelId="{B4F5B441-5582-40F6-9E67-81A633EDD669}" type="presParOf" srcId="{1A0939F2-2BCF-424E-BCE0-4634B5971916}" destId="{82EBD6C7-2AD8-4D76-A394-5D0D1DBC13A9}" srcOrd="1" destOrd="0" presId="urn:microsoft.com/office/officeart/2005/8/layout/chevron2"/>
    <dgm:cxn modelId="{7BA68995-776A-40A2-B95A-EEA419AC4406}" type="presParOf" srcId="{6492FBF7-D1D6-434B-BC01-A07051B74431}" destId="{DA3D7573-67D5-4F18-88E5-EA28CF4B7DB7}" srcOrd="5" destOrd="0" presId="urn:microsoft.com/office/officeart/2005/8/layout/chevron2"/>
    <dgm:cxn modelId="{9F4551B6-F27C-4151-A6B4-B7BEC274EA02}" type="presParOf" srcId="{6492FBF7-D1D6-434B-BC01-A07051B74431}" destId="{7D45658C-F504-4CC2-B668-A940B64D1E06}" srcOrd="6" destOrd="0" presId="urn:microsoft.com/office/officeart/2005/8/layout/chevron2"/>
    <dgm:cxn modelId="{A966C10C-60D4-4E78-94DD-A2430406B535}" type="presParOf" srcId="{7D45658C-F504-4CC2-B668-A940B64D1E06}" destId="{A54C321E-2C0E-4194-83AE-56175C934AE8}" srcOrd="0" destOrd="0" presId="urn:microsoft.com/office/officeart/2005/8/layout/chevron2"/>
    <dgm:cxn modelId="{EC107DC5-0164-4EC6-880D-89C01262A7DF}" type="presParOf" srcId="{7D45658C-F504-4CC2-B668-A940B64D1E06}" destId="{4857ABFE-2F95-4407-9C6B-F7E7E91818D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871E08-6F69-45B1-BE3E-E2D42A4CBA2C}">
      <dsp:nvSpPr>
        <dsp:cNvPr id="0" name=""/>
        <dsp:cNvSpPr/>
      </dsp:nvSpPr>
      <dsp:spPr>
        <a:xfrm rot="5400000">
          <a:off x="-183258" y="188327"/>
          <a:ext cx="1221722" cy="85520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1 этап</a:t>
          </a:r>
          <a:endParaRPr lang="ru-RU" sz="2400" kern="1200" dirty="0"/>
        </a:p>
      </dsp:txBody>
      <dsp:txXfrm rot="-5400000">
        <a:off x="1" y="432672"/>
        <a:ext cx="855205" cy="366517"/>
      </dsp:txXfrm>
    </dsp:sp>
    <dsp:sp modelId="{B16DFA8A-5100-4C2C-9450-36996CA3D183}">
      <dsp:nvSpPr>
        <dsp:cNvPr id="0" name=""/>
        <dsp:cNvSpPr/>
      </dsp:nvSpPr>
      <dsp:spPr>
        <a:xfrm rot="5400000">
          <a:off x="3990983" y="-3130707"/>
          <a:ext cx="794119" cy="706567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chemeClr val="accent3">
                  <a:lumMod val="50000"/>
                </a:schemeClr>
              </a:solidFill>
            </a:rPr>
            <a:t>Ощущение времени начинается с рождения. Ребенок ощущает цикличность деятельности своего организма</a:t>
          </a:r>
          <a:r>
            <a:rPr lang="ru-RU" sz="1900" kern="1200" dirty="0" smtClean="0">
              <a:solidFill>
                <a:schemeClr val="accent3">
                  <a:lumMod val="50000"/>
                </a:schemeClr>
              </a:solidFill>
            </a:rPr>
            <a:t>.</a:t>
          </a:r>
          <a:endParaRPr lang="ru-RU" sz="1900" kern="1200" dirty="0">
            <a:solidFill>
              <a:schemeClr val="accent3">
                <a:lumMod val="50000"/>
              </a:schemeClr>
            </a:solidFill>
          </a:endParaRPr>
        </a:p>
      </dsp:txBody>
      <dsp:txXfrm rot="-5400000">
        <a:off x="855206" y="43836"/>
        <a:ext cx="7026908" cy="716587"/>
      </dsp:txXfrm>
    </dsp:sp>
    <dsp:sp modelId="{65BAE6AA-5790-4ACF-86B2-00E6F05A2076}">
      <dsp:nvSpPr>
        <dsp:cNvPr id="0" name=""/>
        <dsp:cNvSpPr/>
      </dsp:nvSpPr>
      <dsp:spPr>
        <a:xfrm rot="5400000">
          <a:off x="-183258" y="1263195"/>
          <a:ext cx="1221722" cy="85520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2 этап</a:t>
          </a:r>
          <a:endParaRPr lang="ru-RU" sz="2400" kern="1200" dirty="0"/>
        </a:p>
      </dsp:txBody>
      <dsp:txXfrm rot="-5400000">
        <a:off x="1" y="1507540"/>
        <a:ext cx="855205" cy="366517"/>
      </dsp:txXfrm>
    </dsp:sp>
    <dsp:sp modelId="{37E4A72F-2E91-4363-83AC-9A83D8668D65}">
      <dsp:nvSpPr>
        <dsp:cNvPr id="0" name=""/>
        <dsp:cNvSpPr/>
      </dsp:nvSpPr>
      <dsp:spPr>
        <a:xfrm rot="5400000">
          <a:off x="3990983" y="-2055839"/>
          <a:ext cx="794119" cy="706567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chemeClr val="accent3">
                  <a:lumMod val="50000"/>
                </a:schemeClr>
              </a:solidFill>
            </a:rPr>
            <a:t>С 1,5 лет начинается речевое отражение категорий времени – появляются наречия, отражающие временную последовательность.</a:t>
          </a:r>
          <a:endParaRPr lang="ru-RU" sz="1800" b="1" kern="1200" dirty="0">
            <a:solidFill>
              <a:schemeClr val="accent3">
                <a:lumMod val="50000"/>
              </a:schemeClr>
            </a:solidFill>
          </a:endParaRPr>
        </a:p>
      </dsp:txBody>
      <dsp:txXfrm rot="-5400000">
        <a:off x="855206" y="1118704"/>
        <a:ext cx="7026908" cy="716587"/>
      </dsp:txXfrm>
    </dsp:sp>
    <dsp:sp modelId="{BD0A4EB6-6810-46CF-A175-512A71772971}">
      <dsp:nvSpPr>
        <dsp:cNvPr id="0" name=""/>
        <dsp:cNvSpPr/>
      </dsp:nvSpPr>
      <dsp:spPr>
        <a:xfrm rot="5400000">
          <a:off x="-183258" y="2338063"/>
          <a:ext cx="1221722" cy="85520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3 этап</a:t>
          </a:r>
          <a:endParaRPr lang="ru-RU" sz="2400" kern="1200" dirty="0"/>
        </a:p>
      </dsp:txBody>
      <dsp:txXfrm rot="-5400000">
        <a:off x="1" y="2582408"/>
        <a:ext cx="855205" cy="366517"/>
      </dsp:txXfrm>
    </dsp:sp>
    <dsp:sp modelId="{82EBD6C7-2AD8-4D76-A394-5D0D1DBC13A9}">
      <dsp:nvSpPr>
        <dsp:cNvPr id="0" name=""/>
        <dsp:cNvSpPr/>
      </dsp:nvSpPr>
      <dsp:spPr>
        <a:xfrm rot="5400000">
          <a:off x="3990983" y="-980972"/>
          <a:ext cx="794119" cy="706567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chemeClr val="accent3">
                  <a:lumMod val="50000"/>
                </a:schemeClr>
              </a:solidFill>
            </a:rPr>
            <a:t>К 3–4 годам дети устанавливают связь между постоянно повторяющимися фактами и соответствующими показателями времени.</a:t>
          </a:r>
          <a:endParaRPr lang="ru-RU" sz="1800" b="1" kern="1200" dirty="0">
            <a:solidFill>
              <a:schemeClr val="accent3">
                <a:lumMod val="50000"/>
              </a:schemeClr>
            </a:solidFill>
          </a:endParaRPr>
        </a:p>
      </dsp:txBody>
      <dsp:txXfrm rot="-5400000">
        <a:off x="855206" y="2193571"/>
        <a:ext cx="7026908" cy="716587"/>
      </dsp:txXfrm>
    </dsp:sp>
    <dsp:sp modelId="{A54C321E-2C0E-4194-83AE-56175C934AE8}">
      <dsp:nvSpPr>
        <dsp:cNvPr id="0" name=""/>
        <dsp:cNvSpPr/>
      </dsp:nvSpPr>
      <dsp:spPr>
        <a:xfrm rot="5400000">
          <a:off x="-183258" y="3412931"/>
          <a:ext cx="1221722" cy="85520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4 этап</a:t>
          </a:r>
          <a:endParaRPr lang="ru-RU" sz="2400" kern="1200" dirty="0"/>
        </a:p>
      </dsp:txBody>
      <dsp:txXfrm rot="-5400000">
        <a:off x="1" y="3657276"/>
        <a:ext cx="855205" cy="366517"/>
      </dsp:txXfrm>
    </dsp:sp>
    <dsp:sp modelId="{4857ABFE-2F95-4407-9C6B-F7E7E91818D9}">
      <dsp:nvSpPr>
        <dsp:cNvPr id="0" name=""/>
        <dsp:cNvSpPr/>
      </dsp:nvSpPr>
      <dsp:spPr>
        <a:xfrm rot="5400000">
          <a:off x="3990983" y="93895"/>
          <a:ext cx="794119" cy="706567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chemeClr val="accent3">
                  <a:lumMod val="50000"/>
                </a:schemeClr>
              </a:solidFill>
            </a:rPr>
            <a:t>К 6–7 годам дети ориентируются во времени по явлениям природы.</a:t>
          </a:r>
          <a:endParaRPr lang="ru-RU" sz="1800" b="1" kern="1200" dirty="0">
            <a:solidFill>
              <a:schemeClr val="accent3">
                <a:lumMod val="50000"/>
              </a:schemeClr>
            </a:solidFill>
          </a:endParaRPr>
        </a:p>
      </dsp:txBody>
      <dsp:txXfrm rot="-5400000">
        <a:off x="855206" y="3268438"/>
        <a:ext cx="7026908" cy="7165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23.01.2023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571378" y="5436551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endParaRPr lang="ru-RU" sz="1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27584" y="1052736"/>
            <a:ext cx="7772400" cy="2472890"/>
          </a:xfrm>
        </p:spPr>
        <p:txBody>
          <a:bodyPr>
            <a:noAutofit/>
          </a:bodyPr>
          <a:lstStyle/>
          <a:p>
            <a:r>
              <a:rPr lang="ru-RU" sz="40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Освоение детьми представлений о величинах и овладение измерительной деятельностью</a:t>
            </a:r>
            <a:endParaRPr lang="ru-RU" sz="4000" dirty="0"/>
          </a:p>
        </p:txBody>
      </p:sp>
      <p:pic>
        <p:nvPicPr>
          <p:cNvPr id="2054" name="Picture 6" descr="https://www.clipartmax.com/png/full/299-2991561_toy-ball-clip-art-vectores-pelotas-de-play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805728"/>
            <a:ext cx="3893168" cy="2512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86256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734214" y="48993"/>
            <a:ext cx="1656184" cy="8643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2-й этап</a:t>
            </a:r>
          </a:p>
        </p:txBody>
      </p:sp>
      <p:sp>
        <p:nvSpPr>
          <p:cNvPr id="7" name="Овал 6"/>
          <p:cNvSpPr/>
          <p:nvPr/>
        </p:nvSpPr>
        <p:spPr>
          <a:xfrm>
            <a:off x="570503" y="1196752"/>
            <a:ext cx="3516056" cy="136001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rgbClr val="2F2B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Сравнение величин с использованием промежуточной мерки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845779" y="1221812"/>
            <a:ext cx="3460433" cy="136440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со способом счета мер через посредство меток</a:t>
            </a:r>
          </a:p>
        </p:txBody>
      </p:sp>
      <p:sp>
        <p:nvSpPr>
          <p:cNvPr id="9" name="Овал 8"/>
          <p:cNvSpPr/>
          <p:nvPr/>
        </p:nvSpPr>
        <p:spPr>
          <a:xfrm>
            <a:off x="3164713" y="2918320"/>
            <a:ext cx="2595677" cy="81143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заданий </a:t>
            </a:r>
          </a:p>
        </p:txBody>
      </p:sp>
      <p:sp>
        <p:nvSpPr>
          <p:cNvPr id="10" name="Овал 9"/>
          <p:cNvSpPr/>
          <p:nvPr/>
        </p:nvSpPr>
        <p:spPr>
          <a:xfrm>
            <a:off x="1181613" y="5594471"/>
            <a:ext cx="2908038" cy="111574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измерение величин</a:t>
            </a:r>
          </a:p>
        </p:txBody>
      </p:sp>
      <p:sp>
        <p:nvSpPr>
          <p:cNvPr id="11" name="Овал 10"/>
          <p:cNvSpPr/>
          <p:nvPr/>
        </p:nvSpPr>
        <p:spPr>
          <a:xfrm>
            <a:off x="487715" y="4119315"/>
            <a:ext cx="2888534" cy="106560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Сравнение</a:t>
            </a:r>
          </a:p>
        </p:txBody>
      </p:sp>
      <p:sp>
        <p:nvSpPr>
          <p:cNvPr id="12" name="Овал 11"/>
          <p:cNvSpPr/>
          <p:nvPr/>
        </p:nvSpPr>
        <p:spPr>
          <a:xfrm>
            <a:off x="5610549" y="4059010"/>
            <a:ext cx="2706070" cy="1186221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Уравнивание</a:t>
            </a:r>
          </a:p>
        </p:txBody>
      </p:sp>
      <p:sp>
        <p:nvSpPr>
          <p:cNvPr id="13" name="Овал 12"/>
          <p:cNvSpPr/>
          <p:nvPr/>
        </p:nvSpPr>
        <p:spPr>
          <a:xfrm>
            <a:off x="4845779" y="5594473"/>
            <a:ext cx="2840356" cy="123446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установление разницы </a:t>
            </a:r>
          </a:p>
        </p:txBody>
      </p:sp>
      <p:cxnSp>
        <p:nvCxnSpPr>
          <p:cNvPr id="14" name="Прямая со стрелкой 13"/>
          <p:cNvCxnSpPr>
            <a:stCxn id="2" idx="4"/>
            <a:endCxn id="7" idx="0"/>
          </p:cNvCxnSpPr>
          <p:nvPr/>
        </p:nvCxnSpPr>
        <p:spPr>
          <a:xfrm flipH="1">
            <a:off x="2328531" y="913362"/>
            <a:ext cx="2233775" cy="2833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2" idx="4"/>
            <a:endCxn id="8" idx="0"/>
          </p:cNvCxnSpPr>
          <p:nvPr/>
        </p:nvCxnSpPr>
        <p:spPr>
          <a:xfrm>
            <a:off x="4562306" y="913362"/>
            <a:ext cx="2013690" cy="3084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endCxn id="9" idx="0"/>
          </p:cNvCxnSpPr>
          <p:nvPr/>
        </p:nvCxnSpPr>
        <p:spPr>
          <a:xfrm flipH="1">
            <a:off x="4462552" y="2588827"/>
            <a:ext cx="2265772" cy="32949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9" idx="4"/>
            <a:endCxn id="11" idx="0"/>
          </p:cNvCxnSpPr>
          <p:nvPr/>
        </p:nvCxnSpPr>
        <p:spPr>
          <a:xfrm flipH="1">
            <a:off x="1931982" y="3729750"/>
            <a:ext cx="2530570" cy="3895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9" idx="4"/>
            <a:endCxn id="12" idx="0"/>
          </p:cNvCxnSpPr>
          <p:nvPr/>
        </p:nvCxnSpPr>
        <p:spPr>
          <a:xfrm>
            <a:off x="4462552" y="3729750"/>
            <a:ext cx="2501032" cy="3292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9" idx="4"/>
            <a:endCxn id="10" idx="7"/>
          </p:cNvCxnSpPr>
          <p:nvPr/>
        </p:nvCxnSpPr>
        <p:spPr>
          <a:xfrm flipH="1">
            <a:off x="3663779" y="3729750"/>
            <a:ext cx="798773" cy="20281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9" idx="4"/>
            <a:endCxn id="13" idx="1"/>
          </p:cNvCxnSpPr>
          <p:nvPr/>
        </p:nvCxnSpPr>
        <p:spPr>
          <a:xfrm>
            <a:off x="4462552" y="3729750"/>
            <a:ext cx="799188" cy="20455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23335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181756" y="51101"/>
            <a:ext cx="2258558" cy="12219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3-й этап</a:t>
            </a:r>
          </a:p>
        </p:txBody>
      </p:sp>
      <p:sp>
        <p:nvSpPr>
          <p:cNvPr id="4" name="Овал 3"/>
          <p:cNvSpPr/>
          <p:nvPr/>
        </p:nvSpPr>
        <p:spPr>
          <a:xfrm>
            <a:off x="623330" y="1679281"/>
            <a:ext cx="3172634" cy="2072921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общепринятыми стандартными мерами </a:t>
            </a:r>
          </a:p>
        </p:txBody>
      </p:sp>
      <p:sp>
        <p:nvSpPr>
          <p:cNvPr id="5" name="Овал 4"/>
          <p:cNvSpPr/>
          <p:nvPr/>
        </p:nvSpPr>
        <p:spPr>
          <a:xfrm>
            <a:off x="5076056" y="1679281"/>
            <a:ext cx="3202364" cy="207292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измерительными приборами </a:t>
            </a:r>
          </a:p>
        </p:txBody>
      </p:sp>
      <p:sp>
        <p:nvSpPr>
          <p:cNvPr id="6" name="Овал 5"/>
          <p:cNvSpPr/>
          <p:nvPr/>
        </p:nvSpPr>
        <p:spPr>
          <a:xfrm>
            <a:off x="536055" y="4140130"/>
            <a:ext cx="3644877" cy="2206027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стандартизированной мерки для сравнения величин</a:t>
            </a:r>
          </a:p>
        </p:txBody>
      </p:sp>
      <p:sp>
        <p:nvSpPr>
          <p:cNvPr id="7" name="Овал 6"/>
          <p:cNvSpPr/>
          <p:nvPr/>
        </p:nvSpPr>
        <p:spPr>
          <a:xfrm>
            <a:off x="4914499" y="4203576"/>
            <a:ext cx="3363921" cy="217775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Запоминание условно-согласительных названий и соотношений</a:t>
            </a:r>
          </a:p>
        </p:txBody>
      </p:sp>
      <p:cxnSp>
        <p:nvCxnSpPr>
          <p:cNvPr id="9" name="Прямая со стрелкой 8"/>
          <p:cNvCxnSpPr>
            <a:stCxn id="2" idx="4"/>
            <a:endCxn id="5" idx="1"/>
          </p:cNvCxnSpPr>
          <p:nvPr/>
        </p:nvCxnSpPr>
        <p:spPr>
          <a:xfrm>
            <a:off x="4311035" y="1273037"/>
            <a:ext cx="1233996" cy="7098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2" idx="4"/>
            <a:endCxn id="4" idx="7"/>
          </p:cNvCxnSpPr>
          <p:nvPr/>
        </p:nvCxnSpPr>
        <p:spPr>
          <a:xfrm flipH="1">
            <a:off x="3331343" y="1273037"/>
            <a:ext cx="979692" cy="7098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2" idx="4"/>
            <a:endCxn id="7" idx="1"/>
          </p:cNvCxnSpPr>
          <p:nvPr/>
        </p:nvCxnSpPr>
        <p:spPr>
          <a:xfrm>
            <a:off x="4311035" y="1273037"/>
            <a:ext cx="1096099" cy="32494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2" idx="4"/>
            <a:endCxn id="6" idx="7"/>
          </p:cNvCxnSpPr>
          <p:nvPr/>
        </p:nvCxnSpPr>
        <p:spPr>
          <a:xfrm flipH="1">
            <a:off x="3647152" y="1273037"/>
            <a:ext cx="663883" cy="31901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22654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16632"/>
            <a:ext cx="74888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§ 4. Формирование представлений о величинах у детей младшего и среднего дошкольного возраста</a:t>
            </a:r>
          </a:p>
        </p:txBody>
      </p:sp>
      <p:sp>
        <p:nvSpPr>
          <p:cNvPr id="8" name="Овал 7">
            <a:extLst>
              <a:ext uri="{FF2B5EF4-FFF2-40B4-BE49-F238E27FC236}">
                <a16:creationId xmlns="" xmlns:a16="http://schemas.microsoft.com/office/drawing/2014/main" id="{30B3D874-4521-41FB-A32B-CE6CB1F4A091}"/>
              </a:ext>
            </a:extLst>
          </p:cNvPr>
          <p:cNvSpPr/>
          <p:nvPr/>
        </p:nvSpPr>
        <p:spPr>
          <a:xfrm>
            <a:off x="107741" y="1900466"/>
            <a:ext cx="2445695" cy="199092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этап. Сравнение предметов по одному признаку </a:t>
            </a:r>
          </a:p>
        </p:txBody>
      </p:sp>
      <p:sp>
        <p:nvSpPr>
          <p:cNvPr id="10" name="Овал 9">
            <a:extLst>
              <a:ext uri="{FF2B5EF4-FFF2-40B4-BE49-F238E27FC236}">
                <a16:creationId xmlns="" xmlns:a16="http://schemas.microsoft.com/office/drawing/2014/main" id="{E0B31A19-3A56-48DE-B9DB-E70E0E1F1BD0}"/>
              </a:ext>
            </a:extLst>
          </p:cNvPr>
          <p:cNvSpPr/>
          <p:nvPr/>
        </p:nvSpPr>
        <p:spPr>
          <a:xfrm>
            <a:off x="2752041" y="1900464"/>
            <a:ext cx="2445695" cy="199092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этап. Обучение сравнению путем приложения. </a:t>
            </a:r>
          </a:p>
        </p:txBody>
      </p:sp>
      <p:sp>
        <p:nvSpPr>
          <p:cNvPr id="12" name="Овал 11">
            <a:extLst>
              <a:ext uri="{FF2B5EF4-FFF2-40B4-BE49-F238E27FC236}">
                <a16:creationId xmlns="" xmlns:a16="http://schemas.microsoft.com/office/drawing/2014/main" id="{6003ABCD-1748-4D8D-ADF5-3607BC371DC0}"/>
              </a:ext>
            </a:extLst>
          </p:cNvPr>
          <p:cNvSpPr/>
          <p:nvPr/>
        </p:nvSpPr>
        <p:spPr>
          <a:xfrm>
            <a:off x="5362799" y="1900464"/>
            <a:ext cx="3025625" cy="199092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этап. Обучение сравнению предметов по трем измерениям. </a:t>
            </a:r>
          </a:p>
        </p:txBody>
      </p:sp>
      <p:sp>
        <p:nvSpPr>
          <p:cNvPr id="14" name="Овал 13">
            <a:extLst>
              <a:ext uri="{FF2B5EF4-FFF2-40B4-BE49-F238E27FC236}">
                <a16:creationId xmlns="" xmlns:a16="http://schemas.microsoft.com/office/drawing/2014/main" id="{C6D60D52-BCE3-4B73-9BB9-94ED8B3FDD0D}"/>
              </a:ext>
            </a:extLst>
          </p:cNvPr>
          <p:cNvSpPr/>
          <p:nvPr/>
        </p:nvSpPr>
        <p:spPr>
          <a:xfrm>
            <a:off x="745093" y="4149080"/>
            <a:ext cx="3616685" cy="199092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этап. Воссоздание отношений между предметами по величине по представлению. </a:t>
            </a:r>
          </a:p>
        </p:txBody>
      </p:sp>
      <p:sp>
        <p:nvSpPr>
          <p:cNvPr id="16" name="Овал 15">
            <a:extLst>
              <a:ext uri="{FF2B5EF4-FFF2-40B4-BE49-F238E27FC236}">
                <a16:creationId xmlns="" xmlns:a16="http://schemas.microsoft.com/office/drawing/2014/main" id="{12D7B046-1181-43C7-BD33-1AEFFA6A4661}"/>
              </a:ext>
            </a:extLst>
          </p:cNvPr>
          <p:cNvSpPr/>
          <p:nvPr/>
        </p:nvSpPr>
        <p:spPr>
          <a:xfrm>
            <a:off x="4572000" y="4149080"/>
            <a:ext cx="3527105" cy="199092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этап. Обучение сравнению при помощи предметов-посредников</a:t>
            </a:r>
          </a:p>
        </p:txBody>
      </p:sp>
      <p:sp>
        <p:nvSpPr>
          <p:cNvPr id="18" name="Овал 17">
            <a:extLst>
              <a:ext uri="{FF2B5EF4-FFF2-40B4-BE49-F238E27FC236}">
                <a16:creationId xmlns="" xmlns:a16="http://schemas.microsoft.com/office/drawing/2014/main" id="{E18A2BF8-A5D2-45CE-AC40-46EC9EAFDAE7}"/>
              </a:ext>
            </a:extLst>
          </p:cNvPr>
          <p:cNvSpPr/>
          <p:nvPr/>
        </p:nvSpPr>
        <p:spPr>
          <a:xfrm>
            <a:off x="1104544" y="983780"/>
            <a:ext cx="6228692" cy="83099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направление. Обучение детей сравнению предметов по величине.</a:t>
            </a:r>
          </a:p>
        </p:txBody>
      </p:sp>
    </p:spTree>
    <p:extLst>
      <p:ext uri="{BB962C8B-B14F-4D97-AF65-F5344CB8AC3E}">
        <p14:creationId xmlns:p14="http://schemas.microsoft.com/office/powerpoint/2010/main" val="2353479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>
            <a:extLst>
              <a:ext uri="{FF2B5EF4-FFF2-40B4-BE49-F238E27FC236}">
                <a16:creationId xmlns="" xmlns:a16="http://schemas.microsoft.com/office/drawing/2014/main" id="{A0E4FB38-2F30-49A1-93C4-D26BC70C6AFA}"/>
              </a:ext>
            </a:extLst>
          </p:cNvPr>
          <p:cNvSpPr/>
          <p:nvPr/>
        </p:nvSpPr>
        <p:spPr>
          <a:xfrm>
            <a:off x="1259632" y="260648"/>
            <a:ext cx="6228692" cy="83099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направление. Обучение </a:t>
            </a:r>
            <a:r>
              <a:rPr lang="ru-RU" sz="20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сериации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вал 6">
            <a:extLst>
              <a:ext uri="{FF2B5EF4-FFF2-40B4-BE49-F238E27FC236}">
                <a16:creationId xmlns="" xmlns:a16="http://schemas.microsoft.com/office/drawing/2014/main" id="{D98CDF14-90FB-4792-8E70-9F2B7964B357}"/>
              </a:ext>
            </a:extLst>
          </p:cNvPr>
          <p:cNvSpPr/>
          <p:nvPr/>
        </p:nvSpPr>
        <p:spPr>
          <a:xfrm>
            <a:off x="480882" y="1430269"/>
            <a:ext cx="2445695" cy="199092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этап.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Сериация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одному измерению</a:t>
            </a:r>
          </a:p>
        </p:txBody>
      </p:sp>
      <p:sp>
        <p:nvSpPr>
          <p:cNvPr id="9" name="Овал 8">
            <a:extLst>
              <a:ext uri="{FF2B5EF4-FFF2-40B4-BE49-F238E27FC236}">
                <a16:creationId xmlns="" xmlns:a16="http://schemas.microsoft.com/office/drawing/2014/main" id="{F403ED64-3BB6-4649-A5FE-12106A529BEE}"/>
              </a:ext>
            </a:extLst>
          </p:cNvPr>
          <p:cNvSpPr/>
          <p:nvPr/>
        </p:nvSpPr>
        <p:spPr>
          <a:xfrm>
            <a:off x="2940895" y="2780928"/>
            <a:ext cx="2445695" cy="199092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этап.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Сериация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нескольким измерениям. </a:t>
            </a:r>
          </a:p>
        </p:txBody>
      </p:sp>
      <p:sp>
        <p:nvSpPr>
          <p:cNvPr id="11" name="Овал 10">
            <a:extLst>
              <a:ext uri="{FF2B5EF4-FFF2-40B4-BE49-F238E27FC236}">
                <a16:creationId xmlns="" xmlns:a16="http://schemas.microsoft.com/office/drawing/2014/main" id="{EA0DA7B5-B45A-4120-974A-BF24A7CA7AD3}"/>
              </a:ext>
            </a:extLst>
          </p:cNvPr>
          <p:cNvSpPr/>
          <p:nvPr/>
        </p:nvSpPr>
        <p:spPr>
          <a:xfrm>
            <a:off x="5148064" y="4468088"/>
            <a:ext cx="2949751" cy="199092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этап. самостоятельное построение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сериационных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рядов</a:t>
            </a:r>
          </a:p>
        </p:txBody>
      </p:sp>
    </p:spTree>
    <p:extLst>
      <p:ext uri="{BB962C8B-B14F-4D97-AF65-F5344CB8AC3E}">
        <p14:creationId xmlns:p14="http://schemas.microsoft.com/office/powerpoint/2010/main" val="22568624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3499F763-95C7-4459-9252-B90AF9C288FE}"/>
              </a:ext>
            </a:extLst>
          </p:cNvPr>
          <p:cNvSpPr/>
          <p:nvPr/>
        </p:nvSpPr>
        <p:spPr>
          <a:xfrm>
            <a:off x="539552" y="116632"/>
            <a:ext cx="74888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§ 5. Развитие представлений о величинах и их измерении в старшем дошкольном возрасте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658E23C6-4DC2-41A4-9243-441A9449F178}"/>
              </a:ext>
            </a:extLst>
          </p:cNvPr>
          <p:cNvSpPr/>
          <p:nvPr/>
        </p:nvSpPr>
        <p:spPr>
          <a:xfrm>
            <a:off x="233518" y="1124744"/>
            <a:ext cx="8100900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Измерительная деятельность – новый для ребенка вид математической деятельности. </a:t>
            </a:r>
          </a:p>
        </p:txBody>
      </p:sp>
      <p:sp>
        <p:nvSpPr>
          <p:cNvPr id="9" name="Овал 8">
            <a:extLst>
              <a:ext uri="{FF2B5EF4-FFF2-40B4-BE49-F238E27FC236}">
                <a16:creationId xmlns="" xmlns:a16="http://schemas.microsoft.com/office/drawing/2014/main" id="{2D144F60-216D-4A7A-99F5-1C96B1F5608D}"/>
              </a:ext>
            </a:extLst>
          </p:cNvPr>
          <p:cNvSpPr/>
          <p:nvPr/>
        </p:nvSpPr>
        <p:spPr>
          <a:xfrm>
            <a:off x="1043608" y="2165250"/>
            <a:ext cx="6552728" cy="83099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направление. Обучение измерению величин условными мерками.</a:t>
            </a:r>
          </a:p>
        </p:txBody>
      </p:sp>
      <p:sp>
        <p:nvSpPr>
          <p:cNvPr id="11" name="Овал 10">
            <a:extLst>
              <a:ext uri="{FF2B5EF4-FFF2-40B4-BE49-F238E27FC236}">
                <a16:creationId xmlns="" xmlns:a16="http://schemas.microsoft.com/office/drawing/2014/main" id="{566EF323-7662-4129-80C0-1C03AAAFAE70}"/>
              </a:ext>
            </a:extLst>
          </p:cNvPr>
          <p:cNvSpPr/>
          <p:nvPr/>
        </p:nvSpPr>
        <p:spPr>
          <a:xfrm>
            <a:off x="6372200" y="3029594"/>
            <a:ext cx="2039270" cy="183747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этап. Измерение величины одной условной мерой. </a:t>
            </a:r>
          </a:p>
        </p:txBody>
      </p:sp>
      <p:sp>
        <p:nvSpPr>
          <p:cNvPr id="13" name="Овал 12">
            <a:extLst>
              <a:ext uri="{FF2B5EF4-FFF2-40B4-BE49-F238E27FC236}">
                <a16:creationId xmlns="" xmlns:a16="http://schemas.microsoft.com/office/drawing/2014/main" id="{FC0848ED-0081-422E-85A1-462D65F36603}"/>
              </a:ext>
            </a:extLst>
          </p:cNvPr>
          <p:cNvSpPr/>
          <p:nvPr/>
        </p:nvSpPr>
        <p:spPr>
          <a:xfrm>
            <a:off x="3525479" y="3356992"/>
            <a:ext cx="2580026" cy="127392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этап. Измерение осуществляется одной мерой</a:t>
            </a:r>
          </a:p>
        </p:txBody>
      </p:sp>
      <p:sp>
        <p:nvSpPr>
          <p:cNvPr id="15" name="Овал 14">
            <a:extLst>
              <a:ext uri="{FF2B5EF4-FFF2-40B4-BE49-F238E27FC236}">
                <a16:creationId xmlns="" xmlns:a16="http://schemas.microsoft.com/office/drawing/2014/main" id="{8BA3C848-B01A-470B-B8CF-FC1DA25C2BA1}"/>
              </a:ext>
            </a:extLst>
          </p:cNvPr>
          <p:cNvSpPr/>
          <p:nvPr/>
        </p:nvSpPr>
        <p:spPr>
          <a:xfrm>
            <a:off x="33533" y="3024076"/>
            <a:ext cx="3275583" cy="178299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этап. Измерение проводится одновременно несколькими одинаковыми мерами</a:t>
            </a:r>
          </a:p>
        </p:txBody>
      </p:sp>
      <p:sp>
        <p:nvSpPr>
          <p:cNvPr id="17" name="Овал 16">
            <a:extLst>
              <a:ext uri="{FF2B5EF4-FFF2-40B4-BE49-F238E27FC236}">
                <a16:creationId xmlns="" xmlns:a16="http://schemas.microsoft.com/office/drawing/2014/main" id="{C200D09D-6083-4D7B-973C-C41193124D9F}"/>
              </a:ext>
            </a:extLst>
          </p:cNvPr>
          <p:cNvSpPr/>
          <p:nvPr/>
        </p:nvSpPr>
        <p:spPr>
          <a:xfrm>
            <a:off x="1331640" y="4821350"/>
            <a:ext cx="3131567" cy="168524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этап. Одновременное выполнение счета и измерения одной меркой</a:t>
            </a:r>
          </a:p>
        </p:txBody>
      </p:sp>
      <p:sp>
        <p:nvSpPr>
          <p:cNvPr id="19" name="Овал 18">
            <a:extLst>
              <a:ext uri="{FF2B5EF4-FFF2-40B4-BE49-F238E27FC236}">
                <a16:creationId xmlns="" xmlns:a16="http://schemas.microsoft.com/office/drawing/2014/main" id="{46E01C32-FD8A-4DCB-A819-B9D81FA7B5D9}"/>
              </a:ext>
            </a:extLst>
          </p:cNvPr>
          <p:cNvSpPr/>
          <p:nvPr/>
        </p:nvSpPr>
        <p:spPr>
          <a:xfrm>
            <a:off x="4815492" y="4906846"/>
            <a:ext cx="2374544" cy="151425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этап. Измерение сложной (составной) мерой</a:t>
            </a:r>
          </a:p>
        </p:txBody>
      </p:sp>
    </p:spTree>
    <p:extLst>
      <p:ext uri="{BB962C8B-B14F-4D97-AF65-F5344CB8AC3E}">
        <p14:creationId xmlns:p14="http://schemas.microsoft.com/office/powerpoint/2010/main" val="91839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>
            <a:extLst>
              <a:ext uri="{FF2B5EF4-FFF2-40B4-BE49-F238E27FC236}">
                <a16:creationId xmlns="" xmlns:a16="http://schemas.microsoft.com/office/drawing/2014/main" id="{CCD73485-18F0-4E8B-8CF5-2B0EC78B34C8}"/>
              </a:ext>
            </a:extLst>
          </p:cNvPr>
          <p:cNvSpPr/>
          <p:nvPr/>
        </p:nvSpPr>
        <p:spPr>
          <a:xfrm>
            <a:off x="845586" y="404664"/>
            <a:ext cx="7056784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направление. Освоение зависимостей между измеряемой величиной, меркой и результатом измерения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7EB6ADD6-A8E4-4D8B-8E45-B2176381E7F5}"/>
              </a:ext>
            </a:extLst>
          </p:cNvPr>
          <p:cNvSpPr/>
          <p:nvPr/>
        </p:nvSpPr>
        <p:spPr>
          <a:xfrm>
            <a:off x="539552" y="2459504"/>
            <a:ext cx="7704856" cy="19389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измерении одного и того же объекта разными по величине мерками его количественная характеристика будет различной. Чем больше мерка, тем меньше раз она уложится в объекте, и наоборот – это обратная функциональная зависимость. </a:t>
            </a:r>
          </a:p>
        </p:txBody>
      </p:sp>
    </p:spTree>
    <p:extLst>
      <p:ext uri="{BB962C8B-B14F-4D97-AF65-F5344CB8AC3E}">
        <p14:creationId xmlns:p14="http://schemas.microsoft.com/office/powerpoint/2010/main" val="53685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>
            <a:extLst>
              <a:ext uri="{FF2B5EF4-FFF2-40B4-BE49-F238E27FC236}">
                <a16:creationId xmlns="" xmlns:a16="http://schemas.microsoft.com/office/drawing/2014/main" id="{22156C46-E8C9-4A4C-B034-96E6BB8A5073}"/>
              </a:ext>
            </a:extLst>
          </p:cNvPr>
          <p:cNvSpPr/>
          <p:nvPr/>
        </p:nvSpPr>
        <p:spPr>
          <a:xfrm>
            <a:off x="899592" y="260648"/>
            <a:ext cx="6516724" cy="83099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Общая последовательность обучения</a:t>
            </a:r>
          </a:p>
        </p:txBody>
      </p:sp>
      <p:sp>
        <p:nvSpPr>
          <p:cNvPr id="5" name="Овал 4">
            <a:extLst>
              <a:ext uri="{FF2B5EF4-FFF2-40B4-BE49-F238E27FC236}">
                <a16:creationId xmlns="" xmlns:a16="http://schemas.microsoft.com/office/drawing/2014/main" id="{290C938D-EC59-49A3-B7BB-55A050935B37}"/>
              </a:ext>
            </a:extLst>
          </p:cNvPr>
          <p:cNvSpPr/>
          <p:nvPr/>
        </p:nvSpPr>
        <p:spPr>
          <a:xfrm>
            <a:off x="197514" y="1438072"/>
            <a:ext cx="3960440" cy="210964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Активизация представлений об измерении объекта различными условными мерками</a:t>
            </a:r>
          </a:p>
        </p:txBody>
      </p:sp>
      <p:sp>
        <p:nvSpPr>
          <p:cNvPr id="7" name="Овал 6">
            <a:extLst>
              <a:ext uri="{FF2B5EF4-FFF2-40B4-BE49-F238E27FC236}">
                <a16:creationId xmlns="" xmlns:a16="http://schemas.microsoft.com/office/drawing/2014/main" id="{DE65CC68-2A21-4BE2-AB6F-360C0F108D23}"/>
              </a:ext>
            </a:extLst>
          </p:cNvPr>
          <p:cNvSpPr/>
          <p:nvPr/>
        </p:nvSpPr>
        <p:spPr>
          <a:xfrm>
            <a:off x="4572000" y="1556792"/>
            <a:ext cx="3552002" cy="199092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Демонстрация модели единицы измерения, измерительного прибора</a:t>
            </a:r>
          </a:p>
        </p:txBody>
      </p:sp>
      <p:sp>
        <p:nvSpPr>
          <p:cNvPr id="9" name="Овал 8">
            <a:extLst>
              <a:ext uri="{FF2B5EF4-FFF2-40B4-BE49-F238E27FC236}">
                <a16:creationId xmlns="" xmlns:a16="http://schemas.microsoft.com/office/drawing/2014/main" id="{16353ACD-CAC6-45B8-8289-04834E4877F2}"/>
              </a:ext>
            </a:extLst>
          </p:cNvPr>
          <p:cNvSpPr/>
          <p:nvPr/>
        </p:nvSpPr>
        <p:spPr>
          <a:xfrm>
            <a:off x="683568" y="4221088"/>
            <a:ext cx="3078341" cy="158417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Демонстрация способа измерения. </a:t>
            </a:r>
          </a:p>
        </p:txBody>
      </p:sp>
      <p:sp>
        <p:nvSpPr>
          <p:cNvPr id="11" name="Овал 10">
            <a:extLst>
              <a:ext uri="{FF2B5EF4-FFF2-40B4-BE49-F238E27FC236}">
                <a16:creationId xmlns="" xmlns:a16="http://schemas.microsoft.com/office/drawing/2014/main" id="{83F8761F-705A-4362-8F12-B6083EA84322}"/>
              </a:ext>
            </a:extLst>
          </p:cNvPr>
          <p:cNvSpPr/>
          <p:nvPr/>
        </p:nvSpPr>
        <p:spPr>
          <a:xfrm>
            <a:off x="4945133" y="4012867"/>
            <a:ext cx="2805735" cy="199092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Упражнения в измерении различных объектов.</a:t>
            </a:r>
          </a:p>
        </p:txBody>
      </p:sp>
    </p:spTree>
    <p:extLst>
      <p:ext uri="{BB962C8B-B14F-4D97-AF65-F5344CB8AC3E}">
        <p14:creationId xmlns:p14="http://schemas.microsoft.com/office/powerpoint/2010/main" val="241248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C50C0830-B6C9-4563-AE0C-B96F7A269812}"/>
              </a:ext>
            </a:extLst>
          </p:cNvPr>
          <p:cNvSpPr/>
          <p:nvPr/>
        </p:nvSpPr>
        <p:spPr>
          <a:xfrm>
            <a:off x="539552" y="116632"/>
            <a:ext cx="74888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ТЕМА 3.2. ФОРМИРОВАНИЕ ПРЕДСТАВЛЕНИЙ О ВРЕМЕННЫХ ОТНОШЕНИЯХ У ДЕТЕЙ</a:t>
            </a:r>
          </a:p>
          <a:p>
            <a:pPr algn="ctr"/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§ 1. Время как величина. Свойства времени.</a:t>
            </a:r>
          </a:p>
        </p:txBody>
      </p:sp>
      <p:sp>
        <p:nvSpPr>
          <p:cNvPr id="5" name="Овал 4">
            <a:extLst>
              <a:ext uri="{FF2B5EF4-FFF2-40B4-BE49-F238E27FC236}">
                <a16:creationId xmlns="" xmlns:a16="http://schemas.microsoft.com/office/drawing/2014/main" id="{79A43B98-1BFE-4842-BF39-49A797DCB1D0}"/>
              </a:ext>
            </a:extLst>
          </p:cNvPr>
          <p:cNvSpPr/>
          <p:nvPr/>
        </p:nvSpPr>
        <p:spPr>
          <a:xfrm>
            <a:off x="480882" y="1544143"/>
            <a:ext cx="2722966" cy="918611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Объективность</a:t>
            </a:r>
          </a:p>
        </p:txBody>
      </p:sp>
      <p:sp>
        <p:nvSpPr>
          <p:cNvPr id="7" name="Овал 6">
            <a:extLst>
              <a:ext uri="{FF2B5EF4-FFF2-40B4-BE49-F238E27FC236}">
                <a16:creationId xmlns="" xmlns:a16="http://schemas.microsoft.com/office/drawing/2014/main" id="{3ED50C22-E8CB-4928-8D7F-2CFBB702CED4}"/>
              </a:ext>
            </a:extLst>
          </p:cNvPr>
          <p:cNvSpPr/>
          <p:nvPr/>
        </p:nvSpPr>
        <p:spPr>
          <a:xfrm>
            <a:off x="822518" y="5411959"/>
            <a:ext cx="2722966" cy="918611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Абсолютность</a:t>
            </a:r>
          </a:p>
        </p:txBody>
      </p:sp>
      <p:sp>
        <p:nvSpPr>
          <p:cNvPr id="9" name="Овал 8">
            <a:extLst>
              <a:ext uri="{FF2B5EF4-FFF2-40B4-BE49-F238E27FC236}">
                <a16:creationId xmlns="" xmlns:a16="http://schemas.microsoft.com/office/drawing/2014/main" id="{A283E7C3-4E5F-4D23-9043-37FCB70C1C0B}"/>
              </a:ext>
            </a:extLst>
          </p:cNvPr>
          <p:cNvSpPr/>
          <p:nvPr/>
        </p:nvSpPr>
        <p:spPr>
          <a:xfrm>
            <a:off x="480882" y="2792107"/>
            <a:ext cx="2722966" cy="918611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Длительность</a:t>
            </a:r>
          </a:p>
        </p:txBody>
      </p:sp>
      <p:sp>
        <p:nvSpPr>
          <p:cNvPr id="11" name="Овал 10">
            <a:extLst>
              <a:ext uri="{FF2B5EF4-FFF2-40B4-BE49-F238E27FC236}">
                <a16:creationId xmlns="" xmlns:a16="http://schemas.microsoft.com/office/drawing/2014/main" id="{099877C1-1DC0-40B3-87A3-05E201DC725D}"/>
              </a:ext>
            </a:extLst>
          </p:cNvPr>
          <p:cNvSpPr/>
          <p:nvPr/>
        </p:nvSpPr>
        <p:spPr>
          <a:xfrm>
            <a:off x="3707904" y="2828835"/>
            <a:ext cx="3816424" cy="120032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Количественная и качественная бесконечность </a:t>
            </a:r>
          </a:p>
        </p:txBody>
      </p:sp>
      <p:sp>
        <p:nvSpPr>
          <p:cNvPr id="13" name="Овал 12">
            <a:extLst>
              <a:ext uri="{FF2B5EF4-FFF2-40B4-BE49-F238E27FC236}">
                <a16:creationId xmlns="" xmlns:a16="http://schemas.microsoft.com/office/drawing/2014/main" id="{E3E3CBD0-C144-4290-9AFC-F25F1F813F41}"/>
              </a:ext>
            </a:extLst>
          </p:cNvPr>
          <p:cNvSpPr/>
          <p:nvPr/>
        </p:nvSpPr>
        <p:spPr>
          <a:xfrm>
            <a:off x="572471" y="4194883"/>
            <a:ext cx="2938990" cy="918611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Необратимость</a:t>
            </a:r>
          </a:p>
        </p:txBody>
      </p:sp>
      <p:sp>
        <p:nvSpPr>
          <p:cNvPr id="15" name="Овал 14">
            <a:extLst>
              <a:ext uri="{FF2B5EF4-FFF2-40B4-BE49-F238E27FC236}">
                <a16:creationId xmlns="" xmlns:a16="http://schemas.microsoft.com/office/drawing/2014/main" id="{EB0B14A1-90AB-41B4-8D3F-0345C7E40675}"/>
              </a:ext>
            </a:extLst>
          </p:cNvPr>
          <p:cNvSpPr/>
          <p:nvPr/>
        </p:nvSpPr>
        <p:spPr>
          <a:xfrm>
            <a:off x="4182625" y="4267251"/>
            <a:ext cx="2722966" cy="918611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Одномерность</a:t>
            </a:r>
          </a:p>
        </p:txBody>
      </p:sp>
      <p:sp>
        <p:nvSpPr>
          <p:cNvPr id="17" name="Овал 16">
            <a:extLst>
              <a:ext uri="{FF2B5EF4-FFF2-40B4-BE49-F238E27FC236}">
                <a16:creationId xmlns="" xmlns:a16="http://schemas.microsoft.com/office/drawing/2014/main" id="{8F680A0C-3994-4214-8A02-3424155CBC51}"/>
              </a:ext>
            </a:extLst>
          </p:cNvPr>
          <p:cNvSpPr/>
          <p:nvPr/>
        </p:nvSpPr>
        <p:spPr>
          <a:xfrm>
            <a:off x="3454246" y="1386471"/>
            <a:ext cx="4574138" cy="1200329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Неразрывная связь с пространством и движущейся материей. </a:t>
            </a:r>
          </a:p>
        </p:txBody>
      </p:sp>
      <p:sp>
        <p:nvSpPr>
          <p:cNvPr id="19" name="Овал 18">
            <a:extLst>
              <a:ext uri="{FF2B5EF4-FFF2-40B4-BE49-F238E27FC236}">
                <a16:creationId xmlns="" xmlns:a16="http://schemas.microsoft.com/office/drawing/2014/main" id="{4E02BDBF-8BAC-4687-800A-5394778F9232}"/>
              </a:ext>
            </a:extLst>
          </p:cNvPr>
          <p:cNvSpPr/>
          <p:nvPr/>
        </p:nvSpPr>
        <p:spPr>
          <a:xfrm>
            <a:off x="4182625" y="5329874"/>
            <a:ext cx="4205799" cy="1381171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Единство прерывности и непрерывности в структуре </a:t>
            </a:r>
          </a:p>
        </p:txBody>
      </p:sp>
    </p:spTree>
    <p:extLst>
      <p:ext uri="{BB962C8B-B14F-4D97-AF65-F5344CB8AC3E}">
        <p14:creationId xmlns:p14="http://schemas.microsoft.com/office/powerpoint/2010/main" val="394733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1220" y="278045"/>
            <a:ext cx="8135945" cy="646331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§ 2. Особенности восприятия времени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76891" y="1700808"/>
            <a:ext cx="41340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ДЛИТЕЛЬНОСТЬ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43763" y="3356992"/>
            <a:ext cx="27906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СКОРОСТЬ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81393" y="5083442"/>
            <a:ext cx="60590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ПОСЛЕДОВАТЕЛЬНОСТЬ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67635" y="1267889"/>
            <a:ext cx="4752528" cy="151216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772902" y="2960077"/>
            <a:ext cx="3932357" cy="144016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475656" y="4725144"/>
            <a:ext cx="6840760" cy="151216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528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9144" y="256080"/>
            <a:ext cx="77048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восприятие времени влияют следующие факторы: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39144" y="2348879"/>
            <a:ext cx="26817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Текучесть времени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32115" y="3429000"/>
            <a:ext cx="363926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</a:t>
            </a:r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специального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анализатора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851920" y="2057269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Легко искажается субъективными факторами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744483" y="494116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Обозначение временных отношений изменчиво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05407" y="5175030"/>
            <a:ext cx="234923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</a:t>
            </a:r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наглядных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</a:t>
            </a:r>
          </a:p>
        </p:txBody>
      </p:sp>
      <p:sp>
        <p:nvSpPr>
          <p:cNvPr id="8" name="Овал 7"/>
          <p:cNvSpPr/>
          <p:nvPr/>
        </p:nvSpPr>
        <p:spPr>
          <a:xfrm>
            <a:off x="439144" y="2057269"/>
            <a:ext cx="2681760" cy="108369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135896" y="1835730"/>
            <a:ext cx="4004048" cy="13681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187624" y="3203882"/>
            <a:ext cx="4176464" cy="14492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23528" y="5013176"/>
            <a:ext cx="2797376" cy="13681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213734" y="4609092"/>
            <a:ext cx="3848372" cy="151216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846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4533762"/>
              </p:ext>
            </p:extLst>
          </p:nvPr>
        </p:nvGraphicFramePr>
        <p:xfrm>
          <a:off x="251520" y="188640"/>
          <a:ext cx="8028384" cy="6486008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802838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852099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МОДУЛЬ 3. ОСВОЕНИЕ ДЕТЬМИ ПРЕДСТАВЛЕНИЙ О ВЕЛИЧИНАХ И ОВЛАДЕНИЕ ИЗМЕРИТЕЛЬНОЙ ДЕЯТЕЛЬНОСТЬЮ</a:t>
                      </a:r>
                    </a:p>
                  </a:txBody>
                  <a:tcPr marL="52384" marR="0" marT="0" marB="0" anchor="b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52099">
                <a:tc>
                  <a:txBody>
                    <a:bodyPr/>
                    <a:lstStyle/>
                    <a:p>
                      <a:pPr algn="l"/>
                      <a:r>
                        <a:rPr lang="ru-RU" sz="1800" u="sng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3.1.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Особенности освоения детьми представлений о величинах и овладения измерительной деятельностью</a:t>
                      </a:r>
                      <a:endParaRPr lang="ru-RU" sz="1800" b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7151" marR="0" marT="0" marB="0" anchor="b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26049"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§ 1. Понятие величины. Свойства величин. Измерение величин</a:t>
                      </a:r>
                      <a:endParaRPr lang="ru-RU" sz="1800" b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535" marR="0" marT="0" marB="0" anchor="b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34049"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§ 2. Генезис представлений детей о величинах</a:t>
                      </a:r>
                      <a:endParaRPr lang="ru-RU" sz="1800" b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535" marR="0" marT="0" marB="0" anchor="b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§ 3. Система работы по формированию представлений о величинах у детей</a:t>
                      </a:r>
                      <a:endParaRPr lang="ru-RU" sz="1800" b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535" marR="0" marT="0" marB="0" anchor="b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69067"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§ 4. Формирование представлений о величинах у детей младшего и среднего дошкольного возраста</a:t>
                      </a:r>
                      <a:endParaRPr lang="ru-RU" sz="1800" b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535" marR="0" marT="0" marB="0" anchor="b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669067"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§ 5. Развитие представлений о величинах и их измерении в старшем дошкольном возрасте</a:t>
                      </a:r>
                      <a:endParaRPr lang="ru-RU" sz="1800" b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535" marR="0" marT="0" marB="0" anchor="b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639074">
                <a:tc>
                  <a:txBody>
                    <a:bodyPr/>
                    <a:lstStyle/>
                    <a:p>
                      <a:pPr algn="l"/>
                      <a:r>
                        <a:rPr lang="ru-RU" sz="1800" u="sng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3.2.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Формирование представлений о временных отношениях у детей</a:t>
                      </a:r>
                      <a:endParaRPr lang="ru-RU" sz="1800" b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7151" marR="0" marT="0" marB="0" anchor="b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26049">
                <a:tc>
                  <a:txBody>
                    <a:bodyPr/>
                    <a:lstStyle/>
                    <a:p>
                      <a:pPr algn="l"/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§ 1. Время как величина. Свойства времени</a:t>
                      </a:r>
                      <a:endParaRPr lang="ru-RU" sz="1800" b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535" marR="0" marT="0" marB="0" anchor="b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426049"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§ 2. Особенности восприятия времени</a:t>
                      </a:r>
                      <a:endParaRPr lang="ru-RU" sz="1800" b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535" marR="0" marT="0" marB="0" anchor="b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426049">
                <a:tc>
                  <a:txBody>
                    <a:bodyPr/>
                    <a:lstStyle/>
                    <a:p>
                      <a:pPr algn="l"/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§ 3. Технологии развития представлений о времени у детей</a:t>
                      </a:r>
                      <a:endParaRPr lang="ru-RU" sz="1800" b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9535" marR="0" marT="0" marB="0" anchor="b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6424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77048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развития представлений о времени у детей 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390635492"/>
              </p:ext>
            </p:extLst>
          </p:nvPr>
        </p:nvGraphicFramePr>
        <p:xfrm>
          <a:off x="323528" y="1772816"/>
          <a:ext cx="7920880" cy="44564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7294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78488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§ 3. Технологии развития представлений о времени у детей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39136" y="1556792"/>
            <a:ext cx="77048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Овладение представлениями о календарных временных эталонах предполагает: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951861" y="2551969"/>
            <a:ext cx="251754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освоение умений </a:t>
            </a:r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измерять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75348" y="3417941"/>
            <a:ext cx="43564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знание количественной </a:t>
            </a:r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характеристики </a:t>
            </a:r>
          </a:p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временных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эталонов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864351" y="5291480"/>
            <a:ext cx="63367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осознание зависимости между отдельными звеньями системы временных эталонов</a:t>
            </a:r>
          </a:p>
        </p:txBody>
      </p:sp>
      <p:sp>
        <p:nvSpPr>
          <p:cNvPr id="7" name="Овал 6"/>
          <p:cNvSpPr/>
          <p:nvPr/>
        </p:nvSpPr>
        <p:spPr>
          <a:xfrm>
            <a:off x="4191563" y="2361922"/>
            <a:ext cx="4038147" cy="121109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11560" y="3226019"/>
            <a:ext cx="4084060" cy="15841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835696" y="4941168"/>
            <a:ext cx="6394015" cy="15841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77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47056" y="297521"/>
            <a:ext cx="57495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чувства времени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985089"/>
            <a:ext cx="65344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u="sng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Факторы, на основе которых формируется чувство времени: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256860" y="2204864"/>
            <a:ext cx="59584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Обобщенное представление о временных эталонах.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11628" y="3284984"/>
            <a:ext cx="78488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Переживание – чувствование детьми длительности временных интервалов.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4509120"/>
            <a:ext cx="76328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умения оценивать временные интервалы без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часов.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95520" y="5820072"/>
            <a:ext cx="57065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Учет времени самими детьми – по часам.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395520" y="2204864"/>
            <a:ext cx="5819748" cy="83099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3284984"/>
            <a:ext cx="7488832" cy="83099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4509120"/>
            <a:ext cx="7272808" cy="83099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256860" y="5661248"/>
            <a:ext cx="5845222" cy="8640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06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16632"/>
            <a:ext cx="78295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работы по </a:t>
            </a:r>
            <a:r>
              <a:rPr lang="ru-RU" sz="3600" b="1" dirty="0" err="1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Рихтерман</a:t>
            </a: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Т.Д.: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-697772" y="790996"/>
            <a:ext cx="95050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Материал излагается в необходимой последовательности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266460" y="1440566"/>
            <a:ext cx="62646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Вычленяется временная последовательность в содержании материала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7503" y="2582546"/>
            <a:ext cx="825715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Педагог воспроизводит временную последовательность на модели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74855" y="3577069"/>
            <a:ext cx="64148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Дети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 устанавливают временную последовательность на модели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51370" y="4797152"/>
            <a:ext cx="849694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Дети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восстанавливают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нарушенную последовательность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звеньев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07504" y="790996"/>
            <a:ext cx="8071072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266460" y="1487560"/>
            <a:ext cx="6414893" cy="83099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48447" y="2537367"/>
            <a:ext cx="8203205" cy="83099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438266" y="3586011"/>
            <a:ext cx="6060883" cy="9361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85084" y="4797152"/>
            <a:ext cx="7829516" cy="83099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59531" y="5805264"/>
            <a:ext cx="80455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Дети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выполняют задания в предложенной последовательности без модели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043608" y="5805264"/>
            <a:ext cx="6546140" cy="83099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5705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345" y="164444"/>
            <a:ext cx="84176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Моделирование временных отношений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21173" y="2056492"/>
            <a:ext cx="35546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Линейные модели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5565" y="4581128"/>
            <a:ext cx="42360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Циклические модели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980727"/>
            <a:ext cx="1824000" cy="2585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Стрелка вправо 5"/>
          <p:cNvSpPr/>
          <p:nvPr/>
        </p:nvSpPr>
        <p:spPr>
          <a:xfrm>
            <a:off x="4245158" y="2202685"/>
            <a:ext cx="1046549" cy="2923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853295"/>
            <a:ext cx="2645563" cy="2675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Стрелка вправо 7"/>
          <p:cNvSpPr/>
          <p:nvPr/>
        </p:nvSpPr>
        <p:spPr>
          <a:xfrm>
            <a:off x="4661660" y="4775314"/>
            <a:ext cx="846443" cy="2923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9171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2"/>
            <a:ext cx="82809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выполнена по учебнику: </a:t>
            </a:r>
          </a:p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Габова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М.А. Математическое развитие детей дошкольного возраста: теория и технологии : учебное пособие : [12+] / М.А. 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Габова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– 2-е изд., стер. – Москва ; Берлин :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Директ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-Медиа, 2019. – С. 178 - 203</a:t>
            </a:r>
          </a:p>
        </p:txBody>
      </p:sp>
      <p:sp>
        <p:nvSpPr>
          <p:cNvPr id="3" name="Заголовок 3"/>
          <p:cNvSpPr txBox="1">
            <a:spLocks/>
          </p:cNvSpPr>
          <p:nvPr/>
        </p:nvSpPr>
        <p:spPr>
          <a:xfrm>
            <a:off x="251520" y="2708920"/>
            <a:ext cx="7772400" cy="247289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6600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6600" i="1" dirty="0"/>
          </a:p>
        </p:txBody>
      </p:sp>
    </p:spTree>
    <p:extLst>
      <p:ext uri="{BB962C8B-B14F-4D97-AF65-F5344CB8AC3E}">
        <p14:creationId xmlns:p14="http://schemas.microsoft.com/office/powerpoint/2010/main" val="211964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88640"/>
            <a:ext cx="69127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§ 1. Понятие величины. Свойства величин. Измерение величин</a:t>
            </a:r>
          </a:p>
        </p:txBody>
      </p:sp>
      <p:sp>
        <p:nvSpPr>
          <p:cNvPr id="6" name="Овал 5"/>
          <p:cNvSpPr/>
          <p:nvPr/>
        </p:nvSpPr>
        <p:spPr>
          <a:xfrm>
            <a:off x="1970584" y="4797152"/>
            <a:ext cx="4937974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Свойства величин</a:t>
            </a:r>
          </a:p>
        </p:txBody>
      </p:sp>
      <p:grpSp>
        <p:nvGrpSpPr>
          <p:cNvPr id="16" name="Группа 15"/>
          <p:cNvGrpSpPr/>
          <p:nvPr/>
        </p:nvGrpSpPr>
        <p:grpSpPr>
          <a:xfrm>
            <a:off x="535850" y="1319168"/>
            <a:ext cx="7668852" cy="2831711"/>
            <a:chOff x="694420" y="645898"/>
            <a:chExt cx="7668852" cy="2279046"/>
          </a:xfrm>
        </p:grpSpPr>
        <p:sp>
          <p:nvSpPr>
            <p:cNvPr id="3" name="Овал 2"/>
            <p:cNvSpPr/>
            <p:nvPr/>
          </p:nvSpPr>
          <p:spPr>
            <a:xfrm>
              <a:off x="2853075" y="645898"/>
              <a:ext cx="2752189" cy="108012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Величина</a:t>
              </a:r>
            </a:p>
          </p:txBody>
        </p:sp>
        <p:sp>
          <p:nvSpPr>
            <p:cNvPr id="4" name="Овал 3"/>
            <p:cNvSpPr/>
            <p:nvPr/>
          </p:nvSpPr>
          <p:spPr>
            <a:xfrm>
              <a:off x="694420" y="1844824"/>
              <a:ext cx="2869468" cy="108012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Однородная</a:t>
              </a:r>
            </a:p>
          </p:txBody>
        </p:sp>
        <p:sp>
          <p:nvSpPr>
            <p:cNvPr id="5" name="Овал 4"/>
            <p:cNvSpPr/>
            <p:nvPr/>
          </p:nvSpPr>
          <p:spPr>
            <a:xfrm>
              <a:off x="5364088" y="1844824"/>
              <a:ext cx="2999184" cy="108012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Разнородная</a:t>
              </a:r>
            </a:p>
          </p:txBody>
        </p:sp>
        <p:cxnSp>
          <p:nvCxnSpPr>
            <p:cNvPr id="11" name="Прямая со стрелкой 10"/>
            <p:cNvCxnSpPr>
              <a:stCxn id="3" idx="3"/>
              <a:endCxn id="4" idx="0"/>
            </p:cNvCxnSpPr>
            <p:nvPr/>
          </p:nvCxnSpPr>
          <p:spPr>
            <a:xfrm flipH="1">
              <a:off x="2129154" y="1567838"/>
              <a:ext cx="1126970" cy="27698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Прямая со стрелкой 12"/>
            <p:cNvCxnSpPr>
              <a:stCxn id="3" idx="5"/>
              <a:endCxn id="5" idx="0"/>
            </p:cNvCxnSpPr>
            <p:nvPr/>
          </p:nvCxnSpPr>
          <p:spPr>
            <a:xfrm>
              <a:off x="5202215" y="1567838"/>
              <a:ext cx="1661465" cy="27698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65167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5436096" y="4947768"/>
            <a:ext cx="3036053" cy="108012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Скорость </a:t>
            </a:r>
          </a:p>
        </p:txBody>
      </p:sp>
      <p:sp>
        <p:nvSpPr>
          <p:cNvPr id="7" name="Овал 6"/>
          <p:cNvSpPr/>
          <p:nvPr/>
        </p:nvSpPr>
        <p:spPr>
          <a:xfrm>
            <a:off x="1259632" y="188640"/>
            <a:ext cx="5976664" cy="20162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Величины в курсе математики</a:t>
            </a:r>
          </a:p>
        </p:txBody>
      </p:sp>
      <p:sp>
        <p:nvSpPr>
          <p:cNvPr id="8" name="Овал 7"/>
          <p:cNvSpPr/>
          <p:nvPr/>
        </p:nvSpPr>
        <p:spPr>
          <a:xfrm>
            <a:off x="5910006" y="2510839"/>
            <a:ext cx="2376264" cy="108012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Емкость</a:t>
            </a:r>
          </a:p>
        </p:txBody>
      </p:sp>
      <p:sp>
        <p:nvSpPr>
          <p:cNvPr id="9" name="Овал 8"/>
          <p:cNvSpPr/>
          <p:nvPr/>
        </p:nvSpPr>
        <p:spPr>
          <a:xfrm>
            <a:off x="258461" y="4911199"/>
            <a:ext cx="2958155" cy="108012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</a:t>
            </a:r>
          </a:p>
        </p:txBody>
      </p:sp>
      <p:sp>
        <p:nvSpPr>
          <p:cNvPr id="10" name="Овал 9"/>
          <p:cNvSpPr/>
          <p:nvPr/>
        </p:nvSpPr>
        <p:spPr>
          <a:xfrm>
            <a:off x="3043242" y="3658419"/>
            <a:ext cx="2376264" cy="108012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Масса</a:t>
            </a:r>
          </a:p>
        </p:txBody>
      </p:sp>
      <p:sp>
        <p:nvSpPr>
          <p:cNvPr id="11" name="Овал 10"/>
          <p:cNvSpPr/>
          <p:nvPr/>
        </p:nvSpPr>
        <p:spPr>
          <a:xfrm>
            <a:off x="190029" y="2564904"/>
            <a:ext cx="2376264" cy="108012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Длина</a:t>
            </a:r>
          </a:p>
        </p:txBody>
      </p:sp>
      <p:cxnSp>
        <p:nvCxnSpPr>
          <p:cNvPr id="13" name="Прямая со стрелкой 12"/>
          <p:cNvCxnSpPr>
            <a:stCxn id="7" idx="3"/>
            <a:endCxn id="11" idx="0"/>
          </p:cNvCxnSpPr>
          <p:nvPr/>
        </p:nvCxnSpPr>
        <p:spPr>
          <a:xfrm flipH="1">
            <a:off x="1378161" y="1909595"/>
            <a:ext cx="756733" cy="6553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endCxn id="9" idx="0"/>
          </p:cNvCxnSpPr>
          <p:nvPr/>
        </p:nvCxnSpPr>
        <p:spPr>
          <a:xfrm flipH="1">
            <a:off x="1737539" y="2060848"/>
            <a:ext cx="1479077" cy="28503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7" idx="4"/>
            <a:endCxn id="10" idx="0"/>
          </p:cNvCxnSpPr>
          <p:nvPr/>
        </p:nvCxnSpPr>
        <p:spPr>
          <a:xfrm flipH="1">
            <a:off x="4231374" y="2204864"/>
            <a:ext cx="16590" cy="14535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7" idx="5"/>
            <a:endCxn id="8" idx="0"/>
          </p:cNvCxnSpPr>
          <p:nvPr/>
        </p:nvCxnSpPr>
        <p:spPr>
          <a:xfrm>
            <a:off x="6361034" y="1909595"/>
            <a:ext cx="737104" cy="6012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endCxn id="5" idx="0"/>
          </p:cNvCxnSpPr>
          <p:nvPr/>
        </p:nvCxnSpPr>
        <p:spPr>
          <a:xfrm>
            <a:off x="5128466" y="2133757"/>
            <a:ext cx="1825657" cy="281401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02348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88640"/>
            <a:ext cx="69127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§ 2. Генезис представлений детей о величинах </a:t>
            </a:r>
          </a:p>
        </p:txBody>
      </p:sp>
      <p:grpSp>
        <p:nvGrpSpPr>
          <p:cNvPr id="47" name="Группа 46"/>
          <p:cNvGrpSpPr/>
          <p:nvPr/>
        </p:nvGrpSpPr>
        <p:grpSpPr>
          <a:xfrm>
            <a:off x="539552" y="1340767"/>
            <a:ext cx="7848872" cy="5112569"/>
            <a:chOff x="539552" y="1340767"/>
            <a:chExt cx="7848872" cy="5112569"/>
          </a:xfrm>
        </p:grpSpPr>
        <p:sp>
          <p:nvSpPr>
            <p:cNvPr id="3" name="Овал 2"/>
            <p:cNvSpPr/>
            <p:nvPr/>
          </p:nvSpPr>
          <p:spPr>
            <a:xfrm>
              <a:off x="2339752" y="1340767"/>
              <a:ext cx="3924436" cy="128530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Анализаторы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" name="Овал 3"/>
            <p:cNvSpPr/>
            <p:nvPr/>
          </p:nvSpPr>
          <p:spPr>
            <a:xfrm>
              <a:off x="4572000" y="3050898"/>
              <a:ext cx="3816424" cy="1242197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Осязательный</a:t>
              </a:r>
            </a:p>
          </p:txBody>
        </p:sp>
        <p:sp>
          <p:nvSpPr>
            <p:cNvPr id="5" name="Овал 4"/>
            <p:cNvSpPr/>
            <p:nvPr/>
          </p:nvSpPr>
          <p:spPr>
            <a:xfrm>
              <a:off x="2339752" y="5373216"/>
              <a:ext cx="3888432" cy="108012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Двигательный</a:t>
              </a:r>
            </a:p>
          </p:txBody>
        </p:sp>
        <p:sp>
          <p:nvSpPr>
            <p:cNvPr id="6" name="Овал 5"/>
            <p:cNvSpPr/>
            <p:nvPr/>
          </p:nvSpPr>
          <p:spPr>
            <a:xfrm>
              <a:off x="539552" y="3050898"/>
              <a:ext cx="3240360" cy="1242197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Зрительный</a:t>
              </a:r>
            </a:p>
          </p:txBody>
        </p:sp>
        <p:cxnSp>
          <p:nvCxnSpPr>
            <p:cNvPr id="7" name="Прямая со стрелкой 6"/>
            <p:cNvCxnSpPr>
              <a:stCxn id="3" idx="3"/>
              <a:endCxn id="6" idx="0"/>
            </p:cNvCxnSpPr>
            <p:nvPr/>
          </p:nvCxnSpPr>
          <p:spPr>
            <a:xfrm flipH="1">
              <a:off x="2159732" y="2437842"/>
              <a:ext cx="754740" cy="61305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Прямая со стрелкой 7"/>
            <p:cNvCxnSpPr>
              <a:stCxn id="3" idx="4"/>
              <a:endCxn id="5" idx="0"/>
            </p:cNvCxnSpPr>
            <p:nvPr/>
          </p:nvCxnSpPr>
          <p:spPr>
            <a:xfrm flipH="1">
              <a:off x="4283968" y="2626070"/>
              <a:ext cx="18002" cy="274714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Прямая со стрелкой 8"/>
            <p:cNvCxnSpPr>
              <a:stCxn id="3" idx="5"/>
              <a:endCxn id="4" idx="0"/>
            </p:cNvCxnSpPr>
            <p:nvPr/>
          </p:nvCxnSpPr>
          <p:spPr>
            <a:xfrm>
              <a:off x="5689468" y="2437842"/>
              <a:ext cx="790744" cy="61305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575984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136904" cy="16879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воспринимать величину предмета начинает формироваться в раннем возрасте в процессе выполнения предметных действий. </a:t>
            </a:r>
          </a:p>
        </p:txBody>
      </p:sp>
      <p:grpSp>
        <p:nvGrpSpPr>
          <p:cNvPr id="18" name="Группа 17"/>
          <p:cNvGrpSpPr/>
          <p:nvPr/>
        </p:nvGrpSpPr>
        <p:grpSpPr>
          <a:xfrm>
            <a:off x="351174" y="2487996"/>
            <a:ext cx="7965242" cy="3458156"/>
            <a:chOff x="351174" y="2487996"/>
            <a:chExt cx="7965242" cy="3458156"/>
          </a:xfrm>
        </p:grpSpPr>
        <p:sp>
          <p:nvSpPr>
            <p:cNvPr id="3" name="Овал 2"/>
            <p:cNvSpPr/>
            <p:nvPr/>
          </p:nvSpPr>
          <p:spPr>
            <a:xfrm>
              <a:off x="351174" y="3320988"/>
              <a:ext cx="2304256" cy="140415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До 2–3 лет</a:t>
              </a:r>
            </a:p>
          </p:txBody>
        </p:sp>
        <p:sp>
          <p:nvSpPr>
            <p:cNvPr id="9" name="Овал 8"/>
            <p:cNvSpPr/>
            <p:nvPr/>
          </p:nvSpPr>
          <p:spPr>
            <a:xfrm>
              <a:off x="3779912" y="2487996"/>
              <a:ext cx="4375678" cy="108012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Игнорирование величины</a:t>
              </a:r>
            </a:p>
          </p:txBody>
        </p:sp>
        <p:sp>
          <p:nvSpPr>
            <p:cNvPr id="10" name="Овал 9"/>
            <p:cNvSpPr/>
            <p:nvPr/>
          </p:nvSpPr>
          <p:spPr>
            <a:xfrm>
              <a:off x="3303455" y="4581128"/>
              <a:ext cx="5012961" cy="1365024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Различение резко контрастных по величине предметов</a:t>
              </a:r>
            </a:p>
          </p:txBody>
        </p:sp>
        <p:cxnSp>
          <p:nvCxnSpPr>
            <p:cNvPr id="12" name="Прямая со стрелкой 11"/>
            <p:cNvCxnSpPr>
              <a:stCxn id="3" idx="6"/>
            </p:cNvCxnSpPr>
            <p:nvPr/>
          </p:nvCxnSpPr>
          <p:spPr>
            <a:xfrm>
              <a:off x="2655430" y="4023066"/>
              <a:ext cx="914400" cy="9144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Прямая со стрелкой 13"/>
            <p:cNvCxnSpPr>
              <a:stCxn id="3" idx="6"/>
              <a:endCxn id="9" idx="2"/>
            </p:cNvCxnSpPr>
            <p:nvPr/>
          </p:nvCxnSpPr>
          <p:spPr>
            <a:xfrm flipV="1">
              <a:off x="2655430" y="3028056"/>
              <a:ext cx="1124482" cy="99501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409178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467544" y="1230433"/>
            <a:ext cx="2736304" cy="13344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3–4 годам</a:t>
            </a:r>
          </a:p>
        </p:txBody>
      </p:sp>
      <p:sp>
        <p:nvSpPr>
          <p:cNvPr id="3" name="Овал 2"/>
          <p:cNvSpPr/>
          <p:nvPr/>
        </p:nvSpPr>
        <p:spPr>
          <a:xfrm>
            <a:off x="467544" y="4453952"/>
            <a:ext cx="2736304" cy="13344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4–5 годам</a:t>
            </a:r>
          </a:p>
        </p:txBody>
      </p:sp>
      <p:sp>
        <p:nvSpPr>
          <p:cNvPr id="7" name="Овал 6"/>
          <p:cNvSpPr/>
          <p:nvPr/>
        </p:nvSpPr>
        <p:spPr>
          <a:xfrm>
            <a:off x="3725652" y="260648"/>
            <a:ext cx="4662772" cy="163702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Восприятие величины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недифференцированно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941186" y="2264296"/>
            <a:ext cx="4231704" cy="136815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Ориентация на общий объем предмета</a:t>
            </a:r>
          </a:p>
        </p:txBody>
      </p:sp>
      <p:sp>
        <p:nvSpPr>
          <p:cNvPr id="9" name="Овал 8"/>
          <p:cNvSpPr/>
          <p:nvPr/>
        </p:nvSpPr>
        <p:spPr>
          <a:xfrm>
            <a:off x="4020553" y="4165919"/>
            <a:ext cx="4387196" cy="191053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четких представлений 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трехмерности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предметов</a:t>
            </a:r>
          </a:p>
        </p:txBody>
      </p:sp>
      <p:cxnSp>
        <p:nvCxnSpPr>
          <p:cNvPr id="11" name="Прямая со стрелкой 10"/>
          <p:cNvCxnSpPr>
            <a:stCxn id="2" idx="6"/>
            <a:endCxn id="8" idx="2"/>
          </p:cNvCxnSpPr>
          <p:nvPr/>
        </p:nvCxnSpPr>
        <p:spPr>
          <a:xfrm>
            <a:off x="3203848" y="1897669"/>
            <a:ext cx="737338" cy="10507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2" idx="6"/>
            <a:endCxn id="7" idx="2"/>
          </p:cNvCxnSpPr>
          <p:nvPr/>
        </p:nvCxnSpPr>
        <p:spPr>
          <a:xfrm flipV="1">
            <a:off x="3203848" y="1079158"/>
            <a:ext cx="521804" cy="81851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3" idx="6"/>
            <a:endCxn id="9" idx="2"/>
          </p:cNvCxnSpPr>
          <p:nvPr/>
        </p:nvCxnSpPr>
        <p:spPr>
          <a:xfrm flipV="1">
            <a:off x="3203848" y="5121187"/>
            <a:ext cx="816705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76581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63583" y="101039"/>
            <a:ext cx="61167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Исследование Р. Л. Березиной</a:t>
            </a:r>
          </a:p>
        </p:txBody>
      </p:sp>
      <p:sp>
        <p:nvSpPr>
          <p:cNvPr id="4" name="Овал 3"/>
          <p:cNvSpPr/>
          <p:nvPr/>
        </p:nvSpPr>
        <p:spPr>
          <a:xfrm>
            <a:off x="1439651" y="878066"/>
            <a:ext cx="5760639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Уровни ориентировки детей 3– 7 лет в величинах</a:t>
            </a:r>
          </a:p>
        </p:txBody>
      </p:sp>
      <p:sp>
        <p:nvSpPr>
          <p:cNvPr id="6" name="Овал 5"/>
          <p:cNvSpPr/>
          <p:nvPr/>
        </p:nvSpPr>
        <p:spPr>
          <a:xfrm>
            <a:off x="1117589" y="1988096"/>
            <a:ext cx="6408715" cy="72008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Общее представление о величине </a:t>
            </a:r>
          </a:p>
        </p:txBody>
      </p:sp>
      <p:sp>
        <p:nvSpPr>
          <p:cNvPr id="7" name="Овал 6"/>
          <p:cNvSpPr/>
          <p:nvPr/>
        </p:nvSpPr>
        <p:spPr>
          <a:xfrm>
            <a:off x="1331640" y="5877272"/>
            <a:ext cx="5904657" cy="8640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Выделение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трехмерности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объемных объектах</a:t>
            </a:r>
          </a:p>
        </p:txBody>
      </p:sp>
      <p:sp>
        <p:nvSpPr>
          <p:cNvPr id="9" name="Овал 8"/>
          <p:cNvSpPr/>
          <p:nvPr/>
        </p:nvSpPr>
        <p:spPr>
          <a:xfrm>
            <a:off x="919073" y="4880555"/>
            <a:ext cx="6805748" cy="8640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Выделение двух протяженностей в плоских предметах</a:t>
            </a:r>
          </a:p>
        </p:txBody>
      </p:sp>
      <p:sp>
        <p:nvSpPr>
          <p:cNvPr id="10" name="Овал 9"/>
          <p:cNvSpPr/>
          <p:nvPr/>
        </p:nvSpPr>
        <p:spPr>
          <a:xfrm>
            <a:off x="1190586" y="3859979"/>
            <a:ext cx="6262721" cy="8640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Выделение значимой в ситуации протяженности </a:t>
            </a:r>
          </a:p>
        </p:txBody>
      </p:sp>
      <p:sp>
        <p:nvSpPr>
          <p:cNvPr id="11" name="Овал 10"/>
          <p:cNvSpPr/>
          <p:nvPr/>
        </p:nvSpPr>
        <p:spPr>
          <a:xfrm>
            <a:off x="720556" y="2852936"/>
            <a:ext cx="7202781" cy="86409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Различение, называние протяженностей</a:t>
            </a:r>
          </a:p>
        </p:txBody>
      </p:sp>
    </p:spTree>
    <p:extLst>
      <p:ext uri="{BB962C8B-B14F-4D97-AF65-F5344CB8AC3E}">
        <p14:creationId xmlns:p14="http://schemas.microsoft.com/office/powerpoint/2010/main" val="960979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39"/>
            <a:ext cx="76328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§ 3. Система работы по формированию представлений о величинах у детей</a:t>
            </a:r>
          </a:p>
        </p:txBody>
      </p:sp>
      <p:sp>
        <p:nvSpPr>
          <p:cNvPr id="6" name="Овал 5"/>
          <p:cNvSpPr/>
          <p:nvPr/>
        </p:nvSpPr>
        <p:spPr>
          <a:xfrm>
            <a:off x="2339752" y="1167154"/>
            <a:ext cx="4109774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знакомства с величинами</a:t>
            </a:r>
          </a:p>
          <a:p>
            <a:pPr lvl="0" algn="ct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Белошистая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А.В.)  </a:t>
            </a:r>
          </a:p>
        </p:txBody>
      </p:sp>
      <p:sp>
        <p:nvSpPr>
          <p:cNvPr id="9" name="Овал 8"/>
          <p:cNvSpPr/>
          <p:nvPr/>
        </p:nvSpPr>
        <p:spPr>
          <a:xfrm>
            <a:off x="287524" y="3114242"/>
            <a:ext cx="1656184" cy="8643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1-й этап</a:t>
            </a:r>
          </a:p>
        </p:txBody>
      </p:sp>
      <p:sp>
        <p:nvSpPr>
          <p:cNvPr id="12" name="Овал 11"/>
          <p:cNvSpPr/>
          <p:nvPr/>
        </p:nvSpPr>
        <p:spPr>
          <a:xfrm>
            <a:off x="2782733" y="2721999"/>
            <a:ext cx="2570422" cy="160764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2F2B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Выделение Распознавание</a:t>
            </a:r>
          </a:p>
          <a:p>
            <a:pPr algn="ctr"/>
            <a:r>
              <a:rPr lang="ru-RU" dirty="0">
                <a:solidFill>
                  <a:srgbClr val="2F2B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Сравнение без измерения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527064" y="3658104"/>
            <a:ext cx="2887198" cy="1355071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2F2B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 и </a:t>
            </a:r>
            <a:r>
              <a:rPr lang="ru-RU" i="1" dirty="0">
                <a:solidFill>
                  <a:srgbClr val="2F2B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 </a:t>
            </a:r>
            <a:r>
              <a:rPr lang="ru-RU" dirty="0">
                <a:solidFill>
                  <a:srgbClr val="2F2B2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Прямая со стрелкой 14"/>
          <p:cNvCxnSpPr>
            <a:stCxn id="9" idx="6"/>
            <a:endCxn id="12" idx="2"/>
          </p:cNvCxnSpPr>
          <p:nvPr/>
        </p:nvCxnSpPr>
        <p:spPr>
          <a:xfrm flipV="1">
            <a:off x="1943708" y="3525822"/>
            <a:ext cx="839025" cy="206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12" idx="6"/>
            <a:endCxn id="13" idx="0"/>
          </p:cNvCxnSpPr>
          <p:nvPr/>
        </p:nvCxnSpPr>
        <p:spPr>
          <a:xfrm>
            <a:off x="5353155" y="3525822"/>
            <a:ext cx="1617508" cy="1322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Овал 19"/>
          <p:cNvSpPr/>
          <p:nvPr/>
        </p:nvSpPr>
        <p:spPr>
          <a:xfrm>
            <a:off x="755576" y="4329645"/>
            <a:ext cx="2376264" cy="93610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Субъективные </a:t>
            </a:r>
          </a:p>
        </p:txBody>
      </p:sp>
      <p:sp>
        <p:nvSpPr>
          <p:cNvPr id="21" name="Овал 20"/>
          <p:cNvSpPr/>
          <p:nvPr/>
        </p:nvSpPr>
        <p:spPr>
          <a:xfrm>
            <a:off x="4932040" y="5486819"/>
            <a:ext cx="2463178" cy="93610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Объективные</a:t>
            </a:r>
          </a:p>
        </p:txBody>
      </p:sp>
      <p:sp>
        <p:nvSpPr>
          <p:cNvPr id="22" name="Овал 21"/>
          <p:cNvSpPr/>
          <p:nvPr/>
        </p:nvSpPr>
        <p:spPr>
          <a:xfrm>
            <a:off x="1331640" y="5517232"/>
            <a:ext cx="2736304" cy="93610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Оценивающие разность</a:t>
            </a:r>
          </a:p>
        </p:txBody>
      </p:sp>
      <p:cxnSp>
        <p:nvCxnSpPr>
          <p:cNvPr id="32" name="Прямая со стрелкой 31"/>
          <p:cNvCxnSpPr>
            <a:endCxn id="20" idx="6"/>
          </p:cNvCxnSpPr>
          <p:nvPr/>
        </p:nvCxnSpPr>
        <p:spPr>
          <a:xfrm flipH="1">
            <a:off x="3131840" y="4360990"/>
            <a:ext cx="2395224" cy="4367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stCxn id="13" idx="2"/>
            <a:endCxn id="22" idx="7"/>
          </p:cNvCxnSpPr>
          <p:nvPr/>
        </p:nvCxnSpPr>
        <p:spPr>
          <a:xfrm flipH="1">
            <a:off x="3667222" y="4335640"/>
            <a:ext cx="1859842" cy="13186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stCxn id="13" idx="2"/>
            <a:endCxn id="21" idx="1"/>
          </p:cNvCxnSpPr>
          <p:nvPr/>
        </p:nvCxnSpPr>
        <p:spPr>
          <a:xfrm flipH="1">
            <a:off x="5292764" y="4335640"/>
            <a:ext cx="234300" cy="12882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83065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326</TotalTime>
  <Words>919</Words>
  <Application>Microsoft Office PowerPoint</Application>
  <PresentationFormat>Экран (4:3)</PresentationFormat>
  <Paragraphs>151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Соседство</vt:lpstr>
      <vt:lpstr>Освоение детьми представлений о величинах и овладение измерительной деятельностью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Настя</dc:creator>
  <cp:lastModifiedBy>Учитель</cp:lastModifiedBy>
  <cp:revision>23</cp:revision>
  <dcterms:created xsi:type="dcterms:W3CDTF">2020-10-10T16:00:19Z</dcterms:created>
  <dcterms:modified xsi:type="dcterms:W3CDTF">2023-01-22T22:19:59Z</dcterms:modified>
</cp:coreProperties>
</file>