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0"/>
  </p:notesMasterIdLst>
  <p:sldIdLst>
    <p:sldId id="256" r:id="rId3"/>
    <p:sldId id="258" r:id="rId4"/>
    <p:sldId id="259" r:id="rId5"/>
    <p:sldId id="260" r:id="rId6"/>
    <p:sldId id="261" r:id="rId7"/>
    <p:sldId id="264" r:id="rId8"/>
    <p:sldId id="265" r:id="rId9"/>
    <p:sldId id="262" r:id="rId10"/>
    <p:sldId id="263" r:id="rId11"/>
    <p:sldId id="266" r:id="rId12"/>
    <p:sldId id="267" r:id="rId13"/>
    <p:sldId id="268" r:id="rId14"/>
    <p:sldId id="269" r:id="rId15"/>
    <p:sldId id="270" r:id="rId16"/>
    <p:sldId id="272" r:id="rId17"/>
    <p:sldId id="274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62" autoAdjust="0"/>
  </p:normalViewPr>
  <p:slideViewPr>
    <p:cSldViewPr>
      <p:cViewPr>
        <p:scale>
          <a:sx n="76" d="100"/>
          <a:sy n="76" d="100"/>
        </p:scale>
        <p:origin x="-120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E459BC-CCB2-4F79-A6B0-FCC2AFCA60A2}" type="datetimeFigureOut">
              <a:rPr lang="ru-RU" smtClean="0"/>
              <a:t>23.01.2023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BA4D13-AD2B-4A05-AAF3-6860A42798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268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BA4D13-AD2B-4A05-AAF3-6860A42798E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5878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609600" y="609600"/>
            <a:ext cx="7924800" cy="5715000"/>
          </a:xfrm>
          <a:prstGeom prst="roundRect">
            <a:avLst/>
          </a:prstGeom>
          <a:solidFill>
            <a:schemeClr val="bg1">
              <a:alpha val="75000"/>
            </a:schemeClr>
          </a:solidFill>
          <a:ln w="76200"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20px-VzKat.svg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781800" y="76200"/>
            <a:ext cx="2095500" cy="2000250"/>
          </a:xfrm>
          <a:prstGeom prst="rect">
            <a:avLst/>
          </a:prstGeom>
        </p:spPr>
      </p:pic>
      <p:pic>
        <p:nvPicPr>
          <p:cNvPr id="9" name="Рисунок 8" descr="hello_html_m316b180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304800" y="0"/>
            <a:ext cx="2514600" cy="4119663"/>
          </a:xfrm>
          <a:prstGeom prst="rect">
            <a:avLst/>
          </a:prstGeom>
        </p:spPr>
      </p:pic>
      <p:pic>
        <p:nvPicPr>
          <p:cNvPr id="10" name="Рисунок 9" descr="usloviya-adaptatsii-rebenka-k-shkol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1600" y="3276600"/>
            <a:ext cx="3568816" cy="34259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457200" y="685800"/>
            <a:ext cx="8229600" cy="5638800"/>
          </a:xfrm>
          <a:prstGeom prst="rect">
            <a:avLst/>
          </a:prstGeom>
          <a:solidFill>
            <a:schemeClr val="bg1">
              <a:alpha val="75000"/>
            </a:schemeClr>
          </a:solidFill>
          <a:ln w="76200">
            <a:solidFill>
              <a:srgbClr val="0070C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 descr="220px-VzKat.svg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0" y="152400"/>
            <a:ext cx="1759857" cy="1679864"/>
          </a:xfrm>
          <a:prstGeom prst="rect">
            <a:avLst/>
          </a:prstGeom>
        </p:spPr>
      </p:pic>
      <p:pic>
        <p:nvPicPr>
          <p:cNvPr id="9" name="Рисунок 8" descr="hello_html_m316b180a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-152400" y="1"/>
            <a:ext cx="1790700" cy="2895600"/>
          </a:xfrm>
          <a:prstGeom prst="rect">
            <a:avLst/>
          </a:prstGeom>
        </p:spPr>
      </p:pic>
      <p:pic>
        <p:nvPicPr>
          <p:cNvPr id="10" name="Рисунок 9" descr="usloviya-adaptatsii-rebenka-k-shkole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29400" y="4267200"/>
            <a:ext cx="2381329" cy="22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Рисунок 11" descr="usloviya-adaptatsii-rebenka-k-shkole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825" y="1524000"/>
            <a:ext cx="5402351" cy="5186084"/>
          </a:xfrm>
          <a:prstGeom prst="rect">
            <a:avLst/>
          </a:prstGeom>
        </p:spPr>
      </p:pic>
      <p:sp>
        <p:nvSpPr>
          <p:cNvPr id="13" name="Прямоугольник 12"/>
          <p:cNvSpPr/>
          <p:nvPr userDrawn="1"/>
        </p:nvSpPr>
        <p:spPr>
          <a:xfrm>
            <a:off x="0" y="1066800"/>
            <a:ext cx="9144000" cy="5791200"/>
          </a:xfrm>
          <a:prstGeom prst="rect">
            <a:avLst/>
          </a:prstGeom>
          <a:solidFill>
            <a:schemeClr val="bg1">
              <a:alpha val="75000"/>
            </a:schemeClr>
          </a:solidFill>
          <a:ln>
            <a:noFill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 userDrawn="1"/>
        </p:nvCxnSpPr>
        <p:spPr>
          <a:xfrm>
            <a:off x="0" y="1066800"/>
            <a:ext cx="9144000" cy="1588"/>
          </a:xfrm>
          <a:prstGeom prst="line">
            <a:avLst/>
          </a:prstGeom>
          <a:ln w="7620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 prst="slope"/>
          </a:sp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220px-VzKat.sv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9000" y="152400"/>
            <a:ext cx="1759858" cy="1679865"/>
          </a:xfrm>
          <a:prstGeom prst="rect">
            <a:avLst/>
          </a:prstGeom>
        </p:spPr>
      </p:pic>
      <p:pic>
        <p:nvPicPr>
          <p:cNvPr id="16" name="Рисунок 15" descr="hello_html_m316b180a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4179404"/>
            <a:ext cx="1600200" cy="26785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1/23/2023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s://youtu.be/rohEFVgd5b8" TargetMode="Externa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4.xml"/><Relationship Id="rId5" Type="http://schemas.openxmlformats.org/officeDocument/2006/relationships/hyperlink" Target="https://yandex.ru/efir?stream_id=45cf95c3da836464bc64dbaaaa2a82ac&amp;from_block=logo_partner_player" TargetMode="External"/><Relationship Id="rId4" Type="http://schemas.openxmlformats.org/officeDocument/2006/relationships/hyperlink" Target="https://youtu.be/j__Ql07-EBE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epFoPA5dsNc" TargetMode="Externa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28800" y="914401"/>
            <a:ext cx="5334000" cy="2133599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1">
                    <a:lumMod val="75000"/>
                  </a:schemeClr>
                </a:solidFill>
              </a:rPr>
              <a:t>Неделя безопасности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3200" dirty="0" smtClean="0"/>
              <a:t>средний возраст</a:t>
            </a:r>
            <a:br>
              <a:rPr lang="ru-RU" sz="3200" dirty="0" smtClean="0"/>
            </a:br>
            <a:r>
              <a:rPr lang="ru-RU" sz="3200" dirty="0" smtClean="0"/>
              <a:t>(4 - 5 </a:t>
            </a:r>
            <a:r>
              <a:rPr lang="ru-RU" sz="3200" dirty="0" smtClean="0"/>
              <a:t>лет)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4800600"/>
            <a:ext cx="3505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Подготовила: </a:t>
            </a:r>
          </a:p>
          <a:p>
            <a:r>
              <a:rPr lang="ru-RU" dirty="0" smtClean="0"/>
              <a:t>Воспитатель Богословская М.А.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76400" y="1859340"/>
            <a:ext cx="72390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Предложите ребёнку выполнить вместе с вами пальчиковую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гимнастику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«Дорожных правил очень много».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Дорожных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 очень много. («грозят» пальчиками)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Раз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Внимание дорога! (загибают поочередно пальцы)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Два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сигналы светофора,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смотри дорожный знак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 четыре – «переход».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Правила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надо знать (хлопки руками)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всегда их выполнять. (показывают «класс!» большим пальцем)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9890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447800"/>
            <a:ext cx="7924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Предложите ребёнку выложить изображение из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палочек:</a:t>
            </a:r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5425" y="3219510"/>
            <a:ext cx="2378123" cy="3463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89461" y="3200400"/>
            <a:ext cx="4609101" cy="3460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209800" y="24384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светофор</a:t>
            </a:r>
            <a:endParaRPr lang="ru-RU" sz="20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32366" y="2438400"/>
            <a:ext cx="2319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машинка</a:t>
            </a:r>
            <a:endParaRPr lang="ru-RU" sz="2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3420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8800" y="1443841"/>
            <a:ext cx="66294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Игра с мячом : «Продолжи фразу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</a:p>
          <a:p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Взрослый 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бросает мяч и задает вопрос, ребенок отвечает и возвращает мяч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</a:p>
          <a:p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тротуару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кто идет? Пешеход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По дороге едет что? Машина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Где мы автобус ждем? На остановке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Кто управляет автобусом? Водитель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Где переходим дорогу? По пешеходному переходу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Где играем? На детской площадке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Сколько глаз у светофора? Три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Если красный глаз горит, то о чем он говорит? Путь закрыт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Что зеленый говорит? Путь открыт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7375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1600200"/>
            <a:ext cx="678180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Игровое упражнение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«Из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чего - какой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?»</a:t>
            </a:r>
          </a:p>
          <a:p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Колесо из резины. Оно (какое?) ... (резиновое).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Дверца машины из металла. Она (какая?) ... (металлическая).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Руль автобуса из пластмассы. Он (какой?) ... (пластмассовый).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Сиденье, обшитое кожей. Оно (какое?) ... (кожаное).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Жезл из резины. Он (какой?) ... (резиновый).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Остановка из железа. Она (какая?) … (железная).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Свисток из пластмассы. Он (какой?) … (пластмассовый).</a:t>
            </a:r>
          </a:p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Фары из стекла. Они (какие?) … (стеклянные).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7508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438" y="3209330"/>
            <a:ext cx="5801638" cy="36486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8600" y="1143000"/>
            <a:ext cx="7467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Конструирование + аппликация из бумаги и крышек         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Задачи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2133600"/>
            <a:ext cx="7848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ru-RU" dirty="0" smtClean="0"/>
              <a:t>сформировать </a:t>
            </a:r>
            <a:r>
              <a:rPr lang="ru-RU" dirty="0"/>
              <a:t>знания о символическом значении цветов светофора</a:t>
            </a:r>
            <a:r>
              <a:rPr lang="ru-RU" dirty="0" smtClean="0"/>
              <a:t>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Развивать творческие способности;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Совершенствовать умение работать с клеем и кистью.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5943600" y="3830236"/>
            <a:ext cx="3200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(крышки подбираем по цвету светофора, но не приклеиваем, тем самым учим расставлять цвета так как они расположены в светофоре)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195472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00200" y="1997839"/>
            <a:ext cx="69342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Чтение </a:t>
            </a:r>
            <a:r>
              <a:rPr lang="ru-RU" sz="2400" b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художественной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литературы по теме ПДД</a:t>
            </a:r>
            <a:r>
              <a:rPr lang="ru-RU" sz="2000" dirty="0" smtClean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algn="just">
              <a:buFont typeface="Arial"/>
              <a:buChar char="•"/>
            </a:pPr>
            <a:endParaRPr lang="ru-RU" sz="2000" dirty="0" smtClean="0">
              <a:solidFill>
                <a:srgbClr val="1B1C2A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Arial"/>
              <a:buChar char="•"/>
            </a:pPr>
            <a:r>
              <a:rPr lang="ru-RU" sz="2000" dirty="0" smtClean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</a:t>
            </a: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000" dirty="0" err="1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Пишумов</a:t>
            </a: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«Машины»,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Б. Житков «Светофор»,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С. Маршак «Мяч»,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 Берестов «Про машину»,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В. </a:t>
            </a:r>
            <a:r>
              <a:rPr lang="ru-RU" sz="2000" dirty="0" err="1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Семерин</a:t>
            </a: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«Держись дорожных правил строго»,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А. </a:t>
            </a:r>
            <a:r>
              <a:rPr lang="ru-RU" sz="2000" dirty="0" err="1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Барто</a:t>
            </a: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«Грузовик»,</a:t>
            </a:r>
          </a:p>
          <a:p>
            <a:pPr algn="just">
              <a:buFont typeface="Arial"/>
              <a:buChar char="•"/>
            </a:pP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М. </a:t>
            </a:r>
            <a:r>
              <a:rPr lang="ru-RU" sz="2000" dirty="0" err="1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Пляцковский</a:t>
            </a:r>
            <a:r>
              <a:rPr lang="ru-RU" sz="2000" dirty="0">
                <a:solidFill>
                  <a:srgbClr val="1B1C2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«Стоп машина».</a:t>
            </a:r>
            <a:endParaRPr lang="ru-RU" sz="2000" b="0" i="0" dirty="0">
              <a:solidFill>
                <a:srgbClr val="1B1C2A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7452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2000" y="1447801"/>
            <a:ext cx="6096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Видео: поездка </a:t>
            </a:r>
            <a:endParaRPr lang="ru-RU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Смешариков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телестудию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95400" y="2155686"/>
            <a:ext cx="533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hlinkClick r:id="rId2"/>
              </a:rPr>
              <a:t>     </a:t>
            </a:r>
            <a:r>
              <a:rPr lang="en-US" sz="2800" dirty="0" smtClean="0">
                <a:hlinkClick r:id="rId2"/>
              </a:rPr>
              <a:t>https://youtu.be/rohEFVgd5b8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5562" y="2971800"/>
            <a:ext cx="4572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15555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7800" y="2057400"/>
            <a:ext cx="76962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СПАСИБО ЗА ВНИМАНИЕ !</a:t>
            </a:r>
          </a:p>
          <a:p>
            <a:endParaRPr lang="ru-RU" sz="4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5400" b="1" dirty="0" smtClean="0">
                <a:solidFill>
                  <a:srgbClr val="0070C0"/>
                </a:solidFill>
              </a:rPr>
              <a:t>Будьте внимательны и осторожны на дорогах!!!</a:t>
            </a:r>
            <a:endParaRPr lang="ru-RU" sz="54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119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1" y="1295400"/>
            <a:ext cx="6970712" cy="4473575"/>
          </a:xfrm>
        </p:spPr>
        <p:txBody>
          <a:bodyPr>
            <a:normAutofit fontScale="90000"/>
          </a:bodyPr>
          <a:lstStyle/>
          <a:p>
            <a:r>
              <a:rPr lang="ru-RU" sz="3200" b="0" u="sng" dirty="0" smtClean="0">
                <a:solidFill>
                  <a:srgbClr val="111111"/>
                </a:solidFill>
                <a:latin typeface="Arial"/>
              </a:rPr>
              <a:t/>
            </a:r>
            <a:br>
              <a:rPr lang="ru-RU" sz="3200" b="0" u="sng" dirty="0" smtClean="0">
                <a:solidFill>
                  <a:srgbClr val="111111"/>
                </a:solidFill>
                <a:latin typeface="Arial"/>
              </a:rPr>
            </a:br>
            <a:r>
              <a:rPr lang="ru-RU" sz="3600" b="0" u="sng" dirty="0" smtClean="0">
                <a:solidFill>
                  <a:srgbClr val="111111"/>
                </a:solidFill>
                <a:latin typeface="Arial"/>
              </a:rPr>
              <a:t>Цель</a:t>
            </a:r>
            <a:r>
              <a:rPr lang="ru-RU" sz="2700" b="0" dirty="0" smtClean="0">
                <a:solidFill>
                  <a:srgbClr val="111111"/>
                </a:solidFill>
                <a:latin typeface="Arial"/>
              </a:rPr>
              <a:t>: формирование представлений детей о правилах дорожного движения.</a:t>
            </a:r>
            <a:r>
              <a:rPr lang="ru-RU" sz="2400" b="0" dirty="0" smtClean="0">
                <a:solidFill>
                  <a:srgbClr val="111111"/>
                </a:solidFill>
                <a:latin typeface="Arial"/>
              </a:rPr>
              <a:t/>
            </a:r>
            <a:br>
              <a:rPr lang="ru-RU" sz="2400" b="0" dirty="0" smtClean="0">
                <a:solidFill>
                  <a:srgbClr val="111111"/>
                </a:solidFill>
                <a:latin typeface="Arial"/>
              </a:rPr>
            </a:br>
            <a:r>
              <a:rPr lang="ru-RU" sz="2400" b="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2400" b="0" dirty="0">
                <a:solidFill>
                  <a:srgbClr val="111111"/>
                </a:solidFill>
                <a:latin typeface="Arial"/>
              </a:rPr>
            </a:br>
            <a:r>
              <a:rPr lang="ru-RU" sz="3200" b="0" u="sng" dirty="0">
                <a:solidFill>
                  <a:srgbClr val="111111"/>
                </a:solidFill>
                <a:latin typeface="Arial"/>
              </a:rPr>
              <a:t>Задачи</a:t>
            </a:r>
            <a:r>
              <a:rPr lang="ru-RU" sz="2400" dirty="0">
                <a:solidFill>
                  <a:srgbClr val="111111"/>
                </a:solidFill>
                <a:latin typeface="Arial"/>
              </a:rPr>
              <a:t>:</a:t>
            </a:r>
            <a:r>
              <a:rPr lang="ru-RU" sz="2400" b="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2400" b="0" dirty="0">
                <a:solidFill>
                  <a:srgbClr val="111111"/>
                </a:solidFill>
                <a:latin typeface="Arial"/>
              </a:rPr>
            </a:br>
            <a:r>
              <a:rPr lang="ru-RU" sz="2400" b="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2400" b="0" dirty="0">
                <a:solidFill>
                  <a:srgbClr val="111111"/>
                </a:solidFill>
                <a:latin typeface="Arial"/>
              </a:rPr>
            </a:br>
            <a:r>
              <a:rPr lang="ru-RU" sz="2400" b="0" dirty="0" smtClean="0">
                <a:solidFill>
                  <a:srgbClr val="111111"/>
                </a:solidFill>
                <a:latin typeface="Arial"/>
              </a:rPr>
              <a:t>-познакомить детей с правилами дорожного движения;</a:t>
            </a:r>
            <a:br>
              <a:rPr lang="ru-RU" sz="2400" b="0" dirty="0" smtClean="0">
                <a:solidFill>
                  <a:srgbClr val="111111"/>
                </a:solidFill>
                <a:latin typeface="Arial"/>
              </a:rPr>
            </a:br>
            <a:r>
              <a:rPr lang="ru-RU" sz="2400" b="0" dirty="0">
                <a:solidFill>
                  <a:srgbClr val="111111"/>
                </a:solidFill>
                <a:latin typeface="Arial"/>
              </a:rPr>
              <a:t/>
            </a:r>
            <a:br>
              <a:rPr lang="ru-RU" sz="2400" b="0" dirty="0">
                <a:solidFill>
                  <a:srgbClr val="111111"/>
                </a:solidFill>
                <a:latin typeface="Arial"/>
              </a:rPr>
            </a:br>
            <a:r>
              <a:rPr lang="ru-RU" sz="2400" b="0" dirty="0" smtClean="0">
                <a:solidFill>
                  <a:srgbClr val="111111"/>
                </a:solidFill>
                <a:latin typeface="Arial"/>
              </a:rPr>
              <a:t>-расширить знания детей о правилах поведения на дороге.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52400" y="1143001"/>
            <a:ext cx="6781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>
                <a:latin typeface="Arial" panose="020B0604020202020204" pitchFamily="34" charset="0"/>
                <a:cs typeface="Arial" panose="020B0604020202020204" pitchFamily="34" charset="0"/>
              </a:rPr>
              <a:t>Тематические беседы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– «Светофор – наш друг», «Всем ребятам важно знать, как по улице шагать»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3200" y="2330804"/>
            <a:ext cx="6172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79430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0199" y="2690332"/>
            <a:ext cx="7141923" cy="41676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9452" y="2941355"/>
            <a:ext cx="7772400" cy="135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914400" y="1143000"/>
            <a:ext cx="58674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Беседа «Светофор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наш друг»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4801" y="1524000"/>
            <a:ext cx="647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q"/>
            </a:pPr>
            <a:r>
              <a:rPr lang="en-US" sz="2800" dirty="0" smtClean="0">
                <a:hlinkClick r:id="rId4"/>
              </a:rPr>
              <a:t>ht</a:t>
            </a:r>
            <a:r>
              <a:rPr lang="en-US" sz="2000" dirty="0" smtClean="0">
                <a:hlinkClick r:id="rId4"/>
              </a:rPr>
              <a:t>tps://youtu.be/j__Ql07-EBE</a:t>
            </a:r>
            <a:endParaRPr lang="ru-RU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2047221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2000" dirty="0" smtClean="0">
                <a:hlinkClick r:id="rId5"/>
              </a:rPr>
              <a:t>https://yandex.ru/efir?stream_id=45cf95c3da836464bc64dbaaaa2a82ac&amp;from_block=logo_partner_player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938560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2400" y="1105525"/>
            <a:ext cx="7162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«Всем ребятам важно знать, как по улице шагать»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2059632"/>
            <a:ext cx="7620000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-Ходить только по тротуару, по какой стороне? (придерживаясь правой стороны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-Если тротуара нет, то где идти? (по левому краю дороги, навстречу движению транспорта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-Подчиняться сигналам светофора. На какой сигнал светофора переходить улицу? (только на зеленый свет светофора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-Переходить дорогу только по… пешеходной дорожке. Пересекать улицу надо прямо, а не наискось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-Прежде чем переходить улицу, сначала посмотреть налево, а, дойдя до середины улицы, посмотреть направо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-Автомобили, автобусы, троллейбусы надо обходить сзади, а трамваи - спереди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-Если водители и пешеходы будут знать и соблюдать все правила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ПДД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, то переходя дорогу, вы будете в безопасности.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124200" y="1676400"/>
            <a:ext cx="541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q"/>
            </a:pPr>
            <a:r>
              <a:rPr lang="en-US" sz="2400" dirty="0" smtClean="0">
                <a:hlinkClick r:id="rId2"/>
              </a:rPr>
              <a:t>https://youtu.be/epFoPA5dsNc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82473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2401" y="1524000"/>
            <a:ext cx="7162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Times New Roman"/>
              </a:rPr>
              <a:t>Объяснить ребёнку значение слов: </a:t>
            </a: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дорога, пешеход, тротуар, светофор, перекресток, «зебра», дорожные знаки, подземный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переход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0" y="2209800"/>
            <a:ext cx="2053993" cy="2676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51552"/>
            <a:ext cx="6184724" cy="4123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923120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4800" y="1447800"/>
            <a:ext cx="5232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Предложите ребёнку выучить </a:t>
            </a:r>
            <a:r>
              <a:rPr lang="ru-RU" sz="2400" b="1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стихотворение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sz="2400" b="1" dirty="0" smtClean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Переход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endParaRPr lang="ru-RU" sz="20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 за белые полоски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углу у перекрёстка?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Знает каждый пешеход:</a:t>
            </a:r>
          </a:p>
          <a:p>
            <a:pPr algn="ctr"/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«зебра» — переход.</a:t>
            </a:r>
            <a:endParaRPr lang="ru-RU" sz="2000" b="0" i="0" dirty="0">
              <a:solidFill>
                <a:srgbClr val="000000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3486150"/>
            <a:ext cx="4495800" cy="337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99273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1295400"/>
            <a:ext cx="7086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Дидактические </a:t>
            </a:r>
            <a:r>
              <a:rPr lang="ru-RU" sz="32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игры</a:t>
            </a:r>
            <a:endParaRPr lang="ru-RU" sz="3200" b="1" dirty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1880174"/>
            <a:ext cx="7620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«Светофор»</a:t>
            </a: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Цель: закрепить представления детей о назначении светофора, о его сигналах, развивать внимание, зрительное восприятие; воспитывать самостоятельность, быстроту реакции,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смекалку.</a:t>
            </a: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Материал: круги красного, желтого, зеленого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цвета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Ход игры: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Взрослый,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раздав детям кружки зеленого, желтого, красного цветов, последовательно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«переключает светофор» (называет),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а дети показывают соответствующие кружки и объясняют, что означает каждый из них</a:t>
            </a:r>
          </a:p>
        </p:txBody>
      </p:sp>
    </p:spTree>
    <p:extLst>
      <p:ext uri="{BB962C8B-B14F-4D97-AF65-F5344CB8AC3E}">
        <p14:creationId xmlns:p14="http://schemas.microsoft.com/office/powerpoint/2010/main" val="23118308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5800" y="1219200"/>
            <a:ext cx="8458200" cy="50039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800"/>
              </a:lnSpc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lnSpc>
                <a:spcPts val="800"/>
              </a:lnSpc>
            </a:pPr>
            <a:endParaRPr lang="ru-RU" sz="2400" b="1" dirty="0">
              <a:solidFill>
                <a:srgbClr val="FF0000"/>
              </a:solidFill>
            </a:endParaRPr>
          </a:p>
          <a:p>
            <a:pPr>
              <a:lnSpc>
                <a:spcPts val="800"/>
              </a:lnSpc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>
              <a:lnSpc>
                <a:spcPts val="800"/>
              </a:lnSpc>
            </a:pPr>
            <a:endParaRPr lang="ru-RU" sz="2400" b="1" dirty="0">
              <a:solidFill>
                <a:srgbClr val="FF0000"/>
              </a:solidFill>
            </a:endParaRPr>
          </a:p>
          <a:p>
            <a:pPr>
              <a:lnSpc>
                <a:spcPts val="800"/>
              </a:lnSpc>
            </a:pPr>
            <a:endParaRPr lang="ru-RU" sz="2400" b="1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ts val="800"/>
              </a:lnSpc>
            </a:pPr>
            <a:r>
              <a:rPr lang="ru-RU" sz="2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Четвертый лишний»</a:t>
            </a:r>
          </a:p>
          <a:p>
            <a:pPr>
              <a:lnSpc>
                <a:spcPts val="800"/>
              </a:lnSpc>
            </a:pPr>
            <a:endParaRPr lang="ru-RU" dirty="0"/>
          </a:p>
          <a:p>
            <a:pPr lvl="2">
              <a:lnSpc>
                <a:spcPts val="1500"/>
              </a:lnSpc>
            </a:pPr>
            <a:endParaRPr lang="ru-RU" sz="2000" dirty="0" smtClean="0"/>
          </a:p>
          <a:p>
            <a:pPr lvl="2">
              <a:lnSpc>
                <a:spcPts val="15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8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Цель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Закрепление у детей умения классифицировать предметы и называть обобщающее слово</a:t>
            </a:r>
          </a:p>
          <a:p>
            <a:pPr lvl="2">
              <a:lnSpc>
                <a:spcPts val="18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8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1. Назови, что 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не относится к </a:t>
            </a: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транспорту:</a:t>
            </a:r>
            <a:endParaRPr lang="ru-R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Грузовик    Дом     Автобус     Поезд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2. Назови, что  не относится к транспорту:</a:t>
            </a:r>
            <a:endParaRPr lang="ru-RU" sz="2000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2">
              <a:lnSpc>
                <a:spcPts val="15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∙ Машина Трамвай   Коляска    Автобус</a:t>
            </a:r>
          </a:p>
          <a:p>
            <a:pPr lvl="2">
              <a:lnSpc>
                <a:spcPts val="1500"/>
              </a:lnSpc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lvl="2">
              <a:lnSpc>
                <a:spcPts val="1500"/>
              </a:lnSpc>
            </a:pP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3.  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Назови, что  не относится к транспорту:</a:t>
            </a:r>
          </a:p>
          <a:p>
            <a:pPr lvl="2">
              <a:lnSpc>
                <a:spcPts val="1500"/>
              </a:lnSpc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Трамвай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Дорожный 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знак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  Грузовик     Троллейбус</a:t>
            </a:r>
          </a:p>
          <a:p>
            <a:pPr lvl="2">
              <a:lnSpc>
                <a:spcPts val="1500"/>
              </a:lnSpc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4. Назови </a:t>
            </a:r>
            <a:r>
              <a:rPr lang="ru-RU" sz="2000" u="sng" dirty="0">
                <a:latin typeface="Arial" panose="020B0604020202020204" pitchFamily="34" charset="0"/>
                <a:cs typeface="Arial" panose="020B0604020202020204" pitchFamily="34" charset="0"/>
              </a:rPr>
              <a:t>лишний «глаз» светофора:</a:t>
            </a:r>
          </a:p>
          <a:p>
            <a:pPr lvl="2">
              <a:lnSpc>
                <a:spcPts val="1500"/>
              </a:lnSpc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2">
              <a:lnSpc>
                <a:spcPts val="1500"/>
              </a:lnSpc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∙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Красный     Синий     Желтый     Зеленый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41665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811</Words>
  <Application>Microsoft Office PowerPoint</Application>
  <PresentationFormat>Экран (4:3)</PresentationFormat>
  <Paragraphs>119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Office Theme</vt:lpstr>
      <vt:lpstr>1_Office Theme</vt:lpstr>
      <vt:lpstr>Неделя безопасности средний возраст (4 - 5 лет)</vt:lpstr>
      <vt:lpstr> Цель: формирование представлений детей о правилах дорожного движения.  Задачи:  -познакомить детей с правилами дорожного движения;  -расширить знания детей о правилах поведения на дороге.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Lenovo</cp:lastModifiedBy>
  <cp:revision>67</cp:revision>
  <dcterms:created xsi:type="dcterms:W3CDTF">2016-09-03T07:10:15Z</dcterms:created>
  <dcterms:modified xsi:type="dcterms:W3CDTF">2023-01-23T12:20:29Z</dcterms:modified>
</cp:coreProperties>
</file>