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  <p:sldMasterId id="2147483699" r:id="rId3"/>
    <p:sldMasterId id="2147483828" r:id="rId4"/>
    <p:sldMasterId id="2147483912" r:id="rId5"/>
    <p:sldMasterId id="2147483948" r:id="rId6"/>
  </p:sldMasterIdLst>
  <p:notesMasterIdLst>
    <p:notesMasterId r:id="rId24"/>
  </p:notesMasterIdLst>
  <p:sldIdLst>
    <p:sldId id="256" r:id="rId7"/>
    <p:sldId id="318" r:id="rId8"/>
    <p:sldId id="320" r:id="rId9"/>
    <p:sldId id="260" r:id="rId10"/>
    <p:sldId id="263" r:id="rId11"/>
    <p:sldId id="330" r:id="rId12"/>
    <p:sldId id="323" r:id="rId13"/>
    <p:sldId id="264" r:id="rId14"/>
    <p:sldId id="327" r:id="rId15"/>
    <p:sldId id="328" r:id="rId16"/>
    <p:sldId id="329" r:id="rId17"/>
    <p:sldId id="287" r:id="rId18"/>
    <p:sldId id="277" r:id="rId19"/>
    <p:sldId id="292" r:id="rId20"/>
    <p:sldId id="278" r:id="rId21"/>
    <p:sldId id="326" r:id="rId22"/>
    <p:sldId id="315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265" autoAdjust="0"/>
    <p:restoredTop sz="94676" autoAdjust="0"/>
  </p:normalViewPr>
  <p:slideViewPr>
    <p:cSldViewPr>
      <p:cViewPr>
        <p:scale>
          <a:sx n="50" d="100"/>
          <a:sy n="50" d="100"/>
        </p:scale>
        <p:origin x="-2010" y="-6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74BF6CC-8453-4FE4-817D-985643C57007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6F053230-AF64-439B-B39A-41E8EA78E3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27079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443AE4-813A-486E-87C0-DD9273F74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78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D3D00-0ABC-4508-801D-096487340F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142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710EC-862D-4370-A073-EC00D9B0B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94405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F3B03-F51F-4DF2-9E85-3FA989FEA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7625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2FEE9D4-CE2A-41CE-BAF5-8D446A21EC6F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EE8CDDF-2D6F-4677-B319-F2AB508092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75145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0C0DC90-5A00-4C41-A4D8-1DF5B576C3F9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D0CA445-46F8-4B97-BDD2-2A56DE67C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4950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867342C-D6AD-4B6C-9C02-2E34768C7A3F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555C3419-8F47-445F-AB59-65131BB81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268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A4B06E9-87F4-45E1-8FEC-3F1866150063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363DB28-BE4C-4715-8D9C-5EEF3BE7DA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7564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9310B72-8203-40F9-9EF6-DBE54C466A68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3D6FBFF-10F6-4B15-833F-27978DBC42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2867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17EB001-41E3-49BB-83B3-577FD89FF941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015E819-EBC3-4EEA-93E8-2276FDEA8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8060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153B97D-3203-486E-93BD-A8BD3FDD8746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A412172-6ED3-4A80-AA1D-B70CC6427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951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0F834-7DC8-4195-B181-C14C14764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262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B8DFBC7-8BA0-4EDE-9966-09CD18825A50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3F5E20E5-3653-471B-8A5B-F2B66A30E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651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80DC6F8-D8E1-426B-8080-600FDDBF626F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50E805D-033B-4CEB-A62C-4D0F6F776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395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5B72B1D-081D-4331-B0F9-55C95C497753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E80A030-51B4-443F-B703-FAFC2A1CF2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9372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928BD16-EAC5-4A6C-9AFC-19FED3DA947A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F4631F2-95D1-4771-A25B-4AFD81F6D2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4182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4351F-ECB1-44EC-9087-664DBFE33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96020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CF4C1-4A18-4C87-8329-DE3BED823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6158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90C72-477C-4554-9B70-8813211CDC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8024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E2AD3-3817-4B34-B0D0-03B079F030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2546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BBFB6C-AFD5-466E-B543-B16F5C67F5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2322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2A8B0-4B6C-468D-B4B8-53425C5B37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7624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7A057F-AAF3-457F-ADBC-56E8471CA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47430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BB4C1-5232-4AD2-955F-65A7A35EB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806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316017-B593-4952-BD85-49086F579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92758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C5B46-C242-4936-B486-BC73E389CA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09916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FFB29-36F3-480F-8FC2-FBEC83822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9593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F815B-4052-4BB3-9B80-AA65E2FB0D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7462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6BF4F-C622-46AA-A502-0AC1F11B9C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488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BC47B-44A5-4267-9238-D5B74F0D5717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8FB1F-F2D5-49A8-911A-445D886C2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6713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95219-B453-490A-8031-65ED0F10E845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DAAEA-C406-4D84-81C3-4EDC22619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27672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AE903-2E3A-4DB1-A721-BAD717759942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5BFDA-470F-4E4A-ABC5-01BC00CEB4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1368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B5871-6798-4828-A6AF-FC5460AC99E6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6CF2E-6B40-4DAF-9D5D-CED56FF4E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439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A28CD8-339E-4160-BD8D-2D2752F01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68393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27D44-21D3-45AB-826D-600A7A230FBC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A75B0-02AD-4038-8DB1-CB457CB8D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49743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642A1-70E9-43D9-A555-5D45DB56E1A1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50740-54B7-4DE7-8AA2-6720E97DDA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7597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CC6327-E43E-4D93-8E51-CA9AE2722977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3F95C-5523-4FE5-A247-221D5F313D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9478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D2D93-8E8E-4FF8-AEAE-76FEBEEE093D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DAE58F-86A6-4455-B4E8-85A7E8870B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462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1024E-3866-4DF5-BA65-6FBFDEDDFC3F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D0E5A-0201-456B-94CA-50EDDF463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9165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F2189-9E63-4DB6-88E8-07E53A8B4178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D1B0F-38C0-48CB-8081-F99372CC9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71891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5CB60-E2FD-4124-BB8C-BAA8F5F81E48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2E3D6-E668-46A0-A86B-1523207E91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74491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D779A66-A7C3-4CF8-9FCB-6C999A21E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279808"/>
      </p:ext>
    </p:extLst>
  </p:cSld>
  <p:clrMapOvr>
    <a:masterClrMapping/>
  </p:clrMapOvr>
  <p:transition advClick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CCC38E5-3C97-43C0-A2B5-745F71B67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166953"/>
      </p:ext>
    </p:extLst>
  </p:cSld>
  <p:clrMapOvr>
    <a:masterClrMapping/>
  </p:clrMapOvr>
  <p:transition advClick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0861B1ED-E72F-44D9-BE06-B37A779179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427866"/>
      </p:ext>
    </p:extLst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B4204-FCA5-4359-9D59-168A6A9EAC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8842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7A0C36D0-FCBB-46EC-890B-043144B26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132253"/>
      </p:ext>
    </p:extLst>
  </p:cSld>
  <p:clrMapOvr>
    <a:masterClrMapping/>
  </p:clrMapOvr>
  <p:transition advClick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33116CAB-6A9A-417E-8BDA-08EC22B3BB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722577"/>
      </p:ext>
    </p:extLst>
  </p:cSld>
  <p:clrMapOvr>
    <a:masterClrMapping/>
  </p:clrMapOvr>
  <p:transition advClick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CCF70614-C55F-48C2-B0C2-A5AF15139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2901218"/>
      </p:ext>
    </p:extLst>
  </p:cSld>
  <p:clrMapOvr>
    <a:masterClrMapping/>
  </p:clrMapOvr>
  <p:transition advClick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2AAF3592-52D0-46AA-8694-0E95DA5D8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002440"/>
      </p:ext>
    </p:extLst>
  </p:cSld>
  <p:clrMapOvr>
    <a:masterClrMapping/>
  </p:clrMapOvr>
  <p:transition advClick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A159F4F1-2F6F-4B34-AFD2-4E34239F75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171495"/>
      </p:ext>
    </p:extLst>
  </p:cSld>
  <p:clrMapOvr>
    <a:masterClrMapping/>
  </p:clrMapOvr>
  <p:transition advClick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9DB88821-2D9A-481D-8717-23F8ED2DE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837577"/>
      </p:ext>
    </p:extLst>
  </p:cSld>
  <p:clrMapOvr>
    <a:masterClrMapping/>
  </p:clrMapOvr>
  <p:transition advClick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050FB024-C163-4D65-86B7-76EE9B60A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360591"/>
      </p:ext>
    </p:extLst>
  </p:cSld>
  <p:clrMapOvr>
    <a:masterClrMapping/>
  </p:clrMapOvr>
  <p:transition advClick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B27ABFB1-514D-43F5-8DBF-FCA609D1CB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324487"/>
      </p:ext>
    </p:extLst>
  </p:cSld>
  <p:clrMapOvr>
    <a:masterClrMapping/>
  </p:clrMapOvr>
  <p:transition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97308-BC8A-4D20-9098-3B11B7B58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123954"/>
      </p:ext>
    </p:extLst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3B53ED-59F9-4099-94D8-2C8493CD8E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357185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09572-986A-4443-97FD-C33C6A544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17203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D873F1-4B98-438E-B47C-F607B32AC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462094"/>
      </p:ext>
    </p:extLst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D2891-9C67-4785-9EC8-9156A0D64A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077589"/>
      </p:ext>
    </p:extLst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16EBBE-2D00-4564-8037-D6D86BD57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600011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D58CB-5521-45ED-8A25-4C3A22A14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812558"/>
      </p:ext>
    </p:extLst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7DFA5-DF9A-4DDC-B690-8EE403340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026066"/>
      </p:ext>
    </p:extLst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31157-F98F-4D2F-B15B-70B35F28D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213820"/>
      </p:ext>
    </p:extLst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467DE-6761-4E6C-B975-0144B30DF8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526219"/>
      </p:ext>
    </p:extLst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6B6F4-0354-4AC4-809C-C6C73AC289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235274"/>
      </p:ext>
    </p:extLst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ACC60-FE48-4D6F-BD81-97310BCA0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65140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B355D0-DE16-4F0E-8DD4-DA3781F56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589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B962A-BB5B-4CBB-A348-0EDB4EC62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6554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A775BA-C43E-41FA-AC89-0B9B7FF88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236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D2F65645-3838-465E-ABD1-0E4088CE8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45" r:id="rId1"/>
    <p:sldLayoutId id="2147488146" r:id="rId2"/>
    <p:sldLayoutId id="2147488147" r:id="rId3"/>
    <p:sldLayoutId id="2147488148" r:id="rId4"/>
    <p:sldLayoutId id="2147488149" r:id="rId5"/>
    <p:sldLayoutId id="2147488150" r:id="rId6"/>
    <p:sldLayoutId id="2147488151" r:id="rId7"/>
    <p:sldLayoutId id="2147488152" r:id="rId8"/>
    <p:sldLayoutId id="2147488153" r:id="rId9"/>
    <p:sldLayoutId id="2147488154" r:id="rId10"/>
    <p:sldLayoutId id="2147488155" r:id="rId11"/>
    <p:sldLayoutId id="214748815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955FE4AF-9C12-4445-89F0-522D0C6DBF9D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defRPr>
            </a:lvl1pPr>
          </a:lstStyle>
          <a:p>
            <a:pPr>
              <a:defRPr/>
            </a:pPr>
            <a:fld id="{6437C4F6-CE36-4400-901A-315E74DF8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91" r:id="rId1"/>
    <p:sldLayoutId id="2147488192" r:id="rId2"/>
    <p:sldLayoutId id="2147488193" r:id="rId3"/>
    <p:sldLayoutId id="2147488194" r:id="rId4"/>
    <p:sldLayoutId id="2147488195" r:id="rId5"/>
    <p:sldLayoutId id="2147488196" r:id="rId6"/>
    <p:sldLayoutId id="2147488197" r:id="rId7"/>
    <p:sldLayoutId id="2147488198" r:id="rId8"/>
    <p:sldLayoutId id="2147488199" r:id="rId9"/>
    <p:sldLayoutId id="2147488200" r:id="rId10"/>
    <p:sldLayoutId id="214748820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0C0FA462-6673-4E9E-963D-3677C47EF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57" r:id="rId1"/>
    <p:sldLayoutId id="2147488158" r:id="rId2"/>
    <p:sldLayoutId id="2147488159" r:id="rId3"/>
    <p:sldLayoutId id="2147488160" r:id="rId4"/>
    <p:sldLayoutId id="2147488161" r:id="rId5"/>
    <p:sldLayoutId id="2147488162" r:id="rId6"/>
    <p:sldLayoutId id="2147488163" r:id="rId7"/>
    <p:sldLayoutId id="2147488164" r:id="rId8"/>
    <p:sldLayoutId id="2147488165" r:id="rId9"/>
    <p:sldLayoutId id="2147488166" r:id="rId10"/>
    <p:sldLayoutId id="2147488167" r:id="rId11"/>
    <p:sldLayoutId id="214748816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2359DA-3E3A-49DA-9EBB-AE0F3F603563}" type="datetimeFigureOut">
              <a:rPr lang="ru-RU"/>
              <a:pPr>
                <a:defRPr/>
              </a:pPr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AFD1A3-F256-42E9-9FB1-30974E262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69" r:id="rId1"/>
    <p:sldLayoutId id="2147488170" r:id="rId2"/>
    <p:sldLayoutId id="2147488171" r:id="rId3"/>
    <p:sldLayoutId id="2147488172" r:id="rId4"/>
    <p:sldLayoutId id="2147488173" r:id="rId5"/>
    <p:sldLayoutId id="2147488174" r:id="rId6"/>
    <p:sldLayoutId id="2147488175" r:id="rId7"/>
    <p:sldLayoutId id="2147488176" r:id="rId8"/>
    <p:sldLayoutId id="2147488177" r:id="rId9"/>
    <p:sldLayoutId id="2147488178" r:id="rId10"/>
    <p:sldLayoutId id="214748817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C5FE0871-35D3-4BE9-8C71-F20AEECCB7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202" r:id="rId1"/>
    <p:sldLayoutId id="2147488203" r:id="rId2"/>
    <p:sldLayoutId id="2147488204" r:id="rId3"/>
    <p:sldLayoutId id="2147488205" r:id="rId4"/>
    <p:sldLayoutId id="2147488206" r:id="rId5"/>
    <p:sldLayoutId id="2147488207" r:id="rId6"/>
    <p:sldLayoutId id="2147488208" r:id="rId7"/>
    <p:sldLayoutId id="2147488209" r:id="rId8"/>
    <p:sldLayoutId id="2147488210" r:id="rId9"/>
    <p:sldLayoutId id="2147488211" r:id="rId10"/>
    <p:sldLayoutId id="2147488212" r:id="rId11"/>
  </p:sldLayoutIdLst>
  <p:transition advClick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+mn-cs"/>
              </a:defRPr>
            </a:lvl1pPr>
          </a:lstStyle>
          <a:p>
            <a:pPr>
              <a:defRPr/>
            </a:pPr>
            <a:fld id="{F6E7771B-6DCB-487D-8582-EF57247DE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80" r:id="rId1"/>
    <p:sldLayoutId id="2147488181" r:id="rId2"/>
    <p:sldLayoutId id="2147488182" r:id="rId3"/>
    <p:sldLayoutId id="2147488183" r:id="rId4"/>
    <p:sldLayoutId id="2147488184" r:id="rId5"/>
    <p:sldLayoutId id="2147488185" r:id="rId6"/>
    <p:sldLayoutId id="2147488186" r:id="rId7"/>
    <p:sldLayoutId id="2147488187" r:id="rId8"/>
    <p:sldLayoutId id="2147488188" r:id="rId9"/>
    <p:sldLayoutId id="2147488189" r:id="rId10"/>
    <p:sldLayoutId id="2147488190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9.png"/><Relationship Id="rId7" Type="http://schemas.openxmlformats.org/officeDocument/2006/relationships/hyperlink" Target="&#1047;&#1072;&#1087;&#1080;&#1089;&#1100;/1-&#1103;%20&#1088;&#1072;&#1079;&#1084;&#1080;&#1085;&#1082;&#1072;.wav" TargetMode="External"/><Relationship Id="rId2" Type="http://schemas.openxmlformats.org/officeDocument/2006/relationships/slideLayout" Target="../slideLayouts/slideLayout30.xml"/><Relationship Id="rId1" Type="http://schemas.openxmlformats.org/officeDocument/2006/relationships/audio" Target="../media/audio2.wav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hyperlink" Target="http://risuem.ucoz.ru/zagotovki/blagodar_.jpg" TargetMode="External"/><Relationship Id="rId9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risuem.ucoz.ru/zagotovki/blagodar_.jpg" TargetMode="Externa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24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jpeg"/><Relationship Id="rId7" Type="http://schemas.openxmlformats.org/officeDocument/2006/relationships/image" Target="../media/image32.gif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10" Type="http://schemas.openxmlformats.org/officeDocument/2006/relationships/image" Target="../media/image35.gif"/><Relationship Id="rId4" Type="http://schemas.openxmlformats.org/officeDocument/2006/relationships/image" Target="../media/image29.jpeg"/><Relationship Id="rId9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3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3.xml"/><Relationship Id="rId6" Type="http://schemas.openxmlformats.org/officeDocument/2006/relationships/image" Target="../media/image38.jpeg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jpe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7.png"/><Relationship Id="rId7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1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30.xml"/><Relationship Id="rId1" Type="http://schemas.openxmlformats.org/officeDocument/2006/relationships/audio" Target="file:///C:\Documents%20and%20Settings\&#1048;&#1088;&#1072;\&#1056;&#1072;&#1073;&#1086;&#1095;&#1080;&#1081;%20&#1089;&#1090;&#1086;&#1083;\&#1088;&#1072;&#1079;&#1084;&#1080;&#1085;&#1082;&#1080;%20&#1076;&#1083;&#1103;%20&#1087;&#1072;&#1083;&#1100;&#1094;&#1077;&#1074;\&#1082;%20&#8470;1.wma" TargetMode="Externa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5" descr="sneg21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4286250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Рисунок 15" descr="sneg2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125538"/>
            <a:ext cx="51911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0" name="Рисунок 12" descr="sneg73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2924175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Рисунок 12" descr="sneg73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49275"/>
            <a:ext cx="5191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Рисунок 15" descr="sneg2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5589588"/>
            <a:ext cx="51911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Рисунок 15" descr="sneg21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292600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Рисунок 12" descr="sneg73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876925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Рисунок 12" descr="sneg73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292600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6" name="Рисунок 15" descr="sneg2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589588"/>
            <a:ext cx="51911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7" name="Рисунок 15" descr="sneg21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852738"/>
            <a:ext cx="519113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8" name="Рисунок 12" descr="sneg73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876925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9" name="Рисунок 12" descr="sneg73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805488"/>
            <a:ext cx="51911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10" name="Рисунок 1" descr="a6c952ef8259183195e9a84489282247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85750"/>
            <a:ext cx="28575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357688" y="1285875"/>
            <a:ext cx="3714750" cy="12001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Тема урока: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/>
              <a:t>Строчная и заглавные буквы  </a:t>
            </a:r>
            <a:r>
              <a:rPr lang="ru-RU" sz="2400" b="1" dirty="0" err="1"/>
              <a:t>Ю,ю</a:t>
            </a:r>
            <a:r>
              <a:rPr lang="ru-RU" sz="2400" b="1" dirty="0"/>
              <a:t>.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29712" name="Прямоугольник 16"/>
          <p:cNvSpPr>
            <a:spLocks noChangeArrowheads="1"/>
          </p:cNvSpPr>
          <p:nvPr/>
        </p:nvSpPr>
        <p:spPr bwMode="auto">
          <a:xfrm>
            <a:off x="5465763" y="4214813"/>
            <a:ext cx="2963862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/>
              <a:t/>
            </a:r>
            <a:br>
              <a:rPr lang="ru-RU" altLang="ru-RU" sz="1200"/>
            </a:br>
            <a:r>
              <a:rPr lang="ru-RU" altLang="ru-RU" sz="1200" b="1"/>
              <a:t> Презентацию  подготовила: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/>
              <a:t> </a:t>
            </a:r>
            <a:r>
              <a:rPr lang="ru-RU" altLang="ru-RU" sz="1200"/>
              <a:t>Камзарова Шенне Александровна- учитель начальных классов, </a:t>
            </a:r>
          </a:p>
        </p:txBody>
      </p:sp>
      <p:sp>
        <p:nvSpPr>
          <p:cNvPr id="29713" name="Rectangle 15"/>
          <p:cNvSpPr>
            <a:spLocks noChangeArrowheads="1"/>
          </p:cNvSpPr>
          <p:nvPr/>
        </p:nvSpPr>
        <p:spPr bwMode="auto">
          <a:xfrm>
            <a:off x="3571875" y="249238"/>
            <a:ext cx="5286375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>
                <a:latin typeface="Times New Roman" pitchFamily="18" charset="0"/>
              </a:rPr>
              <a:t>Муниципальное бюджетное общеобразовательное учреждение Усть-Элегестинская средняя общеобразовательная школа муниципального района  </a:t>
            </a:r>
            <a:r>
              <a:rPr lang="ru-RU" altLang="ru-RU" sz="1400"/>
              <a:t>«</a:t>
            </a:r>
            <a:r>
              <a:rPr lang="ru-RU" altLang="ru-RU" sz="1400">
                <a:latin typeface="Times New Roman" pitchFamily="18" charset="0"/>
              </a:rPr>
              <a:t>Кызылский кожуун</a:t>
            </a:r>
            <a:r>
              <a:rPr lang="ru-RU" altLang="ru-RU" sz="1400"/>
              <a:t>» Республики Тыва</a:t>
            </a:r>
            <a:endParaRPr lang="ru-RU" altLang="ru-RU" sz="1800"/>
          </a:p>
        </p:txBody>
      </p:sp>
      <p:sp>
        <p:nvSpPr>
          <p:cNvPr id="29714" name="Rectangle 16"/>
          <p:cNvSpPr>
            <a:spLocks noChangeArrowheads="1"/>
          </p:cNvSpPr>
          <p:nvPr/>
        </p:nvSpPr>
        <p:spPr bwMode="auto">
          <a:xfrm>
            <a:off x="4357688" y="6286500"/>
            <a:ext cx="22145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itchFamily="18" charset="0"/>
              </a:rPr>
              <a:t>Усть_элегест 2022</a:t>
            </a:r>
            <a:endParaRPr lang="ru-RU" altLang="ru-RU" sz="1800" b="1"/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1-я 104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1-я разминка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61658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4" descr="Картинка 75 из 781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i-main-pic" descr="Картинка 108 из 2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628775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i-main-pic" descr="Картинка 108 из 223">
            <a:hlinkClick r:id="rId7" action="ppaction://hlinkfile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700213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8" name="Рисунок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4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6" descr="Картинка 75 из 781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i-main-pic" descr="Картинка 108 из 2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557338"/>
            <a:ext cx="417671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i-main-pic" descr="Картинка 108 из 2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557338"/>
            <a:ext cx="4176712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i-main-pic" descr="Картинка 108 из 2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557338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i-main-pic" descr="Картинка 108 из 2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628775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i-main-pic" descr="Картинка 108 из 2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557338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i-main-pic" descr="Картинка 108 из 2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628775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i-main-pic" descr="Картинка 108 из 2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628775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i-main-pic" descr="Картинка 108 из 2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700213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i-main-pic" descr="Картинка 108 из 2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1628775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i-main-pic" descr="Картинка 108 из 2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557338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i-main-pic" descr="Картинка 108 из 2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557338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i-main-pic" descr="Картинка 108 из 2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628775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i-main-pic" descr="Картинка 108 из 22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8" y="1628775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2" name="i-main-pic" descr="Картинка 108 из 22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628775"/>
            <a:ext cx="41783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53" name="Рисунок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350"/>
            <a:ext cx="9144000" cy="659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Line 4"/>
          <p:cNvSpPr>
            <a:spLocks noChangeShapeType="1"/>
          </p:cNvSpPr>
          <p:nvPr/>
        </p:nvSpPr>
        <p:spPr bwMode="auto">
          <a:xfrm>
            <a:off x="468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40963" name="Picture 5" descr="9901384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854450"/>
            <a:ext cx="2879725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Line 6"/>
          <p:cNvSpPr>
            <a:spLocks noChangeShapeType="1"/>
          </p:cNvSpPr>
          <p:nvPr/>
        </p:nvSpPr>
        <p:spPr bwMode="auto">
          <a:xfrm>
            <a:off x="539750" y="220503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5" name="Line 7"/>
          <p:cNvSpPr>
            <a:spLocks noChangeShapeType="1"/>
          </p:cNvSpPr>
          <p:nvPr/>
        </p:nvSpPr>
        <p:spPr bwMode="auto">
          <a:xfrm>
            <a:off x="395288" y="60213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6" name="Line 8"/>
          <p:cNvSpPr>
            <a:spLocks noChangeShapeType="1"/>
          </p:cNvSpPr>
          <p:nvPr/>
        </p:nvSpPr>
        <p:spPr bwMode="auto">
          <a:xfrm>
            <a:off x="468313" y="38608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7" name="AutoShape 3"/>
          <p:cNvSpPr>
            <a:spLocks noChangeArrowheads="1"/>
          </p:cNvSpPr>
          <p:nvPr/>
        </p:nvSpPr>
        <p:spPr bwMode="auto">
          <a:xfrm>
            <a:off x="3419475" y="3789363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00"/>
              </a:solidFill>
            </a:endParaRPr>
          </a:p>
        </p:txBody>
      </p:sp>
      <p:pic>
        <p:nvPicPr>
          <p:cNvPr id="64514" name="Picture 2" descr="karanda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91371" flipV="1">
            <a:off x="6443663" y="4437063"/>
            <a:ext cx="1944687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9" name="Рисунок 8" descr="https://nsportal.ru/sites/default/files/docpreview_image/2022/02/01/konspekt_uroka_obuchenie_gramotepismo_bukva_yu_yu_i_zvuki_kotorye_ona_oboznachaet_umk_perspektiva1_klass.docx_image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205038"/>
            <a:ext cx="8569325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45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68178E-6 L -0.31875 -0.1630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37" y="-8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875 -0.16305 C -0.32552 -0.13715 -0.33229 -0.11124 -0.34201 -0.0791 C -0.35174 -0.04695 -0.36528 -0.00787 -0.3776 0.03052 C -0.38993 0.06891 -0.41024 0.1339 -0.41597 0.15101 C -0.4217 0.16813 -0.41614 0.14731 -0.4118 0.13274 C -0.40746 0.11817 -0.39774 0.08718 -0.38993 0.06336 C -0.38212 0.03954 -0.36979 0.0067 -0.36528 -0.00972 C -0.36076 -0.02614 -0.36111 -0.03099 -0.3625 -0.03516 C -0.36389 -0.03932 -0.37066 -0.03654 -0.37344 -0.03516 C -0.37621 -0.03377 -0.37812 -0.03007 -0.37899 -0.02614 C -0.37986 -0.02221 -0.38021 -0.01527 -0.37899 -0.01157 C -0.37778 -0.00787 -0.37639 -0.00532 -0.37205 -0.00417 C -0.36771 -0.00301 -0.35937 -0.00417 -0.35295 -0.00417 C -0.34653 -0.00417 -0.34583 0.00046 -0.33368 -0.00417 C -0.32153 -0.00879 -0.28854 -0.02891 -0.28038 -0.03169 C -0.27222 -0.03446 -0.28212 -0.0266 -0.28437 -0.02059 C -0.28663 -0.01457 -0.29132 -0.00602 -0.2941 0.00485 C -0.29687 0.01572 -0.29896 0.02937 -0.30087 0.04509 C -0.30278 0.06082 -0.3066 0.08557 -0.30503 0.0999 C -0.30347 0.11424 -0.29844 0.12465 -0.29132 0.13089 C -0.2842 0.13714 -0.27135 0.13876 -0.2625 0.13806 C -0.25364 0.13737 -0.24687 0.13506 -0.23785 0.12719 C -0.22882 0.11933 -0.2184 0.10892 -0.20781 0.09065 C -0.19722 0.07238 -0.18281 0.04024 -0.17483 0.0178 C -0.16684 -0.00463 -0.16319 -0.0266 -0.15972 -0.04441 C -0.15625 -0.06221 -0.15382 -0.07563 -0.15434 -0.08997 C -0.15486 -0.10431 -0.15764 -0.12073 -0.1625 -0.13021 C -0.16736 -0.13969 -0.17587 -0.14385 -0.18316 -0.14663 C -0.19045 -0.1494 -0.19826 -0.14871 -0.20642 -0.14663 C -0.21458 -0.14455 -0.2243 -0.14246 -0.23246 -0.13368 C -0.24062 -0.12489 -0.24896 -0.10801 -0.25573 -0.09367 C -0.2625 -0.07933 -0.26962 -0.05898 -0.27344 -0.04811 C -0.27726 -0.03724 -0.27812 -0.03261 -0.27899 -0.02799 " pathEditMode="relative" rAng="0" ptsTypes="aaaaaaaaaaaaaaaaaaaaaaaaaaaaaaaaA">
                                      <p:cBhvr>
                                        <p:cTn id="10" dur="8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90" y="165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51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2" descr="784283350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2910" y="1785926"/>
            <a:ext cx="7869936" cy="304767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  <a:reflection blurRad="6350" stA="50000" endA="300" endPos="55500" dist="101600" dir="5400000" sy="-100000" algn="bl" rotWithShape="0"/>
          </a:effectLst>
        </p:spPr>
      </p:pic>
      <p:pic>
        <p:nvPicPr>
          <p:cNvPr id="3" name="Содержимое 11" descr="dud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813" y="2786063"/>
            <a:ext cx="1296987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Содержимое 13" descr="3660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357563"/>
            <a:ext cx="1285875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Содержимое 13" descr="3660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38" y="4429125"/>
            <a:ext cx="1357312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Содержимое 13" descr="3660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071938"/>
            <a:ext cx="1357313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Содержимое 9" descr="cat_link.gif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75" y="2571750"/>
            <a:ext cx="2214563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Содержимое 13" descr="3660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25" y="4572000"/>
            <a:ext cx="1357313" cy="1357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Содержимое 13" descr="3660.gif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3214688"/>
            <a:ext cx="1357313" cy="1357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Содержимое 9" descr="cat_link.gif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2500313"/>
            <a:ext cx="18573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Содержимое 9" descr="cat_link.gif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2714625"/>
            <a:ext cx="1928812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" name="Содержимое 20" descr="22f81a44c779e6bbe7c380f7eb2224b6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75" y="2571750"/>
            <a:ext cx="1000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Содержимое 20" descr="22f81a44c779e6bbe7c380f7eb2224b6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2571750"/>
            <a:ext cx="1000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" name="Содержимое 11" descr="dude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3214688"/>
            <a:ext cx="1252538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Овальная выноска 47"/>
          <p:cNvSpPr/>
          <p:nvPr/>
        </p:nvSpPr>
        <p:spPr>
          <a:xfrm>
            <a:off x="3357563" y="2428875"/>
            <a:ext cx="2857500" cy="857250"/>
          </a:xfrm>
          <a:prstGeom prst="wedgeEllipseCallout">
            <a:avLst>
              <a:gd name="adj1" fmla="val -63054"/>
              <a:gd name="adj2" fmla="val 114615"/>
            </a:avLst>
          </a:prstGeom>
          <a:solidFill>
            <a:schemeClr val="bg1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00000"/>
                </a:solidFill>
                <a:latin typeface="Century Gothic" pitchFamily="34" charset="0"/>
              </a:rPr>
              <a:t>Молодцы!</a:t>
            </a:r>
          </a:p>
        </p:txBody>
      </p:sp>
      <p:sp>
        <p:nvSpPr>
          <p:cNvPr id="42000" name="TextBox 16"/>
          <p:cNvSpPr txBox="1">
            <a:spLocks noChangeArrowheads="1"/>
          </p:cNvSpPr>
          <p:nvPr/>
        </p:nvSpPr>
        <p:spPr bwMode="auto">
          <a:xfrm>
            <a:off x="1714500" y="500063"/>
            <a:ext cx="60721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>
                <a:solidFill>
                  <a:srgbClr val="C00000"/>
                </a:solidFill>
                <a:latin typeface="Century Gothic" pitchFamily="34" charset="0"/>
              </a:rPr>
              <a:t>Повторяй! Не зевай!</a:t>
            </a:r>
          </a:p>
        </p:txBody>
      </p:sp>
      <p:pic>
        <p:nvPicPr>
          <p:cNvPr id="18" name="Содержимое 20" descr="22f81a44c779e6bbe7c380f7eb2224b6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88" y="4572000"/>
            <a:ext cx="1000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Содержимое 20" descr="22f81a44c779e6bbe7c380f7eb2224b6.gi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4572000"/>
            <a:ext cx="10001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Содержимое 6" descr="ol4ra.gif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3286125"/>
            <a:ext cx="20478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Содержимое 6" descr="ol4ra.gif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13" y="2714625"/>
            <a:ext cx="20478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Содержимое 6" descr="ol4ra.gif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8" y="2143125"/>
            <a:ext cx="2047875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>
    <p:sndAc>
      <p:stSnd>
        <p:snd r:embed="rId2" name="белром3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86 0.03333 L -0.25486 0.03333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5486 0.03328 L -0.00712 0.03905 " pathEditMode="relative" rAng="0" ptsTypes="AA">
                                      <p:cBhvr>
                                        <p:cTn id="1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36" presetID="55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5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5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55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5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295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30500"/>
                            </p:stCondLst>
                            <p:childTnLst>
                              <p:par>
                                <p:cTn id="72" presetID="10" presetClass="exit" presetSubtype="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3850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39500"/>
                            </p:stCondLst>
                            <p:childTnLst>
                              <p:par>
                                <p:cTn id="8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42500"/>
                            </p:stCondLst>
                            <p:childTnLst>
                              <p:par>
                                <p:cTn id="96" presetID="10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45500"/>
                            </p:stCondLst>
                            <p:childTnLst>
                              <p:par>
                                <p:cTn id="10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 nodeType="afterGroup">
                            <p:stCondLst>
                              <p:cond delay="47500"/>
                            </p:stCondLst>
                            <p:childTnLst>
                              <p:par>
                                <p:cTn id="119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52500"/>
                            </p:stCondLst>
                            <p:childTnLst>
                              <p:par>
                                <p:cTn id="1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53000"/>
                            </p:stCondLst>
                            <p:childTnLst>
                              <p:par>
                                <p:cTn id="1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54000"/>
                            </p:stCondLst>
                            <p:childTnLst>
                              <p:par>
                                <p:cTn id="141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0" presetClass="exit" presetSubtype="0" fill="hold" grpId="1" nodeType="with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5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8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1" name="Picture 7" descr="Люстра 116t1116-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04813"/>
            <a:ext cx="3130550" cy="313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2" name="Picture 8" descr="щщ0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4813"/>
            <a:ext cx="3384550" cy="272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3" name="Picture 10" descr="plushka_dneprovskay-6927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860800"/>
            <a:ext cx="3871913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9755" name="Picture 11" descr="Ю copy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3709345">
            <a:off x="5972969" y="3972719"/>
            <a:ext cx="2139950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WordArt 2"/>
          <p:cNvSpPr>
            <a:spLocks noChangeArrowheads="1" noChangeShapeType="1" noTextEdit="1"/>
          </p:cNvSpPr>
          <p:nvPr/>
        </p:nvSpPr>
        <p:spPr bwMode="auto">
          <a:xfrm>
            <a:off x="1143000" y="2714625"/>
            <a:ext cx="5500688" cy="1143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Arial Black"/>
              </a:rPr>
              <a:t>Найди   лишнее.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15975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56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43063"/>
            <a:ext cx="2736850" cy="273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4375" y="4286250"/>
            <a:ext cx="3435350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4000" i="1" kern="0" dirty="0">
                <a:solidFill>
                  <a:srgbClr val="000000"/>
                </a:solidFill>
                <a:latin typeface="Times New Roman"/>
                <a:cs typeface="+mn-cs"/>
              </a:rPr>
              <a:t> </a:t>
            </a:r>
            <a:r>
              <a:rPr lang="ru-RU" sz="5400" kern="0" dirty="0">
                <a:solidFill>
                  <a:srgbClr val="000000"/>
                </a:solidFill>
                <a:latin typeface="Times New Roman"/>
                <a:cs typeface="+mn-cs"/>
              </a:rPr>
              <a:t>л </a:t>
            </a:r>
            <a:r>
              <a:rPr lang="ru-RU" sz="5400" kern="0" dirty="0" err="1">
                <a:solidFill>
                  <a:srgbClr val="000000"/>
                </a:solidFill>
                <a:latin typeface="Times New Roman"/>
                <a:cs typeface="+mn-cs"/>
              </a:rPr>
              <a:t>ю</a:t>
            </a:r>
            <a:r>
              <a:rPr lang="ru-RU" sz="5400" kern="0" dirty="0">
                <a:solidFill>
                  <a:srgbClr val="000000"/>
                </a:solidFill>
                <a:latin typeface="Times New Roman"/>
                <a:cs typeface="+mn-cs"/>
              </a:rPr>
              <a:t> с т </a:t>
            </a:r>
            <a:r>
              <a:rPr lang="ru-RU" sz="5400" kern="0" dirty="0" err="1">
                <a:solidFill>
                  <a:srgbClr val="000000"/>
                </a:solidFill>
                <a:latin typeface="Times New Roman"/>
                <a:cs typeface="+mn-cs"/>
              </a:rPr>
              <a:t>р</a:t>
            </a:r>
            <a:r>
              <a:rPr lang="ru-RU" sz="5400" kern="0" dirty="0">
                <a:solidFill>
                  <a:srgbClr val="000000"/>
                </a:solidFill>
                <a:latin typeface="Times New Roman"/>
                <a:cs typeface="+mn-cs"/>
              </a:rPr>
              <a:t> а</a:t>
            </a:r>
            <a:r>
              <a:rPr lang="ru-RU" sz="4000" i="1" kern="0" dirty="0">
                <a:solidFill>
                  <a:srgbClr val="000000"/>
                </a:solidFill>
                <a:latin typeface="Times New Roman"/>
                <a:cs typeface="+mn-cs"/>
              </a:rPr>
              <a:t> </a:t>
            </a:r>
            <a:endParaRPr lang="ru-RU" sz="3200" dirty="0"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02388" y="4556125"/>
            <a:ext cx="2405062" cy="9239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0" hangingPunct="0">
              <a:spcBef>
                <a:spcPct val="20000"/>
              </a:spcBef>
              <a:defRPr/>
            </a:pPr>
            <a:r>
              <a:rPr lang="ru-RU" sz="5400" kern="0" dirty="0">
                <a:solidFill>
                  <a:srgbClr val="000000"/>
                </a:solidFill>
                <a:latin typeface="Times New Roman"/>
                <a:cs typeface="+mn-cs"/>
              </a:rPr>
              <a:t>к л </a:t>
            </a:r>
            <a:r>
              <a:rPr lang="ru-RU" sz="5400" kern="0" dirty="0" err="1">
                <a:solidFill>
                  <a:srgbClr val="000000"/>
                </a:solidFill>
                <a:latin typeface="Times New Roman"/>
                <a:cs typeface="+mn-cs"/>
              </a:rPr>
              <a:t>ю</a:t>
            </a:r>
            <a:r>
              <a:rPr lang="ru-RU" sz="5400" kern="0" dirty="0">
                <a:solidFill>
                  <a:srgbClr val="000000"/>
                </a:solidFill>
                <a:latin typeface="Times New Roman"/>
                <a:cs typeface="+mn-cs"/>
              </a:rPr>
              <a:t> в </a:t>
            </a:r>
          </a:p>
        </p:txBody>
      </p:sp>
      <p:sp>
        <p:nvSpPr>
          <p:cNvPr id="9" name="Овал 8"/>
          <p:cNvSpPr/>
          <p:nvPr/>
        </p:nvSpPr>
        <p:spPr>
          <a:xfrm>
            <a:off x="857250" y="5143500"/>
            <a:ext cx="357188" cy="35718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000875" y="5429250"/>
            <a:ext cx="357188" cy="35718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428750" y="5143500"/>
            <a:ext cx="357188" cy="35718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643813" y="5429250"/>
            <a:ext cx="357187" cy="35718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000250" y="5143500"/>
            <a:ext cx="357188" cy="35718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3071813" y="5143500"/>
            <a:ext cx="357187" cy="35718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2571750" y="5143500"/>
            <a:ext cx="357188" cy="35718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3643313" y="5143500"/>
            <a:ext cx="357187" cy="357188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6429375" y="5429250"/>
            <a:ext cx="357188" cy="35718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8215313" y="5429250"/>
            <a:ext cx="357187" cy="35718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00371" name="Picture 19"/>
          <p:cNvPicPr>
            <a:picLocks noGrp="1" noChangeAspect="1" noChangeArrowheads="1"/>
          </p:cNvPicPr>
          <p:nvPr>
            <p:ph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6313" y="1643063"/>
            <a:ext cx="4100512" cy="30003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5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9" grpId="0" animBg="1"/>
      <p:bldP spid="11" grpId="0" animBg="1"/>
      <p:bldP spid="12" grpId="0" animBg="1"/>
      <p:bldP spid="13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836613"/>
            <a:ext cx="5481638" cy="452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Rectangle 2"/>
          <p:cNvSpPr txBox="1">
            <a:spLocks noChangeArrowheads="1"/>
          </p:cNvSpPr>
          <p:nvPr/>
        </p:nvSpPr>
        <p:spPr bwMode="auto">
          <a:xfrm>
            <a:off x="1647825" y="188913"/>
            <a:ext cx="5913438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600"/>
              </a:spcBef>
              <a:buFontTx/>
              <a:buNone/>
            </a:pPr>
            <a:r>
              <a:rPr lang="ru-RU" altLang="ru-RU" sz="3600">
                <a:solidFill>
                  <a:schemeClr val="tx2"/>
                </a:solidFill>
                <a:latin typeface="Times New Roman" pitchFamily="18" charset="0"/>
              </a:rPr>
              <a:t>Литература </a:t>
            </a:r>
            <a:endParaRPr lang="ru-RU" altLang="ru-RU" sz="3600">
              <a:solidFill>
                <a:schemeClr val="tx2"/>
              </a:solidFill>
              <a:latin typeface="Monotype Corsiva" pitchFamily="66" charset="0"/>
            </a:endParaRPr>
          </a:p>
        </p:txBody>
      </p:sp>
      <p:sp>
        <p:nvSpPr>
          <p:cNvPr id="46084" name="Rectangle 2"/>
          <p:cNvSpPr txBox="1">
            <a:spLocks noChangeArrowheads="1"/>
          </p:cNvSpPr>
          <p:nvPr/>
        </p:nvSpPr>
        <p:spPr bwMode="auto">
          <a:xfrm>
            <a:off x="285750" y="1000125"/>
            <a:ext cx="8572500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000">
                <a:solidFill>
                  <a:schemeClr val="tx2"/>
                </a:solidFill>
                <a:latin typeface="Times New Roman" pitchFamily="18" charset="0"/>
              </a:rPr>
              <a:t>1</a:t>
            </a:r>
            <a:r>
              <a:rPr lang="en-US" altLang="ru-RU" sz="3600">
                <a:solidFill>
                  <a:schemeClr val="tx2"/>
                </a:solidFill>
                <a:latin typeface="Times New Roman" pitchFamily="18" charset="0"/>
              </a:rPr>
              <a:t>.</a:t>
            </a:r>
            <a:r>
              <a:rPr lang="ru-RU" altLang="ru-RU" sz="3600"/>
              <a:t> </a:t>
            </a:r>
            <a:r>
              <a:rPr lang="ru-RU" altLang="ru-RU" sz="1800"/>
              <a:t>Бунеев Р.Н., Бунеева Е.В., Пронина О.В.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Букварь. </a:t>
            </a:r>
            <a:r>
              <a:rPr lang="ru-RU" altLang="ru-RU" sz="1800"/>
              <a:t>Учебник по обучению грамоте и чтению. - 4-е изд., перераб. - </a:t>
            </a:r>
            <a:r>
              <a:rPr lang="en-US" altLang="ru-RU" sz="1800"/>
              <a:t>IV </a:t>
            </a:r>
            <a:r>
              <a:rPr lang="ru-RU" altLang="ru-RU" sz="1800"/>
              <a:t>Баласс ; Школьный дом, 2010. - 160 с., ил. (Образовательная система «Школа 2100».Серия «Свободный ум»).</a:t>
            </a:r>
            <a:endParaRPr lang="en-US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800"/>
              <a:t>2.</a:t>
            </a:r>
            <a:r>
              <a:rPr lang="ru-RU" altLang="ru-RU" sz="1800"/>
              <a:t> Пронина О.В.,  Лебедева Е.П.,  Мальцева О.Ю.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Тетрадь для печатания</a:t>
            </a:r>
            <a:r>
              <a:rPr lang="ru-RU" altLang="ru-RU" sz="1800"/>
              <a:t>,   1   класс/Под ред. Р.Н._ Бунеева, Е.В. Бунеевой.- М.:Баласс, 2011. - 64 с.,  ил.  (Образовательная система «Школа 2100»).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/>
              <a:t>3. Пронина О.В.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800" b="1"/>
              <a:t>Мои волшебные пальчики. </a:t>
            </a:r>
            <a:r>
              <a:rPr lang="ru-RU" altLang="ru-RU" sz="1800"/>
              <a:t>Прописи для первоклассников к учебнику «Букварь» </a:t>
            </a:r>
            <a:r>
              <a:rPr lang="ru-RU" altLang="ru-RU" sz="1800" i="1"/>
              <a:t>в </a:t>
            </a:r>
            <a:r>
              <a:rPr lang="ru-RU" altLang="ru-RU" sz="1800"/>
              <a:t>5 тетрадях. Тетрадь № 5 /Под науч. ред. Р.Н. Бунеева, Е.В. Бунеевой. - Изд. 5-е, испр. - М. : Баласс ; Школьный дом, 2010. - 48 с. (Образовательная система «Школа 2100»)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 eaLnBrk="1" hangingPunct="1">
              <a:spcBef>
                <a:spcPts val="600"/>
              </a:spcBef>
              <a:buFontTx/>
              <a:buNone/>
            </a:pPr>
            <a:r>
              <a:rPr lang="ru-RU" altLang="ru-RU" sz="1800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lang="ru-RU" altLang="ru-RU" sz="1800">
              <a:solidFill>
                <a:schemeClr val="tx2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539750" y="333375"/>
            <a:ext cx="8147050" cy="345598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mtClean="0"/>
              <a:t>   </a:t>
            </a:r>
          </a:p>
          <a:p>
            <a:pPr marL="0" indent="0">
              <a:buFontTx/>
              <a:buNone/>
            </a:pPr>
            <a:r>
              <a:rPr lang="ru-RU" altLang="ru-RU" sz="5400" b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Долгожданный дан   звонок,</a:t>
            </a:r>
          </a:p>
          <a:p>
            <a:pPr marL="0" indent="0">
              <a:buFontTx/>
              <a:buNone/>
            </a:pPr>
            <a:r>
              <a:rPr lang="ru-RU" altLang="ru-RU" sz="5400" b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  Начинается урок!  </a:t>
            </a:r>
          </a:p>
          <a:p>
            <a:pPr marL="0" indent="0">
              <a:buFontTx/>
              <a:buNone/>
            </a:pPr>
            <a:endParaRPr lang="ru-RU" altLang="ru-RU" sz="5400" b="1" smtClean="0"/>
          </a:p>
        </p:txBody>
      </p:sp>
      <p:pic>
        <p:nvPicPr>
          <p:cNvPr id="3072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0"/>
            <a:ext cx="17145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714375" y="1785938"/>
            <a:ext cx="3143250" cy="725487"/>
          </a:xfrm>
          <a:prstGeom prst="rect">
            <a:avLst/>
          </a:prstGeom>
          <a:noFill/>
          <a:ln w="76200">
            <a:solidFill>
              <a:srgbClr val="C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4400" b="1" kern="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гласные</a:t>
            </a:r>
          </a:p>
        </p:txBody>
      </p:sp>
      <p:sp>
        <p:nvSpPr>
          <p:cNvPr id="6" name="Заголовок 1"/>
          <p:cNvSpPr txBox="1">
            <a:spLocks noGrp="1"/>
          </p:cNvSpPr>
          <p:nvPr>
            <p:ph idx="1"/>
          </p:nvPr>
        </p:nvSpPr>
        <p:spPr>
          <a:xfrm>
            <a:off x="4929188" y="2143125"/>
            <a:ext cx="3500437" cy="785813"/>
          </a:xfrm>
          <a:ln w="76200">
            <a:solidFill>
              <a:srgbClr val="0070C0"/>
            </a:solidFill>
          </a:ln>
        </p:spPr>
        <p:txBody>
          <a:bodyPr anchor="ctr"/>
          <a:lstStyle/>
          <a:p>
            <a:pPr marL="0" indent="0" algn="ctr">
              <a:spcBef>
                <a:spcPct val="0"/>
              </a:spcBef>
              <a:buFontTx/>
              <a:buNone/>
              <a:defRPr/>
            </a:pPr>
            <a:r>
              <a:rPr lang="ru-RU" sz="4400" b="1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согласные</a:t>
            </a:r>
            <a:endParaRPr lang="ru-RU" sz="4400" b="1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214313" y="3286125"/>
            <a:ext cx="2071687" cy="725488"/>
          </a:xfrm>
          <a:prstGeom prst="rect">
            <a:avLst/>
          </a:prstGeom>
          <a:ln w="38100"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kern="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ударные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2643188" y="3214688"/>
            <a:ext cx="2500312" cy="725487"/>
          </a:xfrm>
          <a:prstGeom prst="rect">
            <a:avLst/>
          </a:prstGeom>
          <a:ln w="38100">
            <a:solidFill>
              <a:srgbClr val="C0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kern="0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безударные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572000" y="4071938"/>
            <a:ext cx="1714500" cy="571500"/>
          </a:xfrm>
          <a:prstGeom prst="rect">
            <a:avLst/>
          </a:prstGeom>
          <a:solidFill>
            <a:srgbClr val="FFFF00"/>
          </a:solidFill>
          <a:ln w="57150">
            <a:solidFill>
              <a:srgbClr val="FFFF0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200" kern="0" dirty="0">
                <a:solidFill>
                  <a:schemeClr val="tx2"/>
                </a:solidFill>
              </a:rPr>
              <a:t>звонкие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 bwMode="auto">
          <a:xfrm>
            <a:off x="7000875" y="3929063"/>
            <a:ext cx="1785938" cy="72548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глухие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4572000" y="5429250"/>
            <a:ext cx="4143375" cy="725488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3200" b="1" kern="0" dirty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Мягкие</a:t>
            </a:r>
            <a:r>
              <a:rPr lang="ru-RU" sz="32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и  </a:t>
            </a:r>
            <a:r>
              <a:rPr lang="ru-RU" sz="3200" b="1" kern="0" dirty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твёрдые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285984" y="214290"/>
            <a:ext cx="3857652" cy="923330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0" ty="0" sx="100000" sy="100000" flip="none" algn="tl"/>
          </a:blipFill>
          <a:ln>
            <a:solidFill>
              <a:srgbClr val="C00000"/>
            </a:solidFill>
          </a:ln>
        </p:spPr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звуки</a:t>
            </a:r>
            <a:endParaRPr lang="ru-RU" sz="5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8742750">
            <a:off x="1285875" y="1262063"/>
            <a:ext cx="1306513" cy="2936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2433980">
            <a:off x="5810250" y="1473200"/>
            <a:ext cx="1784350" cy="293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071563" y="2500313"/>
            <a:ext cx="285750" cy="785812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3000375" y="2500313"/>
            <a:ext cx="285750" cy="714375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7731855">
            <a:off x="5300663" y="3357563"/>
            <a:ext cx="1373187" cy="192087"/>
          </a:xfrm>
          <a:prstGeom prst="rightArrow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2773039">
            <a:off x="7146926" y="3335337"/>
            <a:ext cx="1401762" cy="182563"/>
          </a:xfrm>
          <a:prstGeom prst="rightArrow">
            <a:avLst/>
          </a:prstGeom>
          <a:solidFill>
            <a:schemeClr val="tx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Тройная стрелка влево/вправо/вверх 19"/>
          <p:cNvSpPr/>
          <p:nvPr/>
        </p:nvSpPr>
        <p:spPr>
          <a:xfrm rot="10800000">
            <a:off x="6286500" y="4214813"/>
            <a:ext cx="714375" cy="1214437"/>
          </a:xfrm>
          <a:prstGeom prst="leftRigh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 nodeType="clickPar">
                      <p:stCondLst>
                        <p:cond delay="indefinite"/>
                      </p:stCondLst>
                      <p:childTnLst>
                        <p:par>
                          <p:cTn id="5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 nodeType="clickPar">
                      <p:stCondLst>
                        <p:cond delay="indefinite"/>
                      </p:stCondLst>
                      <p:childTnLst>
                        <p:par>
                          <p:cTn id="7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build="p" animBg="1"/>
      <p:bldP spid="7" grpId="0" animBg="1"/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5" descr="sneg2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836613"/>
            <a:ext cx="51911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Рисунок 15" descr="sneg2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125538"/>
            <a:ext cx="51911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Рисунок 12" descr="sneg73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2924175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Рисунок 12" descr="sneg7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49275"/>
            <a:ext cx="5191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Рисунок 15" descr="sneg2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5589588"/>
            <a:ext cx="51911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5" name="Рисунок 15" descr="sneg21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292600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6" name="Рисунок 12" descr="sneg73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876925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7" name="Рисунок 12" descr="sneg73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292600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8" name="Рисунок 15" descr="sneg21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589588"/>
            <a:ext cx="51911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9" name="Рисунок 15" descr="sneg21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852738"/>
            <a:ext cx="519113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0" name="Рисунок 12" descr="sneg73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876925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81" name="Рисунок 12" descr="sneg73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805488"/>
            <a:ext cx="51911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11175" y="123825"/>
            <a:ext cx="70834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000" b="1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1.  </a:t>
            </a:r>
            <a:r>
              <a:rPr lang="ru-RU" altLang="ru-RU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3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altLang="ru-RU" sz="16600">
              <a:latin typeface="Times New Roman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85750" y="2786063"/>
            <a:ext cx="6500813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3600" b="1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3600" b="1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3600" b="1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3600" b="1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2. </a:t>
            </a:r>
            <a:r>
              <a:rPr lang="ru-RU" altLang="ru-RU" b="1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Пляшет крошка,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ahoma" pitchFamily="34" charset="0"/>
              </a:rPr>
              <a:t>всего одна ножка.</a:t>
            </a:r>
            <a:endParaRPr lang="ru-RU" altLang="ru-RU" sz="4400" b="1">
              <a:latin typeface="Times New Roman" pitchFamily="18" charset="0"/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860925" y="4994275"/>
            <a:ext cx="1217613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 b="1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юла</a:t>
            </a:r>
            <a:endParaRPr lang="ru-RU" altLang="ru-RU" sz="6600" b="1">
              <a:cs typeface="Times New Roman" pitchFamily="18" charset="0"/>
            </a:endParaRPr>
          </a:p>
        </p:txBody>
      </p:sp>
      <p:sp>
        <p:nvSpPr>
          <p:cNvPr id="32785" name="Прямоугольник 1"/>
          <p:cNvSpPr>
            <a:spLocks noChangeArrowheads="1"/>
          </p:cNvSpPr>
          <p:nvPr/>
        </p:nvSpPr>
        <p:spPr bwMode="auto">
          <a:xfrm>
            <a:off x="973138" y="307975"/>
            <a:ext cx="4572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Отгадайте загадку: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Это женская одежда,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На нее у дам надежда: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Красива ли шубка,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Не коротка ли…(юбка).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/>
              <a:t>Правильно молодцы!</a:t>
            </a:r>
          </a:p>
        </p:txBody>
      </p:sp>
      <p:pic>
        <p:nvPicPr>
          <p:cNvPr id="32786" name="Picture 2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307975"/>
            <a:ext cx="2103438" cy="361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87" name="Picture 2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005263"/>
            <a:ext cx="2663825" cy="273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30488" y="2081213"/>
            <a:ext cx="36004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72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Ё, Е , 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4819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28575" y="-431800"/>
            <a:ext cx="9144000" cy="6021388"/>
          </a:xfrm>
        </p:spPr>
      </p:pic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4822" name="Рисунок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229225"/>
            <a:ext cx="39243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Рисунок 15" descr="sneg21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5" y="4286250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Рисунок 15" descr="sneg2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125538"/>
            <a:ext cx="51911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Рисунок 12" descr="sneg73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2924175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Рисунок 12" descr="sneg73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49275"/>
            <a:ext cx="519112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7" name="Рисунок 15" descr="sneg2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5589588"/>
            <a:ext cx="51911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8" name="Рисунок 15" descr="sneg21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4292600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9" name="Рисунок 12" descr="sneg73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876925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0" name="Рисунок 12" descr="sneg73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292600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1" name="Рисунок 15" descr="sneg21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589588"/>
            <a:ext cx="51911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2" name="Рисунок 15" descr="sneg21.jpg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852738"/>
            <a:ext cx="519113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3" name="Рисунок 12" descr="sneg73.jpg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5876925"/>
            <a:ext cx="519113" cy="55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4" name="Рисунок 12" descr="sneg73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5805488"/>
            <a:ext cx="519112" cy="550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55" name="Рисунок 1" descr="a6c952ef8259183195e9a84489282247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85750"/>
            <a:ext cx="28575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286125" y="428625"/>
            <a:ext cx="5500688" cy="28003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Тема урока:</a:t>
            </a:r>
            <a:endParaRPr lang="ru-RU" sz="48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/>
              <a:t>Строчная и </a:t>
            </a:r>
            <a:r>
              <a:rPr lang="ru-RU" sz="4800" b="1" dirty="0" err="1"/>
              <a:t>аглавная</a:t>
            </a:r>
            <a:r>
              <a:rPr lang="ru-RU" sz="4800" b="1" dirty="0"/>
              <a:t> буквы «</a:t>
            </a:r>
            <a:r>
              <a:rPr lang="ru-RU" sz="4800" b="1" dirty="0" err="1"/>
              <a:t>Ю,ю</a:t>
            </a:r>
            <a:r>
              <a:rPr lang="ru-RU" sz="4800" b="1" dirty="0"/>
              <a:t>».</a:t>
            </a:r>
            <a:endParaRPr lang="ru-RU" sz="4800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350" y="2849563"/>
            <a:ext cx="330835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Овал 10"/>
          <p:cNvSpPr/>
          <p:nvPr/>
        </p:nvSpPr>
        <p:spPr>
          <a:xfrm>
            <a:off x="6440488" y="5451475"/>
            <a:ext cx="1011237" cy="41751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859338" y="5451475"/>
            <a:ext cx="1081087" cy="385763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12713" y="2884488"/>
            <a:ext cx="4746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800">
                <a:solidFill>
                  <a:srgbClr val="0000FF"/>
                </a:solidFill>
                <a:latin typeface="Arial Narrow" pitchFamily="34" charset="0"/>
                <a:cs typeface="Times New Roman" pitchFamily="18" charset="0"/>
              </a:rPr>
              <a:t> </a:t>
            </a:r>
            <a:endParaRPr lang="ru-RU" altLang="ru-RU" sz="4000"/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3297238" y="5932488"/>
            <a:ext cx="56165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/>
              <a:t>Открыть прописи на стр. 19</a:t>
            </a:r>
          </a:p>
        </p:txBody>
      </p:sp>
      <p:sp>
        <p:nvSpPr>
          <p:cNvPr id="36872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6" name="Объект 5" descr="5105f245afbe.png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 rot="876258">
            <a:off x="192088" y="3429000"/>
            <a:ext cx="2449512" cy="3311525"/>
          </a:xfrm>
        </p:spPr>
      </p:pic>
      <p:sp>
        <p:nvSpPr>
          <p:cNvPr id="9" name="Молния 8"/>
          <p:cNvSpPr/>
          <p:nvPr/>
        </p:nvSpPr>
        <p:spPr>
          <a:xfrm rot="3866243">
            <a:off x="3945731" y="1835944"/>
            <a:ext cx="268288" cy="171450"/>
          </a:xfrm>
          <a:prstGeom prst="lightningBol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rgbClr val="FF0000"/>
              </a:solidFill>
            </a:endParaRPr>
          </a:p>
        </p:txBody>
      </p:sp>
      <p:sp>
        <p:nvSpPr>
          <p:cNvPr id="36875" name="Прямоугольник 12"/>
          <p:cNvSpPr>
            <a:spLocks noChangeArrowheads="1"/>
          </p:cNvSpPr>
          <p:nvPr/>
        </p:nvSpPr>
        <p:spPr bwMode="auto">
          <a:xfrm>
            <a:off x="1116013" y="1393825"/>
            <a:ext cx="5976937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4800">
                <a:solidFill>
                  <a:srgbClr val="FF0000"/>
                </a:solidFill>
              </a:rPr>
              <a:t>Юв Юр Юк Юл Ют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  <p:bldP spid="12" grpId="0" animBg="1" autoUpdateAnimBg="0"/>
      <p:bldP spid="2" grpId="0" autoUpdateAnimBg="0"/>
      <p:bldP spid="19" grpId="0" autoUpdateAnimBg="0"/>
      <p:bldP spid="9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к №1.wma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0163" y="6381750"/>
            <a:ext cx="223837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9144000" cy="674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3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2381</TotalTime>
  <Words>302</Words>
  <Application>Microsoft Office PowerPoint</Application>
  <PresentationFormat>Экран (4:3)</PresentationFormat>
  <Paragraphs>53</Paragraphs>
  <Slides>17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17</vt:i4>
      </vt:variant>
    </vt:vector>
  </HeadingPairs>
  <TitlesOfParts>
    <vt:vector size="30" baseType="lpstr">
      <vt:lpstr>Arial</vt:lpstr>
      <vt:lpstr>Calibri</vt:lpstr>
      <vt:lpstr>Times New Roman</vt:lpstr>
      <vt:lpstr>Arial Narrow</vt:lpstr>
      <vt:lpstr>Tahoma</vt:lpstr>
      <vt:lpstr>Century Gothic</vt:lpstr>
      <vt:lpstr>Monotype Corsiva</vt:lpstr>
      <vt:lpstr>Оформление по умолчанию</vt:lpstr>
      <vt:lpstr>Тема Office</vt:lpstr>
      <vt:lpstr>2_Оформление по умолчанию</vt:lpstr>
      <vt:lpstr>1_Тема Office</vt:lpstr>
      <vt:lpstr>11_Оформление по умолчанию</vt:lpstr>
      <vt:lpstr>14_Оформление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TM-User</cp:lastModifiedBy>
  <cp:revision>211</cp:revision>
  <dcterms:created xsi:type="dcterms:W3CDTF">2009-01-17T09:44:44Z</dcterms:created>
  <dcterms:modified xsi:type="dcterms:W3CDTF">2023-01-23T06:12:28Z</dcterms:modified>
</cp:coreProperties>
</file>