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8" r:id="rId4"/>
    <p:sldId id="289" r:id="rId5"/>
    <p:sldId id="260" r:id="rId6"/>
    <p:sldId id="264" r:id="rId7"/>
    <p:sldId id="272" r:id="rId8"/>
    <p:sldId id="273" r:id="rId9"/>
    <p:sldId id="263" r:id="rId10"/>
    <p:sldId id="281" r:id="rId11"/>
    <p:sldId id="291" r:id="rId12"/>
    <p:sldId id="293" r:id="rId13"/>
    <p:sldId id="274" r:id="rId14"/>
    <p:sldId id="275" r:id="rId15"/>
    <p:sldId id="283" r:id="rId16"/>
    <p:sldId id="280" r:id="rId17"/>
    <p:sldId id="295" r:id="rId18"/>
    <p:sldId id="294" r:id="rId19"/>
    <p:sldId id="296" r:id="rId20"/>
    <p:sldId id="270" r:id="rId21"/>
    <p:sldId id="290" r:id="rId22"/>
    <p:sldId id="271" r:id="rId23"/>
  </p:sldIdLst>
  <p:sldSz cx="9144000" cy="6858000" type="screen4x3"/>
  <p:notesSz cx="6808788" cy="98234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0099CC"/>
    <a:srgbClr val="422C16"/>
    <a:srgbClr val="0C788E"/>
    <a:srgbClr val="006666"/>
    <a:srgbClr val="111111"/>
    <a:srgbClr val="6633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 autoAdjust="0"/>
    <p:restoredTop sz="94652" autoAdjust="0"/>
  </p:normalViewPr>
  <p:slideViewPr>
    <p:cSldViewPr>
      <p:cViewPr varScale="1">
        <p:scale>
          <a:sx n="68" d="100"/>
          <a:sy n="68" d="100"/>
        </p:scale>
        <p:origin x="1164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91E76D-342E-E6A9-5FAD-5830EB7181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ADED80-0989-36DB-B894-B8399555BB7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3936D61-B80E-47EE-B451-96D05CEC3AAB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1B5E6187-3A8D-D441-012B-13A9B9494F5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1227138"/>
            <a:ext cx="4421188" cy="3316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CB1A3322-9F40-F0B3-57EA-3BA85E8998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7575"/>
            <a:ext cx="5446712" cy="3868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183E9F-E535-B0CE-B53E-88D2A8BB10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31325"/>
            <a:ext cx="2951163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114C0B-BBD4-50B2-0D6B-CDBA3D506D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331325"/>
            <a:ext cx="2951162" cy="492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3D3854B-8D80-4A0A-8394-387C43FCE68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:a16="http://schemas.microsoft.com/office/drawing/2014/main" id="{10FA5F63-F68A-770D-D8E0-D2A6142C847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>
            <a:extLst>
              <a:ext uri="{FF2B5EF4-FFF2-40B4-BE49-F238E27FC236}">
                <a16:creationId xmlns:a16="http://schemas.microsoft.com/office/drawing/2014/main" id="{EAE8A44F-5BF0-148B-EAB8-3AD66BFC454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25604" name="Номер слайда 3">
            <a:extLst>
              <a:ext uri="{FF2B5EF4-FFF2-40B4-BE49-F238E27FC236}">
                <a16:creationId xmlns:a16="http://schemas.microsoft.com/office/drawing/2014/main" id="{EE4BA1D6-72CA-5C01-755E-642F3E78C0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CCCD9BE-723C-4BD1-82E0-95584E7BB02F}" type="slidenum">
              <a:rPr lang="ru-RU" altLang="ru-RU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>
            <a:extLst>
              <a:ext uri="{FF2B5EF4-FFF2-40B4-BE49-F238E27FC236}">
                <a16:creationId xmlns:a16="http://schemas.microsoft.com/office/drawing/2014/main" id="{2DE425DE-A1A5-3E4D-E7BF-927420C63B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>
            <a:extLst>
              <a:ext uri="{FF2B5EF4-FFF2-40B4-BE49-F238E27FC236}">
                <a16:creationId xmlns:a16="http://schemas.microsoft.com/office/drawing/2014/main" id="{78B495CA-E919-5E7C-A10C-A0A111F09A6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6628" name="Номер слайда 3">
            <a:extLst>
              <a:ext uri="{FF2B5EF4-FFF2-40B4-BE49-F238E27FC236}">
                <a16:creationId xmlns:a16="http://schemas.microsoft.com/office/drawing/2014/main" id="{2E22A6C3-D09E-19A0-2B2C-044D05D7E6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B614FBF-C620-47F8-99EB-BE1D0158FFE9}" type="slidenum">
              <a:rPr lang="ru-RU" altLang="ru-RU"/>
              <a:pPr/>
              <a:t>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>
            <a:extLst>
              <a:ext uri="{FF2B5EF4-FFF2-40B4-BE49-F238E27FC236}">
                <a16:creationId xmlns:a16="http://schemas.microsoft.com/office/drawing/2014/main" id="{BE79CF3E-983C-6DD9-C006-262ACD2116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>
            <a:extLst>
              <a:ext uri="{FF2B5EF4-FFF2-40B4-BE49-F238E27FC236}">
                <a16:creationId xmlns:a16="http://schemas.microsoft.com/office/drawing/2014/main" id="{CAFE1493-0632-EA06-CF3D-8322E11094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27652" name="Номер слайда 3">
            <a:extLst>
              <a:ext uri="{FF2B5EF4-FFF2-40B4-BE49-F238E27FC236}">
                <a16:creationId xmlns:a16="http://schemas.microsoft.com/office/drawing/2014/main" id="{F22A70D1-97BF-1E92-422F-59A63B8AD4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5E4932-20A5-40E4-A5A9-65F66C0E06BF}" type="slidenum">
              <a:rPr lang="ru-RU" altLang="ru-RU"/>
              <a:pPr/>
              <a:t>9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BC575F-584F-639B-A477-6ADCE493D3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899EDB-7735-7DD0-20BF-966D652760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907529A-064E-116C-3812-13164A3B19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E13DE-864D-42C6-BC93-6EC3A1CE1117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53662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681B8A-A48E-C2C4-ABF4-925285AC777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8D00D3E-34D4-2C1E-5447-EDE06E3456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CEFF680-E36D-CE6C-457B-B1EE7FD913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ABD2C0-0AD3-416B-8EDB-8972F2D035B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54612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3BECF11-FCCA-016E-AF75-B480F3BA524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FD381F-294D-3499-1AD6-3E7E36D1650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BAEBFD4-FE74-E7C4-D7D1-D243EEBA65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A5745C-3575-4E04-A8FB-244B4A305E70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77643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685EBE-3947-878E-1458-64585612F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D992F-1024-4963-B11F-20E806920E17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EC38FC-DF5B-2325-08CA-7B91F30CE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A93D83-1113-E756-3DF3-962F5D4B6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C60D5-A85B-46B9-AAB9-2CAD799C4D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2947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B7AAAF-8A87-DC6E-E9A8-24A343543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A06D8-B93B-4133-A903-7DA6DD49FDC2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23914F-C84B-E523-FE7D-A7FFDEE4F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EBA3B0-B875-8FF9-AF8E-971CB29B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63A04-F94E-4687-80BA-1C08B40A68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7679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7075B6-43CC-3BC8-9020-32A6D8D2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9FE2B-5E6F-45AC-AFF4-5E1906552C5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ED29CC-1BF9-FB07-CCFF-F77637A5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061ECC-ABEC-8D86-84AB-B553E9C44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CAF7F-9A11-4FB6-BBC8-05DD094FC3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4092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4328C3D7-F049-6145-B44C-0047DFE8B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6294A-E469-4B88-AC88-F68F691A957B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744034F3-8E5A-DCA4-40AD-C8FE85B21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FEF0A0E2-7BB2-EDA1-90E5-C0B1C45EB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37340-BB3F-4E51-BD9B-E49F428F00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0000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70E4A45D-731F-B4B1-189A-B094A1912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34F27-CD5A-4BC3-8E1D-F41B7E83624F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6F370F5D-C852-C643-4E03-5561D674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E9EB26CB-AE58-C340-C640-34815F941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0ACC9-5657-4CF6-9CC8-505C2CFD3D7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350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42664531-8A89-4681-8581-BEA83501B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087D7-0C15-49DF-AE6B-41B75EAADF00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63B8AC49-1B0F-2613-7C64-44034A853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03299F65-AFEE-9F50-2B47-B1E8B9B1F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C3E9E-8C60-4FEE-81D8-B20126302E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758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FC1AE37D-CDE9-35C4-79ED-1502EAAC9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E7DDA-6F9F-4469-8575-ABE51D5B9F60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0BB627C1-00D0-E422-D26C-2D354FF5E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51CD058A-EC46-2649-F5BF-EF75B4A8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6BA4F-F753-4CC5-85B5-1C7EB55A34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65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7ABCED14-7437-56EE-37A1-55FCCF1CF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9CDCE-E4AB-414C-8F49-E336C1EFE90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4CA40A3-1001-E462-5AD2-DC2C122D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74E8E95-C62B-7DE9-4E18-A14AF4C5E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9AA9-3248-41B1-87B0-33F5D3D084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8180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656F56-3640-1628-8E81-C10E80F365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F9751AA-DB93-DD65-74EF-A86FC4630E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395505-5A7D-05A5-D243-1DC1BB8B19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C5917D-F6A0-4CC0-8732-E855D5DBF52B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933308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E77C777A-6A1B-F90E-757B-104ADA621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300A8-7DA1-4C04-B3B5-B60B96E1B3C3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D430FD46-61AC-C9EC-03B1-5864EB6C9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4152D88E-5513-D16B-4AFE-9DF6E6FAB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B39C7-8A3A-49DD-9AB7-FC42D21490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8448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8441C4-069F-E484-4C75-874FE99B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1FC9-F970-4B93-A5BC-85446FE5CDF4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65BC79-2F91-B860-72EA-B9AEAB46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DE29A1-EBFF-357C-8317-F8E6EA4E6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CB2FF-0249-42C7-A70D-0B67A857AD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0012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95A754-9D80-79E1-F271-93B9209D3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220F6-45BD-439C-915E-178A31552DBC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A20838-ECEA-1020-D509-06480C96A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030487-E2D3-533C-72CD-7AA6F0BD2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84900-8961-4CB9-9DEE-04A56124FE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13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9E8D7B2-0B45-2D86-7B42-85DA50C2D4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D373F2-F46E-51DF-1D97-BECDCD205E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5A0017-CED5-636A-488B-89FF02F3CC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47E3BD-399D-4D91-BA49-DF2166AE696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9237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22D2F9-21A7-9E83-16D9-3FB596D616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876AB1-8E46-5C8A-D99B-5B89292714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A6D405-2E8A-7DC5-3BA0-B99BE7FFF1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D04EC-5D84-48DE-AFD8-B011793B6238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91581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4059713-9569-AFDC-A8EB-CFF14351A7A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B269D3-EB79-80AA-14D1-8039269779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A3B403-7153-03C6-75AE-F74359B7D3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2395F8-015D-4A20-A240-A9F35635FFF6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8074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204A8B3-49D4-35B2-218B-50CFB9CE229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4743B6E-0540-8175-AE69-9EA1BC7997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6DC2334-754E-4FF4-344E-24699198E34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6649EE-CB87-4DF4-A7FB-BD6092B53ED9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422339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D870F88-253E-1332-46CD-AC9F2DE6DB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5677AF0-D219-15B4-8F88-4C07B17C55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134DB5E-FF9F-F402-17F3-1F46DC8DD4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CDFE9-D9D3-4B41-B2FB-1544485D322D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406517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CFB03B-0760-A4A1-D98A-D98110DD8B5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9CB9E0-7510-7A8E-905E-96B12F4992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6E10C4-9A5B-B8DD-BBD9-2AD13AB4F0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5E611-635E-4F01-BB30-48F85DACEEF1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2751777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9DC2A0-BDA5-D2E2-261C-B3F507A93B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3F5E475-8C35-88EF-F287-1C14F31184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FE613A-4D63-5D74-AD4D-57AD1027CD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1A7DCC-A6F1-47ED-95F8-D6BECAD62A63}" type="slidenum">
              <a:rPr lang="es-ES" altLang="ru-RU"/>
              <a:pPr/>
              <a:t>‹#›</a:t>
            </a:fld>
            <a:endParaRPr lang="es-ES" altLang="ru-RU"/>
          </a:p>
        </p:txBody>
      </p:sp>
    </p:spTree>
    <p:extLst>
      <p:ext uri="{BB962C8B-B14F-4D97-AF65-F5344CB8AC3E}">
        <p14:creationId xmlns:p14="http://schemas.microsoft.com/office/powerpoint/2010/main" val="330317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935DBF2-316A-254E-BD6C-F8F811FC20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/>
              <a:t>Haga clic para cambiar el estilo de título	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62DCDA49-5E48-2A57-0011-C4AEDBD63C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/>
              <a:t>Haga clic para modificar el estilo de texto del patrón</a:t>
            </a:r>
          </a:p>
          <a:p>
            <a:pPr lvl="1"/>
            <a:r>
              <a:rPr lang="es-ES" altLang="ru-RU"/>
              <a:t>Segundo nivel</a:t>
            </a:r>
          </a:p>
          <a:p>
            <a:pPr lvl="2"/>
            <a:r>
              <a:rPr lang="es-ES" altLang="ru-RU"/>
              <a:t>Tercer nivel</a:t>
            </a:r>
          </a:p>
          <a:p>
            <a:pPr lvl="3"/>
            <a:r>
              <a:rPr lang="es-ES" altLang="ru-RU"/>
              <a:t>Cuarto nivel</a:t>
            </a:r>
          </a:p>
          <a:p>
            <a:pPr lvl="4"/>
            <a:r>
              <a:rPr lang="es-ES" altLang="ru-RU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2516589-8E3F-5F17-95BD-885B78F8515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73D9685-8570-FEA6-8864-F487CD924FB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FDB5952-A6F8-2F3E-8A78-1DF9FC89467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6521F5-D8D8-4581-94F9-E76EB94B23EB}" type="slidenum">
              <a:rPr lang="es-ES" altLang="ru-RU"/>
              <a:pPr/>
              <a:t>‹#›</a:t>
            </a:fld>
            <a:endParaRPr lang="es-E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:a16="http://schemas.microsoft.com/office/drawing/2014/main" id="{9C7D1EB9-3538-CA21-380F-C99B7775012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099" name="Текст 2">
            <a:extLst>
              <a:ext uri="{FF2B5EF4-FFF2-40B4-BE49-F238E27FC236}">
                <a16:creationId xmlns:a16="http://schemas.microsoft.com/office/drawing/2014/main" id="{1D83C67D-1A71-6640-10AE-3B3FA1B78D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79104A-32E5-F6AE-CF87-3961CEEEA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1D8335-12E6-4EB7-A6B1-F772D73E1446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1919B7-E167-ED03-A9A6-9EB11732F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73ED3B-CA0F-D7CB-9880-FE9A4351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85A440F-08E5-41E5-8505-58444D98ECA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0">
            <a:extLst>
              <a:ext uri="{FF2B5EF4-FFF2-40B4-BE49-F238E27FC236}">
                <a16:creationId xmlns:a16="http://schemas.microsoft.com/office/drawing/2014/main" id="{79129D22-2870-7BA9-418E-8D462302ADB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79388" y="115888"/>
            <a:ext cx="8964612" cy="3313112"/>
          </a:xfrm>
        </p:spPr>
        <p:txBody>
          <a:bodyPr anchor="ctr"/>
          <a:lstStyle/>
          <a:p>
            <a:pPr eaLnBrk="1" hangingPunct="1">
              <a:defRPr/>
            </a:pPr>
            <a:b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altLang="ru-RU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Шуваевский</a:t>
            </a: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 «Звездочка»</a:t>
            </a:r>
            <a:b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  <a:br>
              <a:rPr lang="ru-RU" alt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«Вкусное лакомство детворы – мороженое»</a:t>
            </a:r>
            <a:br>
              <a:rPr lang="ru-RU" alt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alt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123" name="Rectangle 151">
            <a:extLst>
              <a:ext uri="{FF2B5EF4-FFF2-40B4-BE49-F238E27FC236}">
                <a16:creationId xmlns:a16="http://schemas.microsoft.com/office/drawing/2014/main" id="{E146C702-F8DF-978F-5770-AAD342CB255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5750" y="3071813"/>
            <a:ext cx="7272338" cy="2595562"/>
          </a:xfrm>
        </p:spPr>
        <p:txBody>
          <a:bodyPr/>
          <a:lstStyle/>
          <a:p>
            <a:pPr algn="l">
              <a:spcBef>
                <a:spcPct val="0"/>
              </a:spcBef>
            </a:pPr>
            <a:endParaRPr lang="ru-RU" alt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</a:pPr>
            <a:endParaRPr lang="ru-RU" alt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</a:pPr>
            <a:endParaRPr lang="ru-RU" alt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</a:pPr>
            <a:endParaRPr lang="ru-RU" alt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ct val="0"/>
              </a:spcBef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>
              <a:spcBef>
                <a:spcPct val="0"/>
              </a:spcBef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Челнокова Софья</a:t>
            </a:r>
          </a:p>
          <a:p>
            <a:pPr algn="l">
              <a:spcBef>
                <a:spcPct val="0"/>
              </a:spcBef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: </a:t>
            </a:r>
          </a:p>
          <a:p>
            <a:pPr algn="l">
              <a:spcBef>
                <a:spcPct val="0"/>
              </a:spcBef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Решетнева И.Н.</a:t>
            </a:r>
          </a:p>
          <a:p>
            <a:pPr algn="l">
              <a:spcBef>
                <a:spcPct val="0"/>
              </a:spcBef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: дети подготовительной группы</a:t>
            </a:r>
          </a:p>
          <a:p>
            <a:pPr algn="l">
              <a:spcBef>
                <a:spcPct val="0"/>
              </a:spcBef>
            </a:pPr>
            <a:endParaRPr lang="ru-RU" altLang="ru-RU" sz="1200" i="1">
              <a:solidFill>
                <a:srgbClr val="002060"/>
              </a:solidFill>
              <a:latin typeface="Sylfaen" panose="010A0502050306030303" pitchFamily="18" charset="0"/>
            </a:endParaRPr>
          </a:p>
        </p:txBody>
      </p:sp>
      <p:pic>
        <p:nvPicPr>
          <p:cNvPr id="5124" name="Рисунок 3" descr="C:\Users\User\Desktop\мороженное\20190215_111821.jpg">
            <a:extLst>
              <a:ext uri="{FF2B5EF4-FFF2-40B4-BE49-F238E27FC236}">
                <a16:creationId xmlns:a16="http://schemas.microsoft.com/office/drawing/2014/main" id="{BFD51095-3442-5937-F643-E775A5DAE3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3357563"/>
            <a:ext cx="2857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www.whio.com/rf/image/Pub/p7/CmgSharedContent/2016/03/26/Images/photos.medleyphoto.9162700.jpg">
            <a:extLst>
              <a:ext uri="{FF2B5EF4-FFF2-40B4-BE49-F238E27FC236}">
                <a16:creationId xmlns:a16="http://schemas.microsoft.com/office/drawing/2014/main" id="{53B67B85-5BD4-A7CC-9CFD-558B32961D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43" y="3553698"/>
            <a:ext cx="3801736" cy="2686056"/>
          </a:xfrm>
          <a:effectLst>
            <a:softEdge rad="112500"/>
          </a:effectLst>
        </p:spPr>
      </p:pic>
      <p:pic>
        <p:nvPicPr>
          <p:cNvPr id="25602" name="Picture 2" descr="http://happybirthdaycakedesign.com/wp-content/uploads/2014/07/Funny-Ice-Cream-Birthday-Cakes1.jpg">
            <a:extLst>
              <a:ext uri="{FF2B5EF4-FFF2-40B4-BE49-F238E27FC236}">
                <a16:creationId xmlns:a16="http://schemas.microsoft.com/office/drawing/2014/main" id="{C05689DD-C72D-7FC0-B5FC-CF48735DD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8723" y="0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s://w-dog.ru/wallpapers/1/11/494905026780712/eda-morozhenoe-desert-sladosti.jpg">
            <a:extLst>
              <a:ext uri="{FF2B5EF4-FFF2-40B4-BE49-F238E27FC236}">
                <a16:creationId xmlns:a16="http://schemas.microsoft.com/office/drawing/2014/main" id="{D5A0261F-BBC6-3943-DC33-D3E409E18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03200" y="3555122"/>
            <a:ext cx="353839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img1.liveinternet.ru/images/foto/b/3/371/2636371/f_14664742.jpg">
            <a:extLst>
              <a:ext uri="{FF2B5EF4-FFF2-40B4-BE49-F238E27FC236}">
                <a16:creationId xmlns:a16="http://schemas.microsoft.com/office/drawing/2014/main" id="{378F6625-53AF-52C7-E27D-63ACA4D60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2220" y="3322722"/>
            <a:ext cx="2372870" cy="314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4" name="Picture 14" descr="http://pxhst.co/avaxhome/0e/d1/000ed10e.jpeg">
            <a:extLst>
              <a:ext uri="{FF2B5EF4-FFF2-40B4-BE49-F238E27FC236}">
                <a16:creationId xmlns:a16="http://schemas.microsoft.com/office/drawing/2014/main" id="{4BD0FBF2-B6EA-1A5D-619C-F42BF4776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155" y="484084"/>
            <a:ext cx="476250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6" descr="Наименование продуктов.JPG">
            <a:extLst>
              <a:ext uri="{FF2B5EF4-FFF2-40B4-BE49-F238E27FC236}">
                <a16:creationId xmlns:a16="http://schemas.microsoft.com/office/drawing/2014/main" id="{069E2167-8476-EB95-5DC2-8A10AFEC32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873250"/>
            <a:ext cx="5072062" cy="405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4">
            <a:extLst>
              <a:ext uri="{FF2B5EF4-FFF2-40B4-BE49-F238E27FC236}">
                <a16:creationId xmlns:a16="http://schemas.microsoft.com/office/drawing/2014/main" id="{E8EC534F-3AE7-354F-1231-942FDE4236B8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5940425" y="1873250"/>
            <a:ext cx="2879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взяли такие продукты</a:t>
            </a:r>
            <a:r>
              <a:rPr lang="ru-RU" altLang="ru-RU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3316" name="TextBox 5">
            <a:extLst>
              <a:ext uri="{FF2B5EF4-FFF2-40B4-BE49-F238E27FC236}">
                <a16:creationId xmlns:a16="http://schemas.microsoft.com/office/drawing/2014/main" id="{A50C34CE-60FD-4B7B-BE2E-6C0A1BB7D46F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5786438" y="2774950"/>
            <a:ext cx="23145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</a:t>
            </a:r>
          </a:p>
          <a:p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Сливки </a:t>
            </a:r>
          </a:p>
          <a:p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Яичные белки</a:t>
            </a:r>
          </a:p>
          <a:p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Сахарная пудра</a:t>
            </a:r>
          </a:p>
          <a:p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Ванильный сахар </a:t>
            </a:r>
          </a:p>
        </p:txBody>
      </p:sp>
      <p:sp>
        <p:nvSpPr>
          <p:cNvPr id="22533" name="TextBox 6">
            <a:extLst>
              <a:ext uri="{FF2B5EF4-FFF2-40B4-BE49-F238E27FC236}">
                <a16:creationId xmlns:a16="http://schemas.microsoft.com/office/drawing/2014/main" id="{61D385E7-ECB3-891A-51C6-8D0442925C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28625"/>
            <a:ext cx="8785225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Изготовление мороженого в домашних условиях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>
            <a:extLst>
              <a:ext uri="{FF2B5EF4-FFF2-40B4-BE49-F238E27FC236}">
                <a16:creationId xmlns:a16="http://schemas.microsoft.com/office/drawing/2014/main" id="{90B45A03-6F70-CDF7-FFDD-9D58F7D6F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alt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Изготовление мороженого в домашних условиях </a:t>
            </a:r>
            <a:endParaRPr lang="ru-RU" alt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Содержимое 7" descr="C:\Users\User\Desktop\мороженное\IMG-44a17e7ccc06d0477ddb2c441c00033f-V.jpg">
            <a:extLst>
              <a:ext uri="{FF2B5EF4-FFF2-40B4-BE49-F238E27FC236}">
                <a16:creationId xmlns:a16="http://schemas.microsoft.com/office/drawing/2014/main" id="{5F04039E-5AC8-DA54-3887-7EE58654D5DF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9463" y="1600200"/>
            <a:ext cx="3221037" cy="4186238"/>
          </a:xfrm>
        </p:spPr>
      </p:pic>
      <p:pic>
        <p:nvPicPr>
          <p:cNvPr id="14340" name="Содержимое 8" descr="C:\Users\User\Desktop\мороженное\IMG-6694905849edbc8ded9a58ef82259419-V.jpg">
            <a:extLst>
              <a:ext uri="{FF2B5EF4-FFF2-40B4-BE49-F238E27FC236}">
                <a16:creationId xmlns:a16="http://schemas.microsoft.com/office/drawing/2014/main" id="{15952450-40A0-A526-3121-72DAC2A25CD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4938" y="1600200"/>
            <a:ext cx="3149600" cy="418623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7" descr="C:\Users\User\Desktop\мороженное\IMG-f7110280ac33cf9cb06362ced4b05c04-V.jpg">
            <a:extLst>
              <a:ext uri="{FF2B5EF4-FFF2-40B4-BE49-F238E27FC236}">
                <a16:creationId xmlns:a16="http://schemas.microsoft.com/office/drawing/2014/main" id="{14B64712-6784-A221-20B3-396E82940D69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857250"/>
            <a:ext cx="3394075" cy="4525963"/>
          </a:xfrm>
        </p:spPr>
      </p:pic>
      <p:pic>
        <p:nvPicPr>
          <p:cNvPr id="15363" name="Содержимое 8" descr="C:\Users\User\Desktop\мороженное\IMG-35e670113f570828211dc005840732c3-V.jpg">
            <a:extLst>
              <a:ext uri="{FF2B5EF4-FFF2-40B4-BE49-F238E27FC236}">
                <a16:creationId xmlns:a16="http://schemas.microsoft.com/office/drawing/2014/main" id="{BF7487E9-669D-6FD1-7648-F9DC86C7274E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2063" y="785813"/>
            <a:ext cx="3394075" cy="45259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5" descr="C:\Users\User\Desktop\мороженное\IMG-b65248df912435ce35b3487290b3421c-V.jpg">
            <a:extLst>
              <a:ext uri="{FF2B5EF4-FFF2-40B4-BE49-F238E27FC236}">
                <a16:creationId xmlns:a16="http://schemas.microsoft.com/office/drawing/2014/main" id="{8795324B-B017-2E31-1EA2-D07170A0EA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38" y="785813"/>
            <a:ext cx="3286125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Рисунок 6" descr="C:\Users\User\Desktop\мороженное\IMG-553c9a84f29ad6a108fab67b12366f7a-V.jpg">
            <a:extLst>
              <a:ext uri="{FF2B5EF4-FFF2-40B4-BE49-F238E27FC236}">
                <a16:creationId xmlns:a16="http://schemas.microsoft.com/office/drawing/2014/main" id="{DDDC33D0-7C8A-DBAE-7FA8-3AB3253FB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785813"/>
            <a:ext cx="3357562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>
            <a:extLst>
              <a:ext uri="{FF2B5EF4-FFF2-40B4-BE49-F238E27FC236}">
                <a16:creationId xmlns:a16="http://schemas.microsoft.com/office/drawing/2014/main" id="{8F6FE993-3849-0CBB-7180-214EAB808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643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 sz="2000" b="1">
              <a:latin typeface="Times New Roman" panose="02020603050405020304" pitchFamily="18" charset="0"/>
            </a:endParaRPr>
          </a:p>
          <a:p>
            <a:pPr algn="ctr"/>
            <a:r>
              <a:rPr lang="ru-RU" altLang="ru-RU" sz="2000" b="1">
                <a:latin typeface="Times New Roman" panose="02020603050405020304" pitchFamily="18" charset="0"/>
              </a:rPr>
              <a:t>Мы готовили мороженное в группе</a:t>
            </a:r>
            <a:endParaRPr lang="ru-RU" altLang="ru-RU" sz="2000"/>
          </a:p>
        </p:txBody>
      </p:sp>
      <p:pic>
        <p:nvPicPr>
          <p:cNvPr id="17411" name="Рисунок 2" descr="C:\Users\User\Desktop\мороженное\20190213_091246.jpg">
            <a:extLst>
              <a:ext uri="{FF2B5EF4-FFF2-40B4-BE49-F238E27FC236}">
                <a16:creationId xmlns:a16="http://schemas.microsoft.com/office/drawing/2014/main" id="{BB407F33-726D-7495-4289-9A9483FF9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785813"/>
            <a:ext cx="2786062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3" descr="C:\Users\User\Desktop\мороженное\20190213_091419.jpg">
            <a:extLst>
              <a:ext uri="{FF2B5EF4-FFF2-40B4-BE49-F238E27FC236}">
                <a16:creationId xmlns:a16="http://schemas.microsoft.com/office/drawing/2014/main" id="{4B61510A-806D-E79F-0BB7-06BEC3209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71875"/>
            <a:ext cx="2928938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Рисунок 4" descr="C:\Users\User\Desktop\мороженное\20190213_091159.jpg">
            <a:extLst>
              <a:ext uri="{FF2B5EF4-FFF2-40B4-BE49-F238E27FC236}">
                <a16:creationId xmlns:a16="http://schemas.microsoft.com/office/drawing/2014/main" id="{C6B3245F-22CA-FE18-D8F8-44931135C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785813"/>
            <a:ext cx="3257550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5" descr="C:\Users\User\Desktop\мороженное\20190213_091529.jpg">
            <a:extLst>
              <a:ext uri="{FF2B5EF4-FFF2-40B4-BE49-F238E27FC236}">
                <a16:creationId xmlns:a16="http://schemas.microsoft.com/office/drawing/2014/main" id="{BB42CE12-C73F-A2FD-EEE8-DCE2A651E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714750"/>
            <a:ext cx="2814637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>
            <a:extLst>
              <a:ext uri="{FF2B5EF4-FFF2-40B4-BE49-F238E27FC236}">
                <a16:creationId xmlns:a16="http://schemas.microsoft.com/office/drawing/2014/main" id="{45E477E2-B032-C5BD-2F77-04968D196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643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 sz="2000" b="1">
              <a:latin typeface="Times New Roman" panose="02020603050405020304" pitchFamily="18" charset="0"/>
            </a:endParaRPr>
          </a:p>
          <a:p>
            <a:pPr algn="ctr"/>
            <a:r>
              <a:rPr lang="ru-RU" altLang="ru-RU" sz="2000" b="1">
                <a:latin typeface="Times New Roman" panose="02020603050405020304" pitchFamily="18" charset="0"/>
              </a:rPr>
              <a:t>Мы готовили мороженное в группе</a:t>
            </a:r>
            <a:endParaRPr lang="ru-RU" altLang="ru-RU" sz="2000"/>
          </a:p>
        </p:txBody>
      </p:sp>
      <p:pic>
        <p:nvPicPr>
          <p:cNvPr id="18435" name="Рисунок 2" descr="C:\Users\User\Desktop\мороженное\20190213_091734.jpg">
            <a:extLst>
              <a:ext uri="{FF2B5EF4-FFF2-40B4-BE49-F238E27FC236}">
                <a16:creationId xmlns:a16="http://schemas.microsoft.com/office/drawing/2014/main" id="{06F30137-DBB6-1C4F-ED85-0C7431AE0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0" y="857250"/>
            <a:ext cx="2357438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3" descr="C:\Users\User\Desktop\мороженное\20190213_091812.jpg">
            <a:extLst>
              <a:ext uri="{FF2B5EF4-FFF2-40B4-BE49-F238E27FC236}">
                <a16:creationId xmlns:a16="http://schemas.microsoft.com/office/drawing/2014/main" id="{4D4AF39C-3E54-FA2A-3DF9-E6E48F545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57250"/>
            <a:ext cx="2357438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4" descr="C:\Users\User\Desktop\мороженное\20190215_102419.jpg">
            <a:extLst>
              <a:ext uri="{FF2B5EF4-FFF2-40B4-BE49-F238E27FC236}">
                <a16:creationId xmlns:a16="http://schemas.microsoft.com/office/drawing/2014/main" id="{EFE538D8-B38E-AD4A-821F-1B3FC7B89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3857625"/>
            <a:ext cx="2428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5" descr="C:\Users\User\Desktop\мороженное\20190215_102413.jpg">
            <a:extLst>
              <a:ext uri="{FF2B5EF4-FFF2-40B4-BE49-F238E27FC236}">
                <a16:creationId xmlns:a16="http://schemas.microsoft.com/office/drawing/2014/main" id="{8F64CBE3-39F5-26B2-9000-63472AE0A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86188"/>
            <a:ext cx="2428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:a16="http://schemas.microsoft.com/office/drawing/2014/main" id="{8EAA20DE-5978-5CA2-AAFF-87D2ABD77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10" y="3429000"/>
            <a:ext cx="6643734" cy="1719064"/>
          </a:xfr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Интересные факты  </a:t>
            </a:r>
            <a:b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54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о мороженом</a:t>
            </a:r>
          </a:p>
        </p:txBody>
      </p:sp>
      <p:pic>
        <p:nvPicPr>
          <p:cNvPr id="4" name="Picture 2" descr="http://www.coollady.ru/pic/0003/043/53.jpg">
            <a:extLst>
              <a:ext uri="{FF2B5EF4-FFF2-40B4-BE49-F238E27FC236}">
                <a16:creationId xmlns:a16="http://schemas.microsoft.com/office/drawing/2014/main" id="{1F5C762E-025B-0FA5-F63C-CB23ACB58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540694">
            <a:off x="5943153" y="3744632"/>
            <a:ext cx="3024462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E:\90d2cb52df944408bb13b68b91e86876-1.jpg">
            <a:extLst>
              <a:ext uri="{FF2B5EF4-FFF2-40B4-BE49-F238E27FC236}">
                <a16:creationId xmlns:a16="http://schemas.microsoft.com/office/drawing/2014/main" id="{B89BDB7D-03B8-68E5-4801-55679967C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57188"/>
            <a:ext cx="4064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E:\tradeboardjMyfBB_img.jpg">
            <a:extLst>
              <a:ext uri="{FF2B5EF4-FFF2-40B4-BE49-F238E27FC236}">
                <a16:creationId xmlns:a16="http://schemas.microsoft.com/office/drawing/2014/main" id="{8C677A7E-64E3-0C32-0D98-966A8C455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429000"/>
            <a:ext cx="3929062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 descr="E:\38821043_ml.jpg">
            <a:extLst>
              <a:ext uri="{FF2B5EF4-FFF2-40B4-BE49-F238E27FC236}">
                <a16:creationId xmlns:a16="http://schemas.microsoft.com/office/drawing/2014/main" id="{3D3781F9-8273-3563-6C08-79726E56F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07193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5" descr="https://c.pxhere.com/photos/56/9a/gelataia_ice_cream_summer_ice_cream_shop_cones_ice_cream_man-1387421.jpg!d">
            <a:extLst>
              <a:ext uri="{FF2B5EF4-FFF2-40B4-BE49-F238E27FC236}">
                <a16:creationId xmlns:a16="http://schemas.microsoft.com/office/drawing/2014/main" id="{BE26E93F-811E-9149-F601-C68335408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34290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>
            <a:extLst>
              <a:ext uri="{FF2B5EF4-FFF2-40B4-BE49-F238E27FC236}">
                <a16:creationId xmlns:a16="http://schemas.microsoft.com/office/drawing/2014/main" id="{0EA27557-0E58-022C-C9EC-BE2F17841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altLang="ru-RU" sz="36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br>
              <a:rPr lang="ru-RU" altLang="ru-RU"/>
            </a:br>
            <a:endParaRPr lang="ru-RU" altLang="ru-RU"/>
          </a:p>
        </p:txBody>
      </p:sp>
      <p:sp>
        <p:nvSpPr>
          <p:cNvPr id="21507" name="Объект 2">
            <a:extLst>
              <a:ext uri="{FF2B5EF4-FFF2-40B4-BE49-F238E27FC236}">
                <a16:creationId xmlns:a16="http://schemas.microsoft.com/office/drawing/2014/main" id="{20EB57E6-3777-454B-A75A-7F2EAD483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620713"/>
            <a:ext cx="8507412" cy="55054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1600"/>
              <a:t>	</a:t>
            </a:r>
            <a:r>
              <a:rPr lang="ru-RU" altLang="ru-RU" sz="2400"/>
              <a:t>В ходе исследования я узнала, что мороженое было изобретено давно, более пяти тысяч лет назад, и не всегда было так много разновидностей мороженого, как сейчас.</a:t>
            </a:r>
          </a:p>
          <a:p>
            <a:pPr marL="0" indent="0" eaLnBrk="1" hangingPunct="1">
              <a:buFontTx/>
              <a:buNone/>
            </a:pPr>
            <a:r>
              <a:rPr lang="ru-RU" altLang="ru-RU" sz="2400"/>
              <a:t>	Мороженое - это не только десерт и лакомство, мороженое – полноценный продукт питания, содержащий белки, жиры, углеводы, витамины. Я нашла самый простой рецепт приготовления мороженого и попробовала приготовить его в домашних условиях. Получилось очень вкусно – это значит, что гипотеза моего исследования подтвердилась. </a:t>
            </a:r>
          </a:p>
          <a:p>
            <a:pPr marL="0" indent="0" eaLnBrk="1" hangingPunct="1">
              <a:buFontTx/>
              <a:buNone/>
            </a:pPr>
            <a:r>
              <a:rPr lang="ru-RU" altLang="ru-RU" sz="2400"/>
              <a:t>	В домашних условиях приготовить мороженое возможно.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DD1B708-BC1E-B887-B476-82B3473AB6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748712" cy="215900"/>
          </a:xfrm>
        </p:spPr>
        <p:txBody>
          <a:bodyPr/>
          <a:lstStyle/>
          <a:p>
            <a:pPr algn="l" eaLnBrk="1" hangingPunct="1"/>
            <a:br>
              <a:rPr lang="ru-RU" altLang="ru-RU" sz="1200"/>
            </a:br>
            <a:endParaRPr lang="ru-RU" altLang="ru-RU" sz="1200">
              <a:solidFill>
                <a:schemeClr val="tx1"/>
              </a:solidFill>
            </a:endParaRPr>
          </a:p>
        </p:txBody>
      </p:sp>
      <p:sp>
        <p:nvSpPr>
          <p:cNvPr id="137219" name="Rectangle 3">
            <a:extLst>
              <a:ext uri="{FF2B5EF4-FFF2-40B4-BE49-F238E27FC236}">
                <a16:creationId xmlns:a16="http://schemas.microsoft.com/office/drawing/2014/main" id="{50E28891-7F1A-9380-D0F1-8429F184AF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2875"/>
            <a:ext cx="8229600" cy="59832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Объект исследования </a:t>
            </a:r>
            <a:r>
              <a:rPr lang="ru-RU" sz="2800" b="1" dirty="0">
                <a:solidFill>
                  <a:srgbClr val="0070C0"/>
                </a:solidFill>
              </a:rPr>
              <a:t>мороженое.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Предмет</a:t>
            </a:r>
            <a:r>
              <a:rPr lang="ru-RU" sz="2800" b="1" dirty="0">
                <a:solidFill>
                  <a:srgbClr val="C00000"/>
                </a:solidFill>
              </a:rPr>
              <a:t>: </a:t>
            </a:r>
            <a:r>
              <a:rPr lang="ru-RU" sz="2400" dirty="0">
                <a:solidFill>
                  <a:srgbClr val="0070C0"/>
                </a:solidFill>
              </a:rPr>
              <a:t>изготовление мороженого в домашних условиях</a:t>
            </a:r>
            <a:r>
              <a:rPr lang="ru-RU" sz="2400" b="1" dirty="0">
                <a:solidFill>
                  <a:srgbClr val="0070C0"/>
                </a:solidFill>
              </a:rPr>
              <a:t>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Методы работы</a:t>
            </a:r>
            <a:r>
              <a:rPr lang="ru-RU" sz="2800" b="1" dirty="0">
                <a:solidFill>
                  <a:srgbClr val="C00000"/>
                </a:solidFill>
              </a:rPr>
              <a:t>: </a:t>
            </a:r>
            <a:r>
              <a:rPr lang="ru-RU" sz="2400" dirty="0">
                <a:solidFill>
                  <a:srgbClr val="0070C0"/>
                </a:solidFill>
              </a:rPr>
              <a:t>анализ литературы, анкетирование, практическая деятельность</a:t>
            </a:r>
            <a:r>
              <a:rPr lang="ru-RU" sz="2400" b="1" dirty="0">
                <a:solidFill>
                  <a:srgbClr val="0070C0"/>
                </a:solidFill>
              </a:rPr>
              <a:t>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Гипотеза</a:t>
            </a:r>
            <a:r>
              <a:rPr lang="ru-RU" sz="2800" b="1" dirty="0">
                <a:solidFill>
                  <a:srgbClr val="C00000"/>
                </a:solidFill>
              </a:rPr>
              <a:t>: </a:t>
            </a:r>
            <a:r>
              <a:rPr lang="ru-RU" sz="2400" dirty="0">
                <a:solidFill>
                  <a:srgbClr val="0070C0"/>
                </a:solidFill>
              </a:rPr>
              <a:t>я предполагаю, что смогу приготовить мороженое в домашних условиях.</a:t>
            </a:r>
          </a:p>
          <a:p>
            <a:pPr marL="0" indent="0" eaLnBrk="1" hangingPunct="1">
              <a:buFontTx/>
              <a:buNone/>
              <a:defRPr/>
            </a:pPr>
            <a:endParaRPr lang="ru-RU" sz="2800" dirty="0"/>
          </a:p>
          <a:p>
            <a:pPr marL="0" indent="0" eaLnBrk="1" hangingPunct="1">
              <a:buFontTx/>
              <a:buNone/>
              <a:defRPr/>
            </a:pPr>
            <a:endParaRPr lang="ru-RU" sz="2800" b="1" dirty="0"/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6148" name="Рисунок 5" descr="C:\Users\User\Desktop\мороженное\20190215_111840.jpg">
            <a:extLst>
              <a:ext uri="{FF2B5EF4-FFF2-40B4-BE49-F238E27FC236}">
                <a16:creationId xmlns:a16="http://schemas.microsoft.com/office/drawing/2014/main" id="{6CBFC234-5CC3-6774-14C3-C75AECE7D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6125"/>
            <a:ext cx="439102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>
            <a:extLst>
              <a:ext uri="{FF2B5EF4-FFF2-40B4-BE49-F238E27FC236}">
                <a16:creationId xmlns:a16="http://schemas.microsoft.com/office/drawing/2014/main" id="{F612513D-E672-DDC9-ACE3-50FC68AB6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altLang="ru-RU" b="1"/>
            </a:br>
            <a:r>
              <a:rPr lang="ru-RU" altLang="ru-RU" b="1">
                <a:solidFill>
                  <a:srgbClr val="FF0000"/>
                </a:solidFill>
              </a:rPr>
              <a:t>Список использованной литературы</a:t>
            </a:r>
            <a:br>
              <a:rPr lang="ru-RU" altLang="ru-RU"/>
            </a:br>
            <a:endParaRPr lang="ru-RU" altLang="ru-RU"/>
          </a:p>
        </p:txBody>
      </p:sp>
      <p:sp>
        <p:nvSpPr>
          <p:cNvPr id="22531" name="Содержимое 2">
            <a:extLst>
              <a:ext uri="{FF2B5EF4-FFF2-40B4-BE49-F238E27FC236}">
                <a16:creationId xmlns:a16="http://schemas.microsoft.com/office/drawing/2014/main" id="{722160F4-1E13-74E3-CC59-4302730ED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z="2000"/>
          </a:p>
          <a:p>
            <a:r>
              <a:rPr lang="ru-RU" altLang="ru-RU" sz="2000"/>
              <a:t>1. «Всё о мороженом» Юлия Сладкова. Москва.-2002.</a:t>
            </a:r>
          </a:p>
          <a:p>
            <a:r>
              <a:rPr lang="ru-RU" altLang="ru-RU" sz="2000"/>
              <a:t>2. «Десерты с мороженом» из серии «Семь поварят». Аркаим. -2005</a:t>
            </a:r>
          </a:p>
          <a:p>
            <a:r>
              <a:rPr lang="ru-RU" altLang="ru-RU" sz="2000"/>
              <a:t>3. «Домашнее мороженое» Ю.А. Оленев, О.С. Борисова ,1991</a:t>
            </a:r>
          </a:p>
          <a:p>
            <a:r>
              <a:rPr lang="ru-RU" altLang="ru-RU" sz="2000"/>
              <a:t>4. «Готовим мороженое дома». Величко. Л. Из-во  Центрполиграф, 2009</a:t>
            </a:r>
          </a:p>
          <a:p>
            <a:r>
              <a:rPr lang="ru-RU" altLang="ru-RU" sz="2000"/>
              <a:t>5. Энциклопедия для детей. Москва, Аванта, 2009</a:t>
            </a:r>
          </a:p>
          <a:p>
            <a:r>
              <a:rPr lang="ru-RU" altLang="ru-RU" sz="2000"/>
              <a:t>6. Интернет-ресурсы.</a:t>
            </a:r>
          </a:p>
          <a:p>
            <a:endParaRPr lang="ru-RU" altLang="ru-RU" sz="2400"/>
          </a:p>
          <a:p>
            <a:endParaRPr lang="ru-RU" altLang="ru-RU"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>
            <a:extLst>
              <a:ext uri="{FF2B5EF4-FFF2-40B4-BE49-F238E27FC236}">
                <a16:creationId xmlns:a16="http://schemas.microsoft.com/office/drawing/2014/main" id="{55161102-8079-0B7C-606C-20EBFDEC3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25"/>
          </a:xfrm>
        </p:spPr>
        <p:txBody>
          <a:bodyPr/>
          <a:lstStyle/>
          <a:p>
            <a:pPr eaLnBrk="1" hangingPunct="1"/>
            <a:br>
              <a:rPr lang="ru-RU" altLang="ru-RU" sz="8800" b="1" i="1">
                <a:solidFill>
                  <a:srgbClr val="C00000"/>
                </a:solidFill>
              </a:rPr>
            </a:br>
            <a:r>
              <a:rPr lang="ru-RU" altLang="ru-RU" sz="8800" b="1" i="1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Объект 2">
            <a:extLst>
              <a:ext uri="{FF2B5EF4-FFF2-40B4-BE49-F238E27FC236}">
                <a16:creationId xmlns:a16="http://schemas.microsoft.com/office/drawing/2014/main" id="{05DE5A7E-A40F-BBAA-2333-3D0F248D5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428625"/>
            <a:ext cx="8643937" cy="2571750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b="1" dirty="0"/>
              <a:t>В ходе исследования мы выяснили:</a:t>
            </a:r>
            <a:endParaRPr lang="ru-RU" sz="2800" dirty="0"/>
          </a:p>
          <a:p>
            <a:pPr marL="0" indent="0">
              <a:buFontTx/>
              <a:buNone/>
              <a:tabLst>
                <a:tab pos="447675" algn="l"/>
              </a:tabLst>
              <a:defRPr/>
            </a:pPr>
            <a:r>
              <a:rPr lang="ru-RU" sz="2800" dirty="0"/>
              <a:t>                Когда появилось мороженое?</a:t>
            </a:r>
          </a:p>
          <a:p>
            <a:pPr>
              <a:buFontTx/>
              <a:buNone/>
              <a:defRPr/>
            </a:pPr>
            <a:r>
              <a:rPr lang="ru-RU" sz="2800" dirty="0"/>
              <a:t>               	Как готовят мороженое?</a:t>
            </a:r>
          </a:p>
          <a:p>
            <a:pPr>
              <a:buFontTx/>
              <a:buNone/>
              <a:defRPr/>
            </a:pPr>
            <a:r>
              <a:rPr lang="ru-RU" sz="2800" dirty="0"/>
              <a:t>               	Из чего готовят мороженое?</a:t>
            </a:r>
          </a:p>
          <a:p>
            <a:pPr>
              <a:buFontTx/>
              <a:buNone/>
              <a:defRPr/>
            </a:pPr>
            <a:r>
              <a:rPr lang="ru-RU" sz="2800" dirty="0"/>
              <a:t>               	Что такое мороженое? 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  <p:sp>
        <p:nvSpPr>
          <p:cNvPr id="7171" name="Прямоугольник 5">
            <a:extLst>
              <a:ext uri="{FF2B5EF4-FFF2-40B4-BE49-F238E27FC236}">
                <a16:creationId xmlns:a16="http://schemas.microsoft.com/office/drawing/2014/main" id="{246126B7-51B9-93E4-B150-24C9E42E0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3429000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b="1">
              <a:latin typeface="Tahoma" panose="020B0604030504040204" pitchFamily="34" charset="0"/>
            </a:endParaRPr>
          </a:p>
          <a:p>
            <a:pPr eaLnBrk="1" hangingPunct="1"/>
            <a:endParaRPr lang="ru-RU" altLang="ru-RU" b="1">
              <a:latin typeface="Tahoma" panose="020B0604030504040204" pitchFamily="34" charset="0"/>
            </a:endParaRPr>
          </a:p>
          <a:p>
            <a:pPr eaLnBrk="1" hangingPunct="1"/>
            <a:endParaRPr lang="ru-RU" altLang="ru-RU" b="1">
              <a:latin typeface="Tahoma" panose="020B0604030504040204" pitchFamily="34" charset="0"/>
            </a:endParaRPr>
          </a:p>
          <a:p>
            <a:pPr eaLnBrk="1" hangingPunct="1"/>
            <a:endParaRPr lang="ru-RU" altLang="ru-RU"/>
          </a:p>
        </p:txBody>
      </p:sp>
      <p:pic>
        <p:nvPicPr>
          <p:cNvPr id="7172" name="Рисунок 7">
            <a:extLst>
              <a:ext uri="{FF2B5EF4-FFF2-40B4-BE49-F238E27FC236}">
                <a16:creationId xmlns:a16="http://schemas.microsoft.com/office/drawing/2014/main" id="{97495ED0-A41F-48B0-568D-B3097FC983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143250"/>
            <a:ext cx="876776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504722CF-8A7D-5301-2053-81D9D56BAE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704263" cy="504031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2400" dirty="0"/>
              <a:t>	Известно лишь, за 3000 лет до н.э. в домах богатых китайцев в качестве десерта подавали к столу охлаждённые фруктовые соки.</a:t>
            </a:r>
          </a:p>
          <a:p>
            <a:pPr>
              <a:buFontTx/>
              <a:buNone/>
              <a:defRPr/>
            </a:pPr>
            <a:r>
              <a:rPr lang="ru-RU" sz="2400" dirty="0"/>
              <a:t> 	Первое упоминание мороженого в России относится к Киевской Руси. Хозяйки подавали мелко наструганное замороженное молоко. В селениях на Масленицу угощали смесью из замороженного творога, сахара и изюма. Рецепты мороженого были засекречены,  за его разглашение полагалась смертная казнь.</a:t>
            </a:r>
          </a:p>
          <a:p>
            <a:pPr>
              <a:buFontTx/>
              <a:buNone/>
              <a:defRPr/>
            </a:pPr>
            <a:r>
              <a:rPr lang="ru-RU" sz="2400" dirty="0"/>
              <a:t> 	Первая российская фабрика по производству мороженого открылась только в 1936 г.</a:t>
            </a:r>
            <a:r>
              <a:rPr lang="ru-RU" dirty="0"/>
              <a:t> 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dirty="0"/>
          </a:p>
        </p:txBody>
      </p:sp>
      <p:sp>
        <p:nvSpPr>
          <p:cNvPr id="8195" name="Rectangle 6">
            <a:extLst>
              <a:ext uri="{FF2B5EF4-FFF2-40B4-BE49-F238E27FC236}">
                <a16:creationId xmlns:a16="http://schemas.microsoft.com/office/drawing/2014/main" id="{43EEA8F6-40B3-B43F-3BCB-DCD00061C8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История мороженого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610F66B6-96F5-C402-EDAD-400F3B89E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pPr eaLnBrk="1" hangingPunct="1">
              <a:defRPr/>
            </a:pPr>
            <a:b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специалистов</a:t>
            </a:r>
            <a:br>
              <a:rPr lang="ru-RU" alt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Объект 2">
            <a:extLst>
              <a:ext uri="{FF2B5EF4-FFF2-40B4-BE49-F238E27FC236}">
                <a16:creationId xmlns:a16="http://schemas.microsoft.com/office/drawing/2014/main" id="{9009C7D4-9050-4C51-75C1-305DB64CC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063" y="1285875"/>
            <a:ext cx="7072312" cy="538321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altLang="ru-RU" sz="180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eaLnBrk="1" hangingPunct="1">
              <a:buFontTx/>
              <a:buNone/>
            </a:pPr>
            <a:r>
              <a:rPr lang="ru-RU" altLang="ru-RU" sz="2800">
                <a:ea typeface="Calibri" panose="020F0502020204030204" pitchFamily="34" charset="0"/>
                <a:cs typeface="Times New Roman" panose="02020603050405020304" pitchFamily="18" charset="0"/>
              </a:rPr>
              <a:t>Отношение к мороженому разное, особенно у специалистов по питанию. Одни считает, что оно полезно и есть его можно чуть ли не каждый день, другие считают, что от мороженого больше вреда, чем пользы и родители детей нашей группы не были исключением.</a:t>
            </a:r>
          </a:p>
          <a:p>
            <a:pPr marL="0" indent="0" eaLnBrk="1" hangingPunct="1">
              <a:buFontTx/>
              <a:buNone/>
            </a:pPr>
            <a:endParaRPr lang="ru-RU" altLang="ru-RU" sz="18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eaLnBrk="1" hangingPunct="1"/>
            <a:endParaRPr lang="ru-RU" altLang="ru-RU" sz="20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1">
            <a:extLst>
              <a:ext uri="{FF2B5EF4-FFF2-40B4-BE49-F238E27FC236}">
                <a16:creationId xmlns:a16="http://schemas.microsoft.com/office/drawing/2014/main" id="{D905D96A-CC59-101E-7075-841BA8A6A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r>
              <a:rPr lang="ru-RU" altLang="ru-RU" b="1" i="1">
                <a:solidFill>
                  <a:srgbClr val="C00000"/>
                </a:solidFill>
                <a:latin typeface="Times New Roman" panose="02020603050405020304" pitchFamily="18" charset="0"/>
              </a:rPr>
              <a:t>Опрос детей нашей группы</a:t>
            </a:r>
            <a:endParaRPr lang="ru-RU" altLang="ru-RU"/>
          </a:p>
        </p:txBody>
      </p:sp>
      <p:graphicFrame>
        <p:nvGraphicFramePr>
          <p:cNvPr id="1026" name="Объект 8">
            <a:extLst>
              <a:ext uri="{FF2B5EF4-FFF2-40B4-BE49-F238E27FC236}">
                <a16:creationId xmlns:a16="http://schemas.microsoft.com/office/drawing/2014/main" id="{3049B33E-20AB-7E73-782D-80CF4D5DF09C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571500" y="1214438"/>
          <a:ext cx="4140200" cy="462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2" imgW="4145639" imgH="4633362" progId="Excel.Sheet.8">
                  <p:embed/>
                </p:oleObj>
              </mc:Choice>
              <mc:Fallback>
                <p:oleObj name="Диаграмма" r:id="rId2" imgW="4145639" imgH="4633362" progId="Excel.Sheet.8">
                  <p:embed/>
                  <p:pic>
                    <p:nvPicPr>
                      <p:cNvPr id="0" name="Объект 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214438"/>
                        <a:ext cx="4140200" cy="462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Диаграмма 6">
            <a:extLst>
              <a:ext uri="{FF2B5EF4-FFF2-40B4-BE49-F238E27FC236}">
                <a16:creationId xmlns:a16="http://schemas.microsoft.com/office/drawing/2014/main" id="{269BD406-E6C1-A3F1-FA0A-19665EEB5801}"/>
              </a:ext>
            </a:extLst>
          </p:cNvPr>
          <p:cNvGraphicFramePr>
            <a:graphicFrameLocks/>
          </p:cNvGraphicFramePr>
          <p:nvPr/>
        </p:nvGraphicFramePr>
        <p:xfrm>
          <a:off x="4284663" y="1828800"/>
          <a:ext cx="3454400" cy="416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3188484" imgH="3176291" progId="Excel.Sheet.8">
                  <p:embed/>
                </p:oleObj>
              </mc:Choice>
              <mc:Fallback>
                <p:oleObj r:id="rId4" imgW="3188484" imgH="3176291" progId="Excel.Sheet.8">
                  <p:embed/>
                  <p:pic>
                    <p:nvPicPr>
                      <p:cNvPr id="0" name="Диаграмма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828800"/>
                        <a:ext cx="3454400" cy="416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8EDDF85-00D4-C343-0C67-6C5902784E54}"/>
              </a:ext>
            </a:extLst>
          </p:cNvPr>
          <p:cNvSpPr txBox="1"/>
          <p:nvPr/>
        </p:nvSpPr>
        <p:spPr>
          <a:xfrm>
            <a:off x="4643438" y="1412875"/>
            <a:ext cx="410527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Любят ли мороженое </a:t>
            </a:r>
          </a:p>
          <a:p>
            <a:pPr eaLnBrk="0" hangingPunct="0">
              <a:defRPr/>
            </a:pPr>
            <a:r>
              <a:rPr lang="ru-RU" sz="2400" b="1" dirty="0">
                <a:solidFill>
                  <a:schemeClr val="tx2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Ваши родители?</a:t>
            </a:r>
          </a:p>
        </p:txBody>
      </p:sp>
      <p:sp>
        <p:nvSpPr>
          <p:cNvPr id="1030" name="TextBox 10">
            <a:extLst>
              <a:ext uri="{FF2B5EF4-FFF2-40B4-BE49-F238E27FC236}">
                <a16:creationId xmlns:a16="http://schemas.microsoft.com/office/drawing/2014/main" id="{DC42665B-DEF5-C0AD-D318-F255423E5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3284538"/>
            <a:ext cx="1871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/>
              <a:t>11 – да</a:t>
            </a:r>
          </a:p>
          <a:p>
            <a:pPr algn="ctr"/>
            <a:r>
              <a:rPr lang="ru-RU" altLang="ru-RU" sz="2400" b="1"/>
              <a:t>1 - нет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Заголовок 1">
            <a:extLst>
              <a:ext uri="{FF2B5EF4-FFF2-40B4-BE49-F238E27FC236}">
                <a16:creationId xmlns:a16="http://schemas.microsoft.com/office/drawing/2014/main" id="{21F0C3A6-2FBD-51F2-1079-11617E03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>
                <a:solidFill>
                  <a:srgbClr val="C00000"/>
                </a:solidFill>
                <a:latin typeface="Times New Roman" panose="02020603050405020304" pitchFamily="18" charset="0"/>
              </a:rPr>
              <a:t>Опрос детей нашей группы</a:t>
            </a:r>
            <a:endParaRPr lang="ru-RU" altLang="ru-RU"/>
          </a:p>
        </p:txBody>
      </p:sp>
      <p:graphicFrame>
        <p:nvGraphicFramePr>
          <p:cNvPr id="2050" name="Объект 13">
            <a:extLst>
              <a:ext uri="{FF2B5EF4-FFF2-40B4-BE49-F238E27FC236}">
                <a16:creationId xmlns:a16="http://schemas.microsoft.com/office/drawing/2014/main" id="{8F43E448-70B8-6189-C0EF-EED4ABA8E073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406400" y="1549400"/>
          <a:ext cx="4140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3" imgW="4145639" imgH="4633362" progId="Excel.Sheet.8">
                  <p:embed/>
                </p:oleObj>
              </mc:Choice>
              <mc:Fallback>
                <p:oleObj name="Диаграмма" r:id="rId3" imgW="4145639" imgH="4633362" progId="Excel.Sheet.8">
                  <p:embed/>
                  <p:pic>
                    <p:nvPicPr>
                      <p:cNvPr id="0" name="Объект 1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" y="1549400"/>
                        <a:ext cx="4140200" cy="462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Объект 18">
            <a:extLst>
              <a:ext uri="{FF2B5EF4-FFF2-40B4-BE49-F238E27FC236}">
                <a16:creationId xmlns:a16="http://schemas.microsoft.com/office/drawing/2014/main" id="{8CFFCFD0-F669-D636-34ED-65BE80DBCBDE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597400" y="1549400"/>
          <a:ext cx="4140200" cy="462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5" imgW="4145639" imgH="4633362" progId="Excel.Sheet.8">
                  <p:embed/>
                </p:oleObj>
              </mc:Choice>
              <mc:Fallback>
                <p:oleObj name="Диаграмма" r:id="rId5" imgW="4145639" imgH="4633362" progId="Excel.Sheet.8">
                  <p:embed/>
                  <p:pic>
                    <p:nvPicPr>
                      <p:cNvPr id="0" name="Объект 18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7400" y="1549400"/>
                        <a:ext cx="4140200" cy="462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plombir[1]">
            <a:extLst>
              <a:ext uri="{FF2B5EF4-FFF2-40B4-BE49-F238E27FC236}">
                <a16:creationId xmlns:a16="http://schemas.microsoft.com/office/drawing/2014/main" id="{5A517CCE-2215-32F7-CC52-90DEC801D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500313"/>
            <a:ext cx="3205162" cy="41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AAE9BBF-61BC-B64A-A022-813B26395668}"/>
              </a:ext>
            </a:extLst>
          </p:cNvPr>
          <p:cNvSpPr/>
          <p:nvPr/>
        </p:nvSpPr>
        <p:spPr>
          <a:xfrm>
            <a:off x="1000125" y="500063"/>
            <a:ext cx="494347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Schoolbook" pitchFamily="18" charset="0"/>
                <a:cs typeface="Arial" charset="0"/>
              </a:rPr>
              <a:t>Что  такое  мороженое?</a:t>
            </a:r>
            <a:endParaRPr lang="ru-RU" sz="3200" dirty="0">
              <a:latin typeface="Arial" charset="0"/>
              <a:cs typeface="Arial" charset="0"/>
            </a:endParaRPr>
          </a:p>
        </p:txBody>
      </p:sp>
      <p:sp>
        <p:nvSpPr>
          <p:cNvPr id="10244" name="Прямоугольник 5">
            <a:extLst>
              <a:ext uri="{FF2B5EF4-FFF2-40B4-BE49-F238E27FC236}">
                <a16:creationId xmlns:a16="http://schemas.microsoft.com/office/drawing/2014/main" id="{642BCD7C-76FE-4084-6779-35807DC7D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1143000"/>
            <a:ext cx="79295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400">
              <a:solidFill>
                <a:srgbClr val="0070C0"/>
              </a:solidFill>
              <a:latin typeface="Tahoma" panose="020B0604030504040204" pitchFamily="34" charset="0"/>
            </a:endParaRPr>
          </a:p>
          <a:p>
            <a:pPr eaLnBrk="1" hangingPunct="1"/>
            <a:r>
              <a:rPr lang="ru-RU" altLang="ru-RU" sz="2400">
                <a:solidFill>
                  <a:srgbClr val="0070C0"/>
                </a:solidFill>
                <a:latin typeface="Tahoma" panose="020B0604030504040204" pitchFamily="34" charset="0"/>
              </a:rPr>
              <a:t>Замороженное сладкое  кушанье  из</a:t>
            </a:r>
            <a:endParaRPr lang="en-US" altLang="ru-RU" sz="2400">
              <a:solidFill>
                <a:srgbClr val="0070C0"/>
              </a:solidFill>
              <a:latin typeface="Tahoma" panose="020B0604030504040204" pitchFamily="34" charset="0"/>
            </a:endParaRPr>
          </a:p>
          <a:p>
            <a:pPr eaLnBrk="1" hangingPunct="1"/>
            <a:r>
              <a:rPr lang="ru-RU" altLang="ru-RU" sz="2400">
                <a:solidFill>
                  <a:srgbClr val="0070C0"/>
                </a:solidFill>
                <a:latin typeface="Tahoma" panose="020B0604030504040204" pitchFamily="34" charset="0"/>
              </a:rPr>
              <a:t>сливок, сахара, сока ягод, ароматических</a:t>
            </a:r>
            <a:endParaRPr lang="en-US" altLang="ru-RU" sz="2400">
              <a:solidFill>
                <a:srgbClr val="0070C0"/>
              </a:solidFill>
              <a:latin typeface="Tahoma" panose="020B0604030504040204" pitchFamily="34" charset="0"/>
            </a:endParaRPr>
          </a:p>
          <a:p>
            <a:pPr eaLnBrk="1" hangingPunct="1"/>
            <a:r>
              <a:rPr lang="ru-RU" altLang="ru-RU" sz="2400">
                <a:solidFill>
                  <a:srgbClr val="0070C0"/>
                </a:solidFill>
                <a:latin typeface="Tahoma" panose="020B0604030504040204" pitchFamily="34" charset="0"/>
              </a:rPr>
              <a:t>веществ.                  /С.И.Ожегов/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0CD6725C-C36E-5550-BE19-7AC986B5A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0"/>
            <a:ext cx="5429250" cy="477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endParaRPr lang="ru-RU" altLang="ru-RU" sz="1400">
              <a:latin typeface="Times New Roman" panose="02020603050405020304" pitchFamily="18" charset="0"/>
            </a:endParaRPr>
          </a:p>
          <a:p>
            <a:pPr algn="just"/>
            <a:r>
              <a:rPr lang="ru-RU" altLang="ru-RU" sz="2000">
                <a:latin typeface="Times New Roman" panose="02020603050405020304" pitchFamily="18" charset="0"/>
              </a:rPr>
              <a:t>Мороженое - сладкий десертный продукт. Представляет собой взбитую (насыщенную воздухом) замороженную смесь молока, сливок или фруктово-ягодных продуктов с сахаром.</a:t>
            </a:r>
            <a:endParaRPr lang="ru-RU" altLang="ru-RU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3">
            <a:extLst>
              <a:ext uri="{FF2B5EF4-FFF2-40B4-BE49-F238E27FC236}">
                <a16:creationId xmlns:a16="http://schemas.microsoft.com/office/drawing/2014/main" id="{5E129EFF-0DFE-4424-3FEF-0232CD37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u-RU" altLang="ru-RU" sz="2800" b="1">
                <a:solidFill>
                  <a:srgbClr val="C00000"/>
                </a:solidFill>
              </a:rPr>
              <a:t>Мороженое бывает:</a:t>
            </a:r>
          </a:p>
        </p:txBody>
      </p:sp>
      <p:pic>
        <p:nvPicPr>
          <p:cNvPr id="38914" name="Picture 2" descr="Картинки по запросу картинки мороженого">
            <a:extLst>
              <a:ext uri="{FF2B5EF4-FFF2-40B4-BE49-F238E27FC236}">
                <a16:creationId xmlns:a16="http://schemas.microsoft.com/office/drawing/2014/main" id="{4AEA4108-15C5-12D9-11BD-F54845F49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22932">
            <a:off x="241092" y="1020346"/>
            <a:ext cx="2714644" cy="2258809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16" name="Picture 4" descr="Картинки по запросу картинки мороженого">
            <a:extLst>
              <a:ext uri="{FF2B5EF4-FFF2-40B4-BE49-F238E27FC236}">
                <a16:creationId xmlns:a16="http://schemas.microsoft.com/office/drawing/2014/main" id="{DA9658D6-F977-B6AB-E693-0D068EDE6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0846" y="3503492"/>
            <a:ext cx="2359779" cy="235438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20" name="Picture 8" descr="Картинки по запросу картинки мороженого">
            <a:extLst>
              <a:ext uri="{FF2B5EF4-FFF2-40B4-BE49-F238E27FC236}">
                <a16:creationId xmlns:a16="http://schemas.microsoft.com/office/drawing/2014/main" id="{6B1F3264-088C-CCDA-B411-C1E2BE5DD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980728"/>
            <a:ext cx="2565756" cy="230539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22" name="Picture 10" descr="Картинки по запросу картинки мороженого">
            <a:extLst>
              <a:ext uri="{FF2B5EF4-FFF2-40B4-BE49-F238E27FC236}">
                <a16:creationId xmlns:a16="http://schemas.microsoft.com/office/drawing/2014/main" id="{8535CF86-EFB4-19DE-23C4-C44C0729E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5079">
            <a:off x="141462" y="3723538"/>
            <a:ext cx="2571768" cy="2253891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24" name="Picture 12" descr="Картинки по запросу детские картинки мороженого брикет">
            <a:extLst>
              <a:ext uri="{FF2B5EF4-FFF2-40B4-BE49-F238E27FC236}">
                <a16:creationId xmlns:a16="http://schemas.microsoft.com/office/drawing/2014/main" id="{151D7721-589C-9C4D-12DC-883567E59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8286">
            <a:off x="5370060" y="3596479"/>
            <a:ext cx="2326309" cy="2316958"/>
          </a:xfrm>
          <a:prstGeom prst="ellipse">
            <a:avLst/>
          </a:prstGeom>
          <a:solidFill>
            <a:srgbClr val="00B0F0"/>
          </a:solidFill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926" name="Picture 14" descr="Картинки по запросу детские картинки мороженого рожок">
            <a:extLst>
              <a:ext uri="{FF2B5EF4-FFF2-40B4-BE49-F238E27FC236}">
                <a16:creationId xmlns:a16="http://schemas.microsoft.com/office/drawing/2014/main" id="{04F2D008-EA6F-13D5-A6BB-6ED316C85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56377">
            <a:off x="6193093" y="989121"/>
            <a:ext cx="2626754" cy="2150878"/>
          </a:xfrm>
          <a:prstGeom prst="ellipse">
            <a:avLst/>
          </a:prstGeom>
          <a:ln w="63500" cap="rnd">
            <a:solidFill>
              <a:srgbClr val="C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4345" name="TextBox 11">
            <a:extLst>
              <a:ext uri="{FF2B5EF4-FFF2-40B4-BE49-F238E27FC236}">
                <a16:creationId xmlns:a16="http://schemas.microsoft.com/office/drawing/2014/main" id="{F141A88C-6B69-E6D4-8069-23247B186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9413" y="3409950"/>
            <a:ext cx="1574800" cy="339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развес</a:t>
            </a:r>
          </a:p>
        </p:txBody>
      </p:sp>
      <p:sp>
        <p:nvSpPr>
          <p:cNvPr id="14346" name="TextBox 12">
            <a:extLst>
              <a:ext uri="{FF2B5EF4-FFF2-40B4-BE49-F238E27FC236}">
                <a16:creationId xmlns:a16="http://schemas.microsoft.com/office/drawing/2014/main" id="{7D982C82-1B01-5C04-A65D-576ACE2FAA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3238500"/>
            <a:ext cx="1871663" cy="338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Фруктовый лёд</a:t>
            </a:r>
          </a:p>
        </p:txBody>
      </p:sp>
      <p:sp>
        <p:nvSpPr>
          <p:cNvPr id="14347" name="TextBox 13">
            <a:extLst>
              <a:ext uri="{FF2B5EF4-FFF2-40B4-BE49-F238E27FC236}">
                <a16:creationId xmlns:a16="http://schemas.microsoft.com/office/drawing/2014/main" id="{550E2839-55A9-699F-0BE5-D387D05C6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4963" y="3241675"/>
            <a:ext cx="1081087" cy="338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Рожок</a:t>
            </a:r>
          </a:p>
        </p:txBody>
      </p:sp>
      <p:sp>
        <p:nvSpPr>
          <p:cNvPr id="14348" name="TextBox 14">
            <a:extLst>
              <a:ext uri="{FF2B5EF4-FFF2-40B4-BE49-F238E27FC236}">
                <a16:creationId xmlns:a16="http://schemas.microsoft.com/office/drawing/2014/main" id="{819CB9D2-2BA2-DA8B-DFBE-46B11521DDB8}"/>
              </a:ext>
            </a:extLst>
          </p:cNvPr>
          <p:cNvSpPr txBox="1">
            <a:spLocks noChangeArrowheads="1"/>
          </p:cNvSpPr>
          <p:nvPr/>
        </p:nvSpPr>
        <p:spPr bwMode="auto">
          <a:xfrm rot="10218607" flipV="1">
            <a:off x="1682750" y="5862638"/>
            <a:ext cx="155575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палочке (эскимо)</a:t>
            </a:r>
          </a:p>
        </p:txBody>
      </p:sp>
      <p:sp>
        <p:nvSpPr>
          <p:cNvPr id="14349" name="TextBox 15">
            <a:extLst>
              <a:ext uri="{FF2B5EF4-FFF2-40B4-BE49-F238E27FC236}">
                <a16:creationId xmlns:a16="http://schemas.microsoft.com/office/drawing/2014/main" id="{A353C446-860F-7B1C-423E-0D5997FBC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3825" y="6126163"/>
            <a:ext cx="1852613" cy="3381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стаканчике</a:t>
            </a:r>
          </a:p>
        </p:txBody>
      </p:sp>
      <p:sp>
        <p:nvSpPr>
          <p:cNvPr id="14350" name="TextBox 16">
            <a:extLst>
              <a:ext uri="{FF2B5EF4-FFF2-40B4-BE49-F238E27FC236}">
                <a16:creationId xmlns:a16="http://schemas.microsoft.com/office/drawing/2014/main" id="{D71B1275-F68B-F982-1FA2-8009D85E4B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6105525"/>
            <a:ext cx="1295400" cy="3381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ru-RU" alt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Брикет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5460</TotalTime>
  <Words>564</Words>
  <Application>Microsoft Office PowerPoint</Application>
  <PresentationFormat>Экран (4:3)</PresentationFormat>
  <Paragraphs>94</Paragraphs>
  <Slides>21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Arial</vt:lpstr>
      <vt:lpstr>Calibri</vt:lpstr>
      <vt:lpstr>Times New Roman</vt:lpstr>
      <vt:lpstr>Georgia</vt:lpstr>
      <vt:lpstr>Sylfaen</vt:lpstr>
      <vt:lpstr>Tahoma</vt:lpstr>
      <vt:lpstr>Century Schoolbook</vt:lpstr>
      <vt:lpstr>Diseño predeterminado</vt:lpstr>
      <vt:lpstr>Шаблон 2</vt:lpstr>
      <vt:lpstr>Диаграмма</vt:lpstr>
      <vt:lpstr>Лист Microsoft Office Excel 97-2003</vt:lpstr>
      <vt:lpstr>  Муниципальное бюджетное дошкольное образовательное учреждение Шуваевский детский сад «Звездочка»   Исследовательский проект «Вкусное лакомство детворы – мороженое» </vt:lpstr>
      <vt:lpstr> </vt:lpstr>
      <vt:lpstr>Презентация PowerPoint</vt:lpstr>
      <vt:lpstr>История мороженого</vt:lpstr>
      <vt:lpstr>  Консультация специалистов </vt:lpstr>
      <vt:lpstr>Опрос детей нашей группы</vt:lpstr>
      <vt:lpstr>Опрос детей нашей группы</vt:lpstr>
      <vt:lpstr>Презентация PowerPoint</vt:lpstr>
      <vt:lpstr>Мороженое бывает:</vt:lpstr>
      <vt:lpstr>Презентация PowerPoint</vt:lpstr>
      <vt:lpstr>Презентация PowerPoint</vt:lpstr>
      <vt:lpstr>Изготовление мороженого в домашних условиях 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факты   о мороженом</vt:lpstr>
      <vt:lpstr>Презентация PowerPoint</vt:lpstr>
      <vt:lpstr>ВЫВОДЫ </vt:lpstr>
      <vt:lpstr> Список использованной литературы </vt:lpstr>
      <vt:lpstr> Спасибо за внимание!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Дмитрий Дмитрий</cp:lastModifiedBy>
  <cp:revision>662</cp:revision>
  <cp:lastPrinted>2016-04-06T10:17:21Z</cp:lastPrinted>
  <dcterms:created xsi:type="dcterms:W3CDTF">2010-05-23T14:28:12Z</dcterms:created>
  <dcterms:modified xsi:type="dcterms:W3CDTF">2023-01-23T13:19:26Z</dcterms:modified>
</cp:coreProperties>
</file>