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74" r:id="rId3"/>
    <p:sldId id="259" r:id="rId4"/>
    <p:sldId id="302" r:id="rId5"/>
    <p:sldId id="257" r:id="rId6"/>
    <p:sldId id="262" r:id="rId7"/>
    <p:sldId id="285" r:id="rId8"/>
    <p:sldId id="276" r:id="rId9"/>
    <p:sldId id="287" r:id="rId10"/>
    <p:sldId id="275" r:id="rId11"/>
    <p:sldId id="293" r:id="rId12"/>
    <p:sldId id="260" r:id="rId13"/>
    <p:sldId id="273" r:id="rId14"/>
    <p:sldId id="277" r:id="rId15"/>
    <p:sldId id="294" r:id="rId16"/>
    <p:sldId id="264" r:id="rId17"/>
    <p:sldId id="270" r:id="rId18"/>
    <p:sldId id="271" r:id="rId19"/>
    <p:sldId id="309" r:id="rId20"/>
    <p:sldId id="272" r:id="rId21"/>
    <p:sldId id="295" r:id="rId22"/>
    <p:sldId id="278" r:id="rId23"/>
    <p:sldId id="258" r:id="rId24"/>
    <p:sldId id="261" r:id="rId25"/>
    <p:sldId id="279" r:id="rId26"/>
    <p:sldId id="282" r:id="rId27"/>
    <p:sldId id="283" r:id="rId28"/>
    <p:sldId id="263" r:id="rId29"/>
    <p:sldId id="303" r:id="rId30"/>
    <p:sldId id="296" r:id="rId31"/>
    <p:sldId id="304" r:id="rId32"/>
    <p:sldId id="297" r:id="rId33"/>
    <p:sldId id="305" r:id="rId34"/>
    <p:sldId id="298" r:id="rId35"/>
    <p:sldId id="306" r:id="rId36"/>
    <p:sldId id="299" r:id="rId37"/>
    <p:sldId id="300" r:id="rId38"/>
    <p:sldId id="301" r:id="rId39"/>
    <p:sldId id="284" r:id="rId40"/>
    <p:sldId id="266" r:id="rId41"/>
    <p:sldId id="307" r:id="rId42"/>
    <p:sldId id="280" r:id="rId43"/>
    <p:sldId id="292" r:id="rId44"/>
    <p:sldId id="310" r:id="rId45"/>
    <p:sldId id="308" r:id="rId46"/>
    <p:sldId id="265" r:id="rId47"/>
    <p:sldId id="269" r:id="rId48"/>
    <p:sldId id="268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81" d="100"/>
          <a:sy n="81" d="100"/>
        </p:scale>
        <p:origin x="148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олина Иванова" userId="a4f773f202b0a427" providerId="LiveId" clId="{99F9F255-F8E0-4FBC-A52C-FDBD58942A06}"/>
    <pc:docChg chg="custSel addSld delSld modSld sldOrd">
      <pc:chgData name="Полина Иванова" userId="a4f773f202b0a427" providerId="LiveId" clId="{99F9F255-F8E0-4FBC-A52C-FDBD58942A06}" dt="2021-11-09T21:11:06.885" v="156" actId="47"/>
      <pc:docMkLst>
        <pc:docMk/>
      </pc:docMkLst>
      <pc:sldChg chg="modSp mod">
        <pc:chgData name="Полина Иванова" userId="a4f773f202b0a427" providerId="LiveId" clId="{99F9F255-F8E0-4FBC-A52C-FDBD58942A06}" dt="2021-11-09T20:43:54.939" v="1" actId="1076"/>
        <pc:sldMkLst>
          <pc:docMk/>
          <pc:sldMk cId="0" sldId="256"/>
        </pc:sldMkLst>
        <pc:spChg chg="mod">
          <ac:chgData name="Полина Иванова" userId="a4f773f202b0a427" providerId="LiveId" clId="{99F9F255-F8E0-4FBC-A52C-FDBD58942A06}" dt="2021-11-09T20:43:54.939" v="1" actId="1076"/>
          <ac:spMkLst>
            <pc:docMk/>
            <pc:sldMk cId="0" sldId="256"/>
            <ac:spMk id="7" creationId="{00000000-0000-0000-0000-000000000000}"/>
          </ac:spMkLst>
        </pc:spChg>
      </pc:sldChg>
      <pc:sldChg chg="ord">
        <pc:chgData name="Полина Иванова" userId="a4f773f202b0a427" providerId="LiveId" clId="{99F9F255-F8E0-4FBC-A52C-FDBD58942A06}" dt="2021-11-09T20:50:41.585" v="12"/>
        <pc:sldMkLst>
          <pc:docMk/>
          <pc:sldMk cId="0" sldId="257"/>
        </pc:sldMkLst>
      </pc:sldChg>
      <pc:sldChg chg="ord">
        <pc:chgData name="Полина Иванова" userId="a4f773f202b0a427" providerId="LiveId" clId="{99F9F255-F8E0-4FBC-A52C-FDBD58942A06}" dt="2021-11-09T20:50:55.058" v="16"/>
        <pc:sldMkLst>
          <pc:docMk/>
          <pc:sldMk cId="0" sldId="259"/>
        </pc:sldMkLst>
      </pc:sldChg>
      <pc:sldChg chg="delSp modSp mod">
        <pc:chgData name="Полина Иванова" userId="a4f773f202b0a427" providerId="LiveId" clId="{99F9F255-F8E0-4FBC-A52C-FDBD58942A06}" dt="2021-11-09T21:05:52.581" v="125" actId="1076"/>
        <pc:sldMkLst>
          <pc:docMk/>
          <pc:sldMk cId="0" sldId="260"/>
        </pc:sldMkLst>
        <pc:spChg chg="del">
          <ac:chgData name="Полина Иванова" userId="a4f773f202b0a427" providerId="LiveId" clId="{99F9F255-F8E0-4FBC-A52C-FDBD58942A06}" dt="2021-11-09T20:44:16.738" v="2" actId="478"/>
          <ac:spMkLst>
            <pc:docMk/>
            <pc:sldMk cId="0" sldId="260"/>
            <ac:spMk id="2" creationId="{00000000-0000-0000-0000-000000000000}"/>
          </ac:spMkLst>
        </pc:spChg>
        <pc:spChg chg="mod">
          <ac:chgData name="Полина Иванова" userId="a4f773f202b0a427" providerId="LiveId" clId="{99F9F255-F8E0-4FBC-A52C-FDBD58942A06}" dt="2021-11-09T21:05:52.581" v="125" actId="1076"/>
          <ac:spMkLst>
            <pc:docMk/>
            <pc:sldMk cId="0" sldId="260"/>
            <ac:spMk id="6" creationId="{00000000-0000-0000-0000-000000000000}"/>
          </ac:spMkLst>
        </pc:spChg>
      </pc:sldChg>
      <pc:sldChg chg="ord">
        <pc:chgData name="Полина Иванова" userId="a4f773f202b0a427" providerId="LiveId" clId="{99F9F255-F8E0-4FBC-A52C-FDBD58942A06}" dt="2021-11-09T20:50:43.326" v="14"/>
        <pc:sldMkLst>
          <pc:docMk/>
          <pc:sldMk cId="0" sldId="262"/>
        </pc:sldMkLst>
      </pc:sldChg>
      <pc:sldChg chg="modSp add del mod">
        <pc:chgData name="Полина Иванова" userId="a4f773f202b0a427" providerId="LiveId" clId="{99F9F255-F8E0-4FBC-A52C-FDBD58942A06}" dt="2021-11-09T20:55:49.089" v="28" actId="27636"/>
        <pc:sldMkLst>
          <pc:docMk/>
          <pc:sldMk cId="0" sldId="263"/>
        </pc:sldMkLst>
        <pc:spChg chg="mod">
          <ac:chgData name="Полина Иванова" userId="a4f773f202b0a427" providerId="LiveId" clId="{99F9F255-F8E0-4FBC-A52C-FDBD58942A06}" dt="2021-11-09T20:55:49.089" v="28" actId="27636"/>
          <ac:spMkLst>
            <pc:docMk/>
            <pc:sldMk cId="0" sldId="263"/>
            <ac:spMk id="2" creationId="{F8D6455B-FAE1-47C3-AB43-C6B95528382C}"/>
          </ac:spMkLst>
        </pc:spChg>
      </pc:sldChg>
      <pc:sldChg chg="add setBg">
        <pc:chgData name="Полина Иванова" userId="a4f773f202b0a427" providerId="LiveId" clId="{99F9F255-F8E0-4FBC-A52C-FDBD58942A06}" dt="2021-11-09T21:03:30.097" v="92"/>
        <pc:sldMkLst>
          <pc:docMk/>
          <pc:sldMk cId="0" sldId="266"/>
        </pc:sldMkLst>
      </pc:sldChg>
      <pc:sldChg chg="del">
        <pc:chgData name="Полина Иванова" userId="a4f773f202b0a427" providerId="LiveId" clId="{99F9F255-F8E0-4FBC-A52C-FDBD58942A06}" dt="2021-11-09T21:11:06.885" v="156" actId="47"/>
        <pc:sldMkLst>
          <pc:docMk/>
          <pc:sldMk cId="0" sldId="267"/>
        </pc:sldMkLst>
      </pc:sldChg>
      <pc:sldChg chg="modSp add mod">
        <pc:chgData name="Полина Иванова" userId="a4f773f202b0a427" providerId="LiveId" clId="{99F9F255-F8E0-4FBC-A52C-FDBD58942A06}" dt="2021-11-09T20:45:32.560" v="4" actId="27636"/>
        <pc:sldMkLst>
          <pc:docMk/>
          <pc:sldMk cId="0" sldId="274"/>
        </pc:sldMkLst>
        <pc:spChg chg="mod">
          <ac:chgData name="Полина Иванова" userId="a4f773f202b0a427" providerId="LiveId" clId="{99F9F255-F8E0-4FBC-A52C-FDBD58942A06}" dt="2021-11-09T20:45:32.560" v="4" actId="27636"/>
          <ac:spMkLst>
            <pc:docMk/>
            <pc:sldMk cId="0" sldId="274"/>
            <ac:spMk id="2" creationId="{73ECFD68-AD45-4958-944C-F7B3EA97DD5B}"/>
          </ac:spMkLst>
        </pc:spChg>
      </pc:sldChg>
      <pc:sldChg chg="add">
        <pc:chgData name="Полина Иванова" userId="a4f773f202b0a427" providerId="LiveId" clId="{99F9F255-F8E0-4FBC-A52C-FDBD58942A06}" dt="2021-11-09T20:48:55.770" v="9"/>
        <pc:sldMkLst>
          <pc:docMk/>
          <pc:sldMk cId="0" sldId="275"/>
        </pc:sldMkLst>
      </pc:sldChg>
      <pc:sldChg chg="add">
        <pc:chgData name="Полина Иванова" userId="a4f773f202b0a427" providerId="LiveId" clId="{99F9F255-F8E0-4FBC-A52C-FDBD58942A06}" dt="2021-11-09T20:45:51.743" v="6"/>
        <pc:sldMkLst>
          <pc:docMk/>
          <pc:sldMk cId="0" sldId="276"/>
        </pc:sldMkLst>
      </pc:sldChg>
      <pc:sldChg chg="add">
        <pc:chgData name="Полина Иванова" userId="a4f773f202b0a427" providerId="LiveId" clId="{99F9F255-F8E0-4FBC-A52C-FDBD58942A06}" dt="2021-11-09T20:51:56.146" v="17"/>
        <pc:sldMkLst>
          <pc:docMk/>
          <pc:sldMk cId="0" sldId="277"/>
        </pc:sldMkLst>
      </pc:sldChg>
      <pc:sldChg chg="add">
        <pc:chgData name="Полина Иванова" userId="a4f773f202b0a427" providerId="LiveId" clId="{99F9F255-F8E0-4FBC-A52C-FDBD58942A06}" dt="2021-11-09T20:53:31.008" v="22"/>
        <pc:sldMkLst>
          <pc:docMk/>
          <pc:sldMk cId="0" sldId="278"/>
        </pc:sldMkLst>
      </pc:sldChg>
      <pc:sldChg chg="add">
        <pc:chgData name="Полина Иванова" userId="a4f773f202b0a427" providerId="LiveId" clId="{99F9F255-F8E0-4FBC-A52C-FDBD58942A06}" dt="2021-11-09T20:54:19.880" v="23"/>
        <pc:sldMkLst>
          <pc:docMk/>
          <pc:sldMk cId="0" sldId="279"/>
        </pc:sldMkLst>
      </pc:sldChg>
      <pc:sldChg chg="add">
        <pc:chgData name="Полина Иванова" userId="a4f773f202b0a427" providerId="LiveId" clId="{99F9F255-F8E0-4FBC-A52C-FDBD58942A06}" dt="2021-11-09T21:06:16.382" v="126"/>
        <pc:sldMkLst>
          <pc:docMk/>
          <pc:sldMk cId="0" sldId="280"/>
        </pc:sldMkLst>
      </pc:sldChg>
      <pc:sldChg chg="modSp add mod">
        <pc:chgData name="Полина Иванова" userId="a4f773f202b0a427" providerId="LiveId" clId="{99F9F255-F8E0-4FBC-A52C-FDBD58942A06}" dt="2021-11-09T20:54:46.484" v="25" actId="27636"/>
        <pc:sldMkLst>
          <pc:docMk/>
          <pc:sldMk cId="0" sldId="282"/>
        </pc:sldMkLst>
        <pc:spChg chg="mod">
          <ac:chgData name="Полина Иванова" userId="a4f773f202b0a427" providerId="LiveId" clId="{99F9F255-F8E0-4FBC-A52C-FDBD58942A06}" dt="2021-11-09T20:54:46.484" v="25" actId="27636"/>
          <ac:spMkLst>
            <pc:docMk/>
            <pc:sldMk cId="0" sldId="282"/>
            <ac:spMk id="2" creationId="{4F5B68CC-8022-430C-B8B9-B9F9341475FA}"/>
          </ac:spMkLst>
        </pc:spChg>
      </pc:sldChg>
      <pc:sldChg chg="add">
        <pc:chgData name="Полина Иванова" userId="a4f773f202b0a427" providerId="LiveId" clId="{99F9F255-F8E0-4FBC-A52C-FDBD58942A06}" dt="2021-11-09T20:55:12.186" v="26"/>
        <pc:sldMkLst>
          <pc:docMk/>
          <pc:sldMk cId="0" sldId="283"/>
        </pc:sldMkLst>
      </pc:sldChg>
      <pc:sldChg chg="add">
        <pc:chgData name="Полина Иванова" userId="a4f773f202b0a427" providerId="LiveId" clId="{99F9F255-F8E0-4FBC-A52C-FDBD58942A06}" dt="2021-11-09T20:57:21.721" v="40"/>
        <pc:sldMkLst>
          <pc:docMk/>
          <pc:sldMk cId="0" sldId="284"/>
        </pc:sldMkLst>
      </pc:sldChg>
      <pc:sldChg chg="add">
        <pc:chgData name="Полина Иванова" userId="a4f773f202b0a427" providerId="LiveId" clId="{99F9F255-F8E0-4FBC-A52C-FDBD58942A06}" dt="2021-11-09T20:45:39.810" v="5"/>
        <pc:sldMkLst>
          <pc:docMk/>
          <pc:sldMk cId="0" sldId="285"/>
        </pc:sldMkLst>
      </pc:sldChg>
      <pc:sldChg chg="modSp add mod">
        <pc:chgData name="Полина Иванова" userId="a4f773f202b0a427" providerId="LiveId" clId="{99F9F255-F8E0-4FBC-A52C-FDBD58942A06}" dt="2021-11-09T20:46:43.285" v="8" actId="27636"/>
        <pc:sldMkLst>
          <pc:docMk/>
          <pc:sldMk cId="0" sldId="287"/>
        </pc:sldMkLst>
        <pc:spChg chg="mod">
          <ac:chgData name="Полина Иванова" userId="a4f773f202b0a427" providerId="LiveId" clId="{99F9F255-F8E0-4FBC-A52C-FDBD58942A06}" dt="2021-11-09T20:46:43.285" v="8" actId="27636"/>
          <ac:spMkLst>
            <pc:docMk/>
            <pc:sldMk cId="0" sldId="287"/>
            <ac:spMk id="3" creationId="{19534736-2F46-453A-9AAE-919958D3B1A5}"/>
          </ac:spMkLst>
        </pc:spChg>
      </pc:sldChg>
      <pc:sldChg chg="add">
        <pc:chgData name="Полина Иванова" userId="a4f773f202b0a427" providerId="LiveId" clId="{99F9F255-F8E0-4FBC-A52C-FDBD58942A06}" dt="2021-11-09T21:08:03.643" v="128"/>
        <pc:sldMkLst>
          <pc:docMk/>
          <pc:sldMk cId="0" sldId="292"/>
        </pc:sldMkLst>
      </pc:sldChg>
      <pc:sldChg chg="add">
        <pc:chgData name="Полина Иванова" userId="a4f773f202b0a427" providerId="LiveId" clId="{99F9F255-F8E0-4FBC-A52C-FDBD58942A06}" dt="2021-11-09T20:49:40.897" v="10"/>
        <pc:sldMkLst>
          <pc:docMk/>
          <pc:sldMk cId="0" sldId="293"/>
        </pc:sldMkLst>
      </pc:sldChg>
      <pc:sldChg chg="add">
        <pc:chgData name="Полина Иванова" userId="a4f773f202b0a427" providerId="LiveId" clId="{99F9F255-F8E0-4FBC-A52C-FDBD58942A06}" dt="2021-11-09T20:52:11.768" v="19"/>
        <pc:sldMkLst>
          <pc:docMk/>
          <pc:sldMk cId="0" sldId="294"/>
        </pc:sldMkLst>
      </pc:sldChg>
      <pc:sldChg chg="modSp add mod">
        <pc:chgData name="Полина Иванова" userId="a4f773f202b0a427" providerId="LiveId" clId="{99F9F255-F8E0-4FBC-A52C-FDBD58942A06}" dt="2021-11-09T20:53:14.162" v="21" actId="27636"/>
        <pc:sldMkLst>
          <pc:docMk/>
          <pc:sldMk cId="0" sldId="295"/>
        </pc:sldMkLst>
        <pc:spChg chg="mod">
          <ac:chgData name="Полина Иванова" userId="a4f773f202b0a427" providerId="LiveId" clId="{99F9F255-F8E0-4FBC-A52C-FDBD58942A06}" dt="2021-11-09T20:53:14.162" v="21" actId="27636"/>
          <ac:spMkLst>
            <pc:docMk/>
            <pc:sldMk cId="0" sldId="295"/>
            <ac:spMk id="4" creationId="{99B8F7AC-2AB5-4AE0-90BD-0C6D72CB1D13}"/>
          </ac:spMkLst>
        </pc:spChg>
      </pc:sldChg>
      <pc:sldChg chg="modSp add mod">
        <pc:chgData name="Полина Иванова" userId="a4f773f202b0a427" providerId="LiveId" clId="{99F9F255-F8E0-4FBC-A52C-FDBD58942A06}" dt="2021-11-09T21:02:04.062" v="79" actId="20577"/>
        <pc:sldMkLst>
          <pc:docMk/>
          <pc:sldMk cId="0" sldId="296"/>
        </pc:sldMkLst>
        <pc:spChg chg="mod">
          <ac:chgData name="Полина Иванова" userId="a4f773f202b0a427" providerId="LiveId" clId="{99F9F255-F8E0-4FBC-A52C-FDBD58942A06}" dt="2021-11-09T20:55:52.744" v="30" actId="27636"/>
          <ac:spMkLst>
            <pc:docMk/>
            <pc:sldMk cId="0" sldId="296"/>
            <ac:spMk id="2" creationId="{9519D2CC-0BE3-4222-8786-A526122D953A}"/>
          </ac:spMkLst>
        </pc:spChg>
        <pc:spChg chg="mod">
          <ac:chgData name="Полина Иванова" userId="a4f773f202b0a427" providerId="LiveId" clId="{99F9F255-F8E0-4FBC-A52C-FDBD58942A06}" dt="2021-11-09T21:02:04.062" v="79" actId="20577"/>
          <ac:spMkLst>
            <pc:docMk/>
            <pc:sldMk cId="0" sldId="296"/>
            <ac:spMk id="3" creationId="{C1FA064A-FDCD-4391-B0D2-F2907B85BF29}"/>
          </ac:spMkLst>
        </pc:spChg>
      </pc:sldChg>
      <pc:sldChg chg="modSp add mod">
        <pc:chgData name="Полина Иванова" userId="a4f773f202b0a427" providerId="LiveId" clId="{99F9F255-F8E0-4FBC-A52C-FDBD58942A06}" dt="2021-11-09T20:55:59.097" v="32" actId="27636"/>
        <pc:sldMkLst>
          <pc:docMk/>
          <pc:sldMk cId="0" sldId="297"/>
        </pc:sldMkLst>
        <pc:spChg chg="mod">
          <ac:chgData name="Полина Иванова" userId="a4f773f202b0a427" providerId="LiveId" clId="{99F9F255-F8E0-4FBC-A52C-FDBD58942A06}" dt="2021-11-09T20:55:59.097" v="32" actId="27636"/>
          <ac:spMkLst>
            <pc:docMk/>
            <pc:sldMk cId="0" sldId="297"/>
            <ac:spMk id="2" creationId="{1B07C0C2-ECE1-4ECE-BD6B-99028F5B7833}"/>
          </ac:spMkLst>
        </pc:spChg>
      </pc:sldChg>
      <pc:sldChg chg="modSp add mod">
        <pc:chgData name="Полина Иванова" userId="a4f773f202b0a427" providerId="LiveId" clId="{99F9F255-F8E0-4FBC-A52C-FDBD58942A06}" dt="2021-11-09T20:56:04.166" v="35" actId="27636"/>
        <pc:sldMkLst>
          <pc:docMk/>
          <pc:sldMk cId="0" sldId="298"/>
        </pc:sldMkLst>
        <pc:spChg chg="mod">
          <ac:chgData name="Полина Иванова" userId="a4f773f202b0a427" providerId="LiveId" clId="{99F9F255-F8E0-4FBC-A52C-FDBD58942A06}" dt="2021-11-09T20:56:04.166" v="35" actId="27636"/>
          <ac:spMkLst>
            <pc:docMk/>
            <pc:sldMk cId="0" sldId="298"/>
            <ac:spMk id="3" creationId="{4CCC654B-CF06-4745-8453-495097E2543F}"/>
          </ac:spMkLst>
        </pc:spChg>
        <pc:spChg chg="mod">
          <ac:chgData name="Полина Иванова" userId="a4f773f202b0a427" providerId="LiveId" clId="{99F9F255-F8E0-4FBC-A52C-FDBD58942A06}" dt="2021-11-09T20:56:04.166" v="34" actId="27636"/>
          <ac:spMkLst>
            <pc:docMk/>
            <pc:sldMk cId="0" sldId="298"/>
            <ac:spMk id="4" creationId="{343328FD-89B0-45C4-A6B0-25195B402CA8}"/>
          </ac:spMkLst>
        </pc:spChg>
      </pc:sldChg>
      <pc:sldChg chg="add">
        <pc:chgData name="Полина Иванова" userId="a4f773f202b0a427" providerId="LiveId" clId="{99F9F255-F8E0-4FBC-A52C-FDBD58942A06}" dt="2021-11-09T20:57:06.136" v="36"/>
        <pc:sldMkLst>
          <pc:docMk/>
          <pc:sldMk cId="0" sldId="299"/>
        </pc:sldMkLst>
      </pc:sldChg>
      <pc:sldChg chg="add">
        <pc:chgData name="Полина Иванова" userId="a4f773f202b0a427" providerId="LiveId" clId="{99F9F255-F8E0-4FBC-A52C-FDBD58942A06}" dt="2021-11-09T20:57:09.481" v="37"/>
        <pc:sldMkLst>
          <pc:docMk/>
          <pc:sldMk cId="0" sldId="300"/>
        </pc:sldMkLst>
      </pc:sldChg>
      <pc:sldChg chg="modSp add mod">
        <pc:chgData name="Полина Иванова" userId="a4f773f202b0a427" providerId="LiveId" clId="{99F9F255-F8E0-4FBC-A52C-FDBD58942A06}" dt="2021-11-09T20:57:13.668" v="39" actId="27636"/>
        <pc:sldMkLst>
          <pc:docMk/>
          <pc:sldMk cId="0" sldId="301"/>
        </pc:sldMkLst>
        <pc:spChg chg="mod">
          <ac:chgData name="Полина Иванова" userId="a4f773f202b0a427" providerId="LiveId" clId="{99F9F255-F8E0-4FBC-A52C-FDBD58942A06}" dt="2021-11-09T20:57:13.668" v="39" actId="27636"/>
          <ac:spMkLst>
            <pc:docMk/>
            <pc:sldMk cId="0" sldId="301"/>
            <ac:spMk id="2" creationId="{DF2AABC3-7F78-4EAD-A349-11F8B7A1B39F}"/>
          </ac:spMkLst>
        </pc:spChg>
      </pc:sldChg>
      <pc:sldChg chg="modSp add mod setBg">
        <pc:chgData name="Полина Иванова" userId="a4f773f202b0a427" providerId="LiveId" clId="{99F9F255-F8E0-4FBC-A52C-FDBD58942A06}" dt="2021-11-09T20:58:01.536" v="42" actId="27636"/>
        <pc:sldMkLst>
          <pc:docMk/>
          <pc:sldMk cId="0" sldId="302"/>
        </pc:sldMkLst>
        <pc:spChg chg="mod">
          <ac:chgData name="Полина Иванова" userId="a4f773f202b0a427" providerId="LiveId" clId="{99F9F255-F8E0-4FBC-A52C-FDBD58942A06}" dt="2021-11-09T20:58:01.536" v="42" actId="27636"/>
          <ac:spMkLst>
            <pc:docMk/>
            <pc:sldMk cId="0" sldId="302"/>
            <ac:spMk id="11268" creationId="{3C773A8F-2662-4D81-8754-062604CF8394}"/>
          </ac:spMkLst>
        </pc:spChg>
      </pc:sldChg>
      <pc:sldChg chg="addSp delSp modSp add mod setBg">
        <pc:chgData name="Полина Иванова" userId="a4f773f202b0a427" providerId="LiveId" clId="{99F9F255-F8E0-4FBC-A52C-FDBD58942A06}" dt="2021-11-09T21:00:54.788" v="53" actId="14100"/>
        <pc:sldMkLst>
          <pc:docMk/>
          <pc:sldMk cId="0" sldId="303"/>
        </pc:sldMkLst>
        <pc:spChg chg="add del mod">
          <ac:chgData name="Полина Иванова" userId="a4f773f202b0a427" providerId="LiveId" clId="{99F9F255-F8E0-4FBC-A52C-FDBD58942A06}" dt="2021-11-09T21:00:41.994" v="47" actId="478"/>
          <ac:spMkLst>
            <pc:docMk/>
            <pc:sldMk cId="0" sldId="303"/>
            <ac:spMk id="4" creationId="{482904E8-C159-4FE1-8313-099857490AC5}"/>
          </ac:spMkLst>
        </pc:spChg>
        <pc:spChg chg="del mod">
          <ac:chgData name="Полина Иванова" userId="a4f773f202b0a427" providerId="LiveId" clId="{99F9F255-F8E0-4FBC-A52C-FDBD58942A06}" dt="2021-11-09T21:00:40.369" v="45" actId="478"/>
          <ac:spMkLst>
            <pc:docMk/>
            <pc:sldMk cId="0" sldId="303"/>
            <ac:spMk id="20483" creationId="{A0AF7D04-24B7-45B6-B883-B439860AB5C1}"/>
          </ac:spMkLst>
        </pc:spChg>
        <pc:picChg chg="mod">
          <ac:chgData name="Полина Иванова" userId="a4f773f202b0a427" providerId="LiveId" clId="{99F9F255-F8E0-4FBC-A52C-FDBD58942A06}" dt="2021-11-09T21:00:54.788" v="53" actId="14100"/>
          <ac:picMkLst>
            <pc:docMk/>
            <pc:sldMk cId="0" sldId="303"/>
            <ac:picMk id="20484" creationId="{C9ABCB21-C29E-4E3C-BB78-5FA304CB3BD4}"/>
          </ac:picMkLst>
        </pc:picChg>
        <pc:picChg chg="mod">
          <ac:chgData name="Полина Иванова" userId="a4f773f202b0a427" providerId="LiveId" clId="{99F9F255-F8E0-4FBC-A52C-FDBD58942A06}" dt="2021-11-09T21:00:48.805" v="49" actId="14100"/>
          <ac:picMkLst>
            <pc:docMk/>
            <pc:sldMk cId="0" sldId="303"/>
            <ac:picMk id="20485" creationId="{3BD7DF46-6E1E-4827-80E3-5B7E0C4625E5}"/>
          </ac:picMkLst>
        </pc:picChg>
        <pc:picChg chg="mod">
          <ac:chgData name="Полина Иванова" userId="a4f773f202b0a427" providerId="LiveId" clId="{99F9F255-F8E0-4FBC-A52C-FDBD58942A06}" dt="2021-11-09T21:00:51.710" v="51" actId="14100"/>
          <ac:picMkLst>
            <pc:docMk/>
            <pc:sldMk cId="0" sldId="303"/>
            <ac:picMk id="20486" creationId="{7A120F8A-34EF-4CD3-810E-EBC73A02872D}"/>
          </ac:picMkLst>
        </pc:picChg>
      </pc:sldChg>
      <pc:sldChg chg="addSp delSp modSp add mod setBg">
        <pc:chgData name="Полина Иванова" userId="a4f773f202b0a427" providerId="LiveId" clId="{99F9F255-F8E0-4FBC-A52C-FDBD58942A06}" dt="2021-11-09T21:02:14.727" v="83" actId="14100"/>
        <pc:sldMkLst>
          <pc:docMk/>
          <pc:sldMk cId="0" sldId="304"/>
        </pc:sldMkLst>
        <pc:spChg chg="add del mod">
          <ac:chgData name="Полина Иванова" userId="a4f773f202b0a427" providerId="LiveId" clId="{99F9F255-F8E0-4FBC-A52C-FDBD58942A06}" dt="2021-11-09T21:01:22.452" v="56" actId="478"/>
          <ac:spMkLst>
            <pc:docMk/>
            <pc:sldMk cId="0" sldId="304"/>
            <ac:spMk id="4" creationId="{F2A28E08-0BDA-4600-882C-363215314345}"/>
          </ac:spMkLst>
        </pc:spChg>
        <pc:spChg chg="del">
          <ac:chgData name="Полина Иванова" userId="a4f773f202b0a427" providerId="LiveId" clId="{99F9F255-F8E0-4FBC-A52C-FDBD58942A06}" dt="2021-11-09T21:01:19.718" v="55" actId="478"/>
          <ac:spMkLst>
            <pc:docMk/>
            <pc:sldMk cId="0" sldId="304"/>
            <ac:spMk id="21507" creationId="{9BE48626-58C7-4808-B448-4474F0123AEB}"/>
          </ac:spMkLst>
        </pc:spChg>
        <pc:picChg chg="mod">
          <ac:chgData name="Полина Иванова" userId="a4f773f202b0a427" providerId="LiveId" clId="{99F9F255-F8E0-4FBC-A52C-FDBD58942A06}" dt="2021-11-09T21:02:14.727" v="83" actId="14100"/>
          <ac:picMkLst>
            <pc:docMk/>
            <pc:sldMk cId="0" sldId="304"/>
            <ac:picMk id="21508" creationId="{31F51876-4C5D-48DE-8966-3633FB351F0B}"/>
          </ac:picMkLst>
        </pc:picChg>
        <pc:picChg chg="mod">
          <ac:chgData name="Полина Иванова" userId="a4f773f202b0a427" providerId="LiveId" clId="{99F9F255-F8E0-4FBC-A52C-FDBD58942A06}" dt="2021-11-09T21:01:26.514" v="58" actId="1076"/>
          <ac:picMkLst>
            <pc:docMk/>
            <pc:sldMk cId="0" sldId="304"/>
            <ac:picMk id="21509" creationId="{AD37E41D-C825-43EA-9DDE-F5B6C38E9871}"/>
          </ac:picMkLst>
        </pc:picChg>
        <pc:picChg chg="mod">
          <ac:chgData name="Полина Иванова" userId="a4f773f202b0a427" providerId="LiveId" clId="{99F9F255-F8E0-4FBC-A52C-FDBD58942A06}" dt="2021-11-09T21:02:11.669" v="81" actId="14100"/>
          <ac:picMkLst>
            <pc:docMk/>
            <pc:sldMk cId="0" sldId="304"/>
            <ac:picMk id="21510" creationId="{449C4BC6-D0F8-4CF8-A129-2D554B910981}"/>
          </ac:picMkLst>
        </pc:picChg>
      </pc:sldChg>
      <pc:sldChg chg="addSp delSp modSp add mod setBg">
        <pc:chgData name="Полина Иванова" userId="a4f773f202b0a427" providerId="LiveId" clId="{99F9F255-F8E0-4FBC-A52C-FDBD58942A06}" dt="2021-11-09T21:02:36.755" v="87" actId="478"/>
        <pc:sldMkLst>
          <pc:docMk/>
          <pc:sldMk cId="0" sldId="305"/>
        </pc:sldMkLst>
        <pc:spChg chg="add del mod">
          <ac:chgData name="Полина Иванова" userId="a4f773f202b0a427" providerId="LiveId" clId="{99F9F255-F8E0-4FBC-A52C-FDBD58942A06}" dt="2021-11-09T21:02:36.755" v="87" actId="478"/>
          <ac:spMkLst>
            <pc:docMk/>
            <pc:sldMk cId="0" sldId="305"/>
            <ac:spMk id="4" creationId="{ACBE731C-124C-4BB0-9B0B-CFB5DA2DB112}"/>
          </ac:spMkLst>
        </pc:spChg>
        <pc:spChg chg="del mod">
          <ac:chgData name="Полина Иванова" userId="a4f773f202b0a427" providerId="LiveId" clId="{99F9F255-F8E0-4FBC-A52C-FDBD58942A06}" dt="2021-11-09T21:02:32.881" v="86" actId="478"/>
          <ac:spMkLst>
            <pc:docMk/>
            <pc:sldMk cId="0" sldId="305"/>
            <ac:spMk id="22531" creationId="{E392E25C-6871-4A02-BE56-576F94CE8A71}"/>
          </ac:spMkLst>
        </pc:spChg>
      </pc:sldChg>
      <pc:sldChg chg="modSp add mod setBg">
        <pc:chgData name="Полина Иванова" userId="a4f773f202b0a427" providerId="LiveId" clId="{99F9F255-F8E0-4FBC-A52C-FDBD58942A06}" dt="2021-11-09T21:03:07.904" v="91" actId="20577"/>
        <pc:sldMkLst>
          <pc:docMk/>
          <pc:sldMk cId="0" sldId="306"/>
        </pc:sldMkLst>
        <pc:spChg chg="mod">
          <ac:chgData name="Полина Иванова" userId="a4f773f202b0a427" providerId="LiveId" clId="{99F9F255-F8E0-4FBC-A52C-FDBD58942A06}" dt="2021-11-09T21:03:07.904" v="91" actId="20577"/>
          <ac:spMkLst>
            <pc:docMk/>
            <pc:sldMk cId="0" sldId="306"/>
            <ac:spMk id="23555" creationId="{793749D1-DABA-469F-944A-D14624543D05}"/>
          </ac:spMkLst>
        </pc:spChg>
      </pc:sldChg>
      <pc:sldChg chg="modSp add mod setBg">
        <pc:chgData name="Полина Иванова" userId="a4f773f202b0a427" providerId="LiveId" clId="{99F9F255-F8E0-4FBC-A52C-FDBD58942A06}" dt="2021-11-09T21:03:43.672" v="94" actId="27636"/>
        <pc:sldMkLst>
          <pc:docMk/>
          <pc:sldMk cId="0" sldId="307"/>
        </pc:sldMkLst>
        <pc:spChg chg="mod">
          <ac:chgData name="Полина Иванова" userId="a4f773f202b0a427" providerId="LiveId" clId="{99F9F255-F8E0-4FBC-A52C-FDBD58942A06}" dt="2021-11-09T21:03:43.672" v="94" actId="27636"/>
          <ac:spMkLst>
            <pc:docMk/>
            <pc:sldMk cId="0" sldId="307"/>
            <ac:spMk id="25602" creationId="{3F76DF13-6475-4C2F-943B-6D8E67C94259}"/>
          </ac:spMkLst>
        </pc:spChg>
      </pc:sldChg>
      <pc:sldChg chg="modSp add mod setBg">
        <pc:chgData name="Полина Иванова" userId="a4f773f202b0a427" providerId="LiveId" clId="{99F9F255-F8E0-4FBC-A52C-FDBD58942A06}" dt="2021-11-09T21:10:43.172" v="155" actId="403"/>
        <pc:sldMkLst>
          <pc:docMk/>
          <pc:sldMk cId="0" sldId="308"/>
        </pc:sldMkLst>
        <pc:spChg chg="mod">
          <ac:chgData name="Полина Иванова" userId="a4f773f202b0a427" providerId="LiveId" clId="{99F9F255-F8E0-4FBC-A52C-FDBD58942A06}" dt="2021-11-09T21:10:35.877" v="150" actId="1076"/>
          <ac:spMkLst>
            <pc:docMk/>
            <pc:sldMk cId="0" sldId="308"/>
            <ac:spMk id="26626" creationId="{D12E6280-B3E8-47CB-AEAB-22E9148555DB}"/>
          </ac:spMkLst>
        </pc:spChg>
        <pc:spChg chg="mod">
          <ac:chgData name="Полина Иванова" userId="a4f773f202b0a427" providerId="LiveId" clId="{99F9F255-F8E0-4FBC-A52C-FDBD58942A06}" dt="2021-11-09T21:10:43.172" v="155" actId="403"/>
          <ac:spMkLst>
            <pc:docMk/>
            <pc:sldMk cId="0" sldId="308"/>
            <ac:spMk id="26627" creationId="{9D2D9172-B5A9-43D1-A587-581A134367BD}"/>
          </ac:spMkLst>
        </pc:spChg>
      </pc:sldChg>
      <pc:sldChg chg="add">
        <pc:chgData name="Полина Иванова" userId="a4f773f202b0a427" providerId="LiveId" clId="{99F9F255-F8E0-4FBC-A52C-FDBD58942A06}" dt="2021-11-09T21:07:07.171" v="127"/>
        <pc:sldMkLst>
          <pc:docMk/>
          <pc:sldMk cId="0" sldId="309"/>
        </pc:sldMkLst>
      </pc:sldChg>
      <pc:sldChg chg="add">
        <pc:chgData name="Полина Иванова" userId="a4f773f202b0a427" providerId="LiveId" clId="{99F9F255-F8E0-4FBC-A52C-FDBD58942A06}" dt="2021-11-09T21:09:17.223" v="129"/>
        <pc:sldMkLst>
          <pc:docMk/>
          <pc:sldMk cId="0" sldId="31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F51D6-F536-4978-94F6-AADDF2937F0C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D8BB4-6291-450F-9EDE-80430F0DF9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2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D2215E-1F92-43C9-BBE3-21AF7E4E1DD7}" type="slidenum">
              <a:rPr lang="ru-RU" smtClean="0"/>
              <a:pPr/>
              <a:t>43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1208-063F-4A1E-B3D0-BC60A8F24EAC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61D0D-B9DC-4A72-9391-F3C7101E0E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56;&#1086;&#1089;&#1089;&#1080;&#1103;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epis-2010.ru/results_of_the_census/results-inform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Users\Sveta\Desktop\население\img1985745_flag_Ross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11560" y="764704"/>
            <a:ext cx="74168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</a:t>
            </a:r>
          </a:p>
          <a:p>
            <a:pPr algn="ctr"/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НАСЕЛЕНИЯ</a:t>
            </a:r>
          </a:p>
          <a:p>
            <a:pPr algn="ctr"/>
            <a:endParaRPr lang="ru-RU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0AB07A44-B404-474F-A824-F7CC37634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B7756-AEA0-4C3C-BED8-5FE76177C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158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Демография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C8C9C4-8994-49B7-9134-CB827CE83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052513"/>
            <a:ext cx="8435975" cy="4495800"/>
          </a:xfrm>
        </p:spPr>
        <p:txBody>
          <a:bodyPr/>
          <a:lstStyle/>
          <a:p>
            <a:pPr>
              <a:defRPr/>
            </a:pP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Демография</a:t>
            </a:r>
            <a:r>
              <a:rPr lang="ru-RU" sz="3600" b="1" dirty="0">
                <a:effectLst/>
              </a:rPr>
              <a:t> (от греч. </a:t>
            </a:r>
            <a:r>
              <a:rPr lang="en-US" sz="3600" b="1" dirty="0">
                <a:effectLst/>
              </a:rPr>
              <a:t>demos</a:t>
            </a:r>
            <a:r>
              <a:rPr lang="ru-RU" sz="3600" b="1" dirty="0">
                <a:effectLst/>
              </a:rPr>
              <a:t> – народ, </a:t>
            </a:r>
            <a:r>
              <a:rPr lang="en-US" sz="3600" b="1" dirty="0" err="1">
                <a:effectLst/>
              </a:rPr>
              <a:t>grapho</a:t>
            </a:r>
            <a:r>
              <a:rPr lang="ru-RU" sz="3600" b="1" dirty="0">
                <a:effectLst/>
              </a:rPr>
              <a:t> - пишу) – наука о населении.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4341" name="Picture 2" descr="http://meridian12.ru/wp-content/uploads/2013/01/%D0%BA%D0%B0%D1%80%D1%82%D0%B0.png">
            <a:extLst>
              <a:ext uri="{FF2B5EF4-FFF2-40B4-BE49-F238E27FC236}">
                <a16:creationId xmlns:a16="http://schemas.microsoft.com/office/drawing/2014/main" id="{ECA65A06-6540-4A48-81C3-7F1B5ACF0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2997200"/>
            <a:ext cx="60547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57D665A1-C408-4F76-9F9C-55BBD134D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34925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0232522-B43F-4D14-83A7-AE744995DB76}"/>
              </a:ext>
            </a:extLst>
          </p:cNvPr>
          <p:cNvSpPr/>
          <p:nvPr/>
        </p:nvSpPr>
        <p:spPr>
          <a:xfrm>
            <a:off x="0" y="-34925"/>
            <a:ext cx="9131300" cy="5446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Демографическое развитие семьи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Преобладание нуклеарных семей.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Растёт число семей с одним родителем, получила распространение т. н. «материнская семья».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сельской местности больше доля пожилых супружеских пар, дети которых живут отдельно. 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 городе выше доля семей, имеющих только одного родителя.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Сокращается среднее число детей в семье (1,63).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Снижается число многодетных семей. Примерно 2/3 семей имеют детей, а остальные — либо молодые супруги, либо пожилые пары.</a:t>
            </a:r>
          </a:p>
          <a:p>
            <a:pPr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Страна вступила в период массового преобладания малодетной семьи. Всё больше семей ориентируются на одного ребенка с откладыванием его рождения. </a:t>
            </a: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Sveta\Desktop\население\img1985745_flag_Rossi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01008"/>
            <a:ext cx="20867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280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                   ДЕМОГРАФИЧЕСКИЙ  КРИЗИС </a:t>
            </a:r>
            <a:r>
              <a:rPr lang="ru-RU" sz="2800" dirty="0"/>
              <a:t>(зима) </a:t>
            </a:r>
            <a:r>
              <a:rPr lang="ru-RU" sz="2800" b="1" dirty="0"/>
              <a:t>– </a:t>
            </a:r>
          </a:p>
          <a:p>
            <a:pPr algn="ctr"/>
            <a:r>
              <a:rPr lang="ru-RU" sz="2800" dirty="0"/>
              <a:t>резкое снижение численности населения в стране.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5378" y="1052736"/>
            <a:ext cx="8457217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ПРИЧИНЫ  СНИЖЕНИЯ  ЧИСЛЕННОСТИ НАСЕЛЕНИЯ:</a:t>
            </a:r>
          </a:p>
          <a:p>
            <a:pPr marL="457200" indent="-457200">
              <a:buAutoNum type="arabicPeriod"/>
            </a:pPr>
            <a:r>
              <a:rPr lang="ru-RU" sz="2400" dirty="0"/>
              <a:t>Многочисленные войны (из 8 веков своего существования более 400 лет Россия воевала).</a:t>
            </a:r>
          </a:p>
          <a:p>
            <a:pPr marL="457200" indent="-457200">
              <a:buAutoNum type="arabicPeriod"/>
            </a:pPr>
            <a:r>
              <a:rPr lang="ru-RU" sz="2400" dirty="0"/>
              <a:t>Коллективизация и репрессии в стране.</a:t>
            </a:r>
          </a:p>
          <a:p>
            <a:pPr marL="457200" indent="-457200">
              <a:buAutoNum type="arabicPeriod"/>
            </a:pPr>
            <a:r>
              <a:rPr lang="ru-RU" sz="2400" dirty="0"/>
              <a:t>Миграции (недовольство существующим режимом).</a:t>
            </a:r>
          </a:p>
          <a:p>
            <a:pPr marL="457200" indent="-457200">
              <a:buAutoNum type="arabicPeriod"/>
            </a:pPr>
            <a:r>
              <a:rPr lang="ru-RU" sz="2400" dirty="0"/>
              <a:t>«Утечка умов».</a:t>
            </a:r>
          </a:p>
          <a:p>
            <a:pPr marL="457200" indent="-457200">
              <a:buAutoNum type="arabicPeriod"/>
            </a:pPr>
            <a:r>
              <a:rPr lang="ru-RU" sz="2400" dirty="0"/>
              <a:t>Некачественное питание.</a:t>
            </a:r>
          </a:p>
          <a:p>
            <a:pPr marL="457200" indent="-457200">
              <a:buAutoNum type="arabicPeriod"/>
            </a:pPr>
            <a:r>
              <a:rPr lang="ru-RU" sz="2400" dirty="0"/>
              <a:t>Стрессы.</a:t>
            </a:r>
          </a:p>
          <a:p>
            <a:pPr marL="457200" indent="-457200">
              <a:buAutoNum type="arabicPeriod"/>
            </a:pPr>
            <a:r>
              <a:rPr lang="ru-RU" sz="2400" dirty="0"/>
              <a:t>Вредные привычки.</a:t>
            </a:r>
          </a:p>
          <a:p>
            <a:pPr marL="457200" indent="-457200">
              <a:buAutoNum type="arabicPeriod"/>
            </a:pPr>
            <a:r>
              <a:rPr lang="ru-RU" sz="2400" dirty="0"/>
              <a:t>Низкий уровень жизни в стране.</a:t>
            </a:r>
          </a:p>
          <a:p>
            <a:pPr marL="457200" indent="-457200">
              <a:buAutoNum type="arabicPeriod"/>
            </a:pPr>
            <a:r>
              <a:rPr lang="ru-RU" sz="2400" dirty="0"/>
              <a:t>Занятость женщин в материальном производстве.</a:t>
            </a:r>
          </a:p>
          <a:p>
            <a:pPr marL="457200" indent="-457200">
              <a:buAutoNum type="arabicPeriod"/>
            </a:pPr>
            <a:r>
              <a:rPr lang="ru-RU" sz="2400" dirty="0"/>
              <a:t>Высокая младенческая смертность.</a:t>
            </a:r>
          </a:p>
          <a:p>
            <a:pPr marL="457200" indent="-457200">
              <a:buAutoNum type="arabicPeriod"/>
            </a:pPr>
            <a:r>
              <a:rPr lang="ru-RU" sz="2400" dirty="0"/>
              <a:t>Низкая продолжительность жизни в стране.</a:t>
            </a:r>
          </a:p>
          <a:p>
            <a:pPr marL="457200" indent="-457200">
              <a:buAutoNum type="arabicPeriod"/>
            </a:pPr>
            <a:r>
              <a:rPr lang="ru-RU" sz="2400" dirty="0"/>
              <a:t>Голод</a:t>
            </a:r>
          </a:p>
          <a:p>
            <a:pPr marL="457200" indent="-457200">
              <a:buAutoNum type="arabicPeriod"/>
            </a:pPr>
            <a:r>
              <a:rPr lang="ru-RU" sz="2400" dirty="0"/>
              <a:t> …</a:t>
            </a:r>
          </a:p>
          <a:p>
            <a:pPr marL="457200" indent="-457200">
              <a:buAutoNum type="arabicPeriod"/>
            </a:pPr>
            <a:endParaRPr lang="ru-RU" sz="2400" dirty="0"/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Периоды резкой убыли населения России (социально-экономические потрясения)</a:t>
            </a:r>
          </a:p>
        </p:txBody>
      </p:sp>
      <p:pic>
        <p:nvPicPr>
          <p:cNvPr id="9" name="Содержимое 8" descr="29.08-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44824"/>
            <a:ext cx="9069102" cy="3828479"/>
          </a:xfrm>
        </p:spPr>
      </p:pic>
      <p:sp>
        <p:nvSpPr>
          <p:cNvPr id="1026" name="AutoShape 2" descr="http://school.xvatit.com/images/a/a8/29.0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school.xvatit.com/images/a/a8/29.0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school.xvatit.com/images/a/a8/29.0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school.xvatit.com/images/a/a8/29.0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school.xvatit.com/images/a/a8/29.08-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79512" y="58772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Всего за 20 век страна недосчиталась более 120 </a:t>
            </a:r>
            <a:r>
              <a:rPr lang="ru-RU" dirty="0" err="1"/>
              <a:t>млн</a:t>
            </a:r>
            <a:r>
              <a:rPr lang="ru-RU" dirty="0"/>
              <a:t> человек.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24BF207C-FEE9-4A56-A834-1EFF0197F8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2A9F78D2-2E93-4148-A43B-0A0BBB043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550" y="1639888"/>
            <a:ext cx="8229600" cy="3560762"/>
          </a:xfrm>
          <a:ln w="57150"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effectLst/>
              </a:rPr>
              <a:t>Рождаемость</a:t>
            </a:r>
            <a:r>
              <a:rPr lang="ru-RU" b="1" dirty="0">
                <a:effectLst/>
              </a:rPr>
              <a:t> – число родившихся за год на 1000 человек населения.</a:t>
            </a:r>
          </a:p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effectLst/>
              </a:rPr>
              <a:t>Смертность</a:t>
            </a:r>
            <a:r>
              <a:rPr lang="ru-RU" b="1" i="1" dirty="0">
                <a:effectLst/>
              </a:rPr>
              <a:t> </a:t>
            </a:r>
            <a:r>
              <a:rPr lang="ru-RU" b="1" dirty="0">
                <a:effectLst/>
              </a:rPr>
              <a:t>– число умерших за год на 1000 человек населения.</a:t>
            </a:r>
          </a:p>
          <a:p>
            <a:pPr>
              <a:defRPr/>
            </a:pPr>
            <a:r>
              <a:rPr lang="ru-RU" b="1" i="1" dirty="0">
                <a:solidFill>
                  <a:srgbClr val="C00000"/>
                </a:solidFill>
                <a:effectLst/>
              </a:rPr>
              <a:t>Естественный прирост</a:t>
            </a:r>
            <a:r>
              <a:rPr lang="ru-RU" b="1" dirty="0">
                <a:solidFill>
                  <a:srgbClr val="C00000"/>
                </a:solidFill>
                <a:effectLst/>
              </a:rPr>
              <a:t> </a:t>
            </a:r>
            <a:r>
              <a:rPr lang="ru-RU" b="1" dirty="0">
                <a:effectLst/>
              </a:rPr>
              <a:t>– превышение рождаемости над смертностью.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5925C71A-ECFD-4AE4-91C8-CABBA074F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E66C4-34E6-4FAF-9C5D-27000FA09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3938" y="274638"/>
            <a:ext cx="5122862" cy="1143000"/>
          </a:xfrm>
          <a:solidFill>
            <a:srgbClr val="FFFF00"/>
          </a:solidFill>
          <a:ln>
            <a:solidFill>
              <a:srgbClr val="00206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60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ЕП=Р - С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8BFB802-19D1-4469-8C61-CF74592DD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9275"/>
            <a:ext cx="4751388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>
                <a:solidFill>
                  <a:srgbClr val="C00000"/>
                </a:solidFill>
              </a:rPr>
              <a:t>Изменение численности населения связано с естественным приростом населения, который определяется соотношением родившихся и умерших жителей страны</a:t>
            </a:r>
          </a:p>
        </p:txBody>
      </p:sp>
      <p:pic>
        <p:nvPicPr>
          <p:cNvPr id="18437" name="Picture 4" descr="Картинка 7 из 1994">
            <a:extLst>
              <a:ext uri="{FF2B5EF4-FFF2-40B4-BE49-F238E27FC236}">
                <a16:creationId xmlns:a16="http://schemas.microsoft.com/office/drawing/2014/main" id="{1E3BEE9C-AD28-4CA8-AA15-CA38886BF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133600"/>
            <a:ext cx="4132262" cy="309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эффициент_рождаемости_по_региона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1287" cy="6858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эффициент_смертности_по_региона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1287" cy="6858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стественный-прирост-по-регионам-России-за-2012-год-на-карт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94424" cy="68580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Изменение численности населения России (по годам)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071563"/>
            <a:ext cx="772477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3857625" y="471487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hlinkClick r:id="rId3"/>
              </a:rPr>
              <a:t>http://ru.wikipedia.org/wiki/</a:t>
            </a:r>
            <a:r>
              <a:rPr lang="ru-RU" dirty="0">
                <a:hlinkClick r:id="rId3"/>
              </a:rPr>
              <a:t>Россия#.</a:t>
            </a:r>
            <a:r>
              <a:rPr lang="en-US" dirty="0">
                <a:hlinkClick r:id="rId3"/>
              </a:rPr>
              <a:t>D0.9D.D0.B0.D1.81.D0.B5.D0.BB.D0.B5.D0.BD.D0.B8.D0.B5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40D547C8-65CA-4E56-922C-6E97AE3FA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CFD68-AD45-4958-944C-F7B3EA97D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C00000"/>
                </a:solidFill>
              </a:rPr>
              <a:t>Человек – высшая ценность на Земле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2D529364-8644-47A8-A224-D0499A134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" y="1600200"/>
            <a:ext cx="9131300" cy="44958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sz="4000" b="1" dirty="0">
                <a:solidFill>
                  <a:srgbClr val="7030A0"/>
                </a:solidFill>
                <a:effectLst/>
              </a:rPr>
              <a:t>Население – это связующее звено между природой и хозяйством. </a:t>
            </a:r>
          </a:p>
          <a:p>
            <a:pPr>
              <a:defRPr/>
            </a:pPr>
            <a:r>
              <a:rPr lang="ru-RU" sz="4000" dirty="0">
                <a:effectLst/>
              </a:rPr>
              <a:t>География населения отвечает на 3 главных вопроса:</a:t>
            </a:r>
          </a:p>
          <a:p>
            <a:pPr marL="457200" lvl="1" indent="0">
              <a:buFontTx/>
              <a:buNone/>
              <a:defRPr/>
            </a:pPr>
            <a:r>
              <a:rPr lang="ru-RU" sz="3600" dirty="0">
                <a:effectLst/>
              </a:rPr>
              <a:t>		</a:t>
            </a:r>
            <a:r>
              <a:rPr lang="ru-RU" sz="3200" b="1" dirty="0">
                <a:solidFill>
                  <a:srgbClr val="0014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1. Где живут люди?</a:t>
            </a:r>
          </a:p>
          <a:p>
            <a:pPr marL="457200" lvl="1" indent="0">
              <a:buFontTx/>
              <a:buNone/>
              <a:defRPr/>
            </a:pPr>
            <a:r>
              <a:rPr lang="ru-RU" sz="3200" b="1" dirty="0">
                <a:solidFill>
                  <a:srgbClr val="0014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		2. Кто они?</a:t>
            </a:r>
          </a:p>
          <a:p>
            <a:pPr marL="1828800" lvl="4" indent="0">
              <a:buFontTx/>
              <a:buNone/>
              <a:defRPr/>
            </a:pPr>
            <a:r>
              <a:rPr lang="ru-RU" sz="3200" b="1" dirty="0">
                <a:solidFill>
                  <a:srgbClr val="0014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3. Как они живут?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стественный_прирост_населения_Росс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6156"/>
            <a:ext cx="9144000" cy="690415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1261DBB4-2C8D-4571-8EA4-50566E51C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9B8F7AC-2AB5-4AE0-90BD-0C6D72CB1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3017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Динамика естественного прироста населения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2A4607E3-4427-4BA3-80D1-B0E379B092DD}"/>
              </a:ext>
            </a:extLst>
          </p:cNvPr>
          <p:cNvGraphicFramePr>
            <a:graphicFrameLocks noGrp="1"/>
          </p:cNvGraphicFramePr>
          <p:nvPr/>
        </p:nvGraphicFramePr>
        <p:xfrm>
          <a:off x="179388" y="1317625"/>
          <a:ext cx="8640762" cy="4559302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821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90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2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8172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Год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Рождаемость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Смертность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/>
                        <a:t>Естест</a:t>
                      </a:r>
                      <a:r>
                        <a:rPr lang="ru-RU" sz="2000" b="1" dirty="0"/>
                        <a:t>. прирост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/>
                        <a:t>Суммарная рождаемость</a:t>
                      </a:r>
                      <a:endParaRPr lang="ru-RU" sz="20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1992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11,4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12,2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-0,8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1,5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1993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9,2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14,5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-5,3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1,4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1994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9,5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15,7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-6,2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1,4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1995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9,3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15,0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-5,7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1,3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1996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8,9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14,2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-5,3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1,3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1997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8,6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13,8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-5,2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1998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8,8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13,6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-4,8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1999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8,5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14,7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-6,2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9731"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2000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8,8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15,4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/>
                        <a:t>-6,6</a:t>
                      </a:r>
                      <a:endParaRPr lang="ru-RU" sz="1800" b="1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1,2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 marL="53473" marR="53473" marT="26735" marB="267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9528" name="Rectangle 1">
            <a:extLst>
              <a:ext uri="{FF2B5EF4-FFF2-40B4-BE49-F238E27FC236}">
                <a16:creationId xmlns:a16="http://schemas.microsoft.com/office/drawing/2014/main" id="{1DE7F48B-F91B-46B8-992C-791ADA2C6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ru-RU" altLang="ru-RU" sz="180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A58580-46DA-46E9-A292-4569AFEDB8C8}"/>
              </a:ext>
            </a:extLst>
          </p:cNvPr>
          <p:cNvSpPr/>
          <p:nvPr/>
        </p:nvSpPr>
        <p:spPr>
          <a:xfrm>
            <a:off x="107950" y="6092825"/>
            <a:ext cx="8928100" cy="765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 dirty="0">
                <a:solidFill>
                  <a:schemeClr val="tx1"/>
                </a:solidFill>
              </a:rPr>
              <a:t>Вывод: </a:t>
            </a:r>
            <a:r>
              <a:rPr lang="ru-RU" sz="2400" b="1" dirty="0">
                <a:solidFill>
                  <a:schemeClr val="tx1"/>
                </a:solidFill>
              </a:rPr>
              <a:t>Численность населения России с 1990 гг. стала падать. А естественный прирост с 1991 г. стал отрицательным.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527612D7-DEDA-40E6-B72F-5F3B55FCD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EEBBD3-6102-4326-84E6-9720F8312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963" y="333375"/>
            <a:ext cx="842486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 i="1">
                <a:solidFill>
                  <a:srgbClr val="C00000"/>
                </a:solidFill>
                <a:latin typeface="Bookman Old Style" panose="02050604050505020204" pitchFamily="18" charset="0"/>
              </a:rPr>
              <a:t>Естественная убыль</a:t>
            </a:r>
            <a:r>
              <a:rPr lang="ru-RU" altLang="ru-RU" b="1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altLang="ru-RU" b="1">
                <a:latin typeface="Bookman Old Style" panose="02050604050505020204" pitchFamily="18" charset="0"/>
              </a:rPr>
              <a:t>– превышение смертности над рождаемостью.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latin typeface="Bookman Old Style" panose="02050604050505020204" pitchFamily="18" charset="0"/>
              </a:rPr>
              <a:t>Совокупность процессов рождаемости, смертности и естественного прироста получила название естественного движения населения.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 i="1">
                <a:solidFill>
                  <a:srgbClr val="C00000"/>
                </a:solidFill>
                <a:latin typeface="Bookman Old Style" panose="02050604050505020204" pitchFamily="18" charset="0"/>
              </a:rPr>
              <a:t>Естественное движение населения</a:t>
            </a:r>
            <a:r>
              <a:rPr lang="ru-RU" altLang="ru-RU" b="1">
                <a:solidFill>
                  <a:srgbClr val="C00000"/>
                </a:solidFill>
                <a:latin typeface="Bookman Old Style" panose="02050604050505020204" pitchFamily="18" charset="0"/>
              </a:rPr>
              <a:t> </a:t>
            </a:r>
            <a:r>
              <a:rPr lang="ru-RU" altLang="ru-RU" b="1">
                <a:latin typeface="Bookman Old Style" panose="02050604050505020204" pitchFamily="18" charset="0"/>
              </a:rPr>
              <a:t>– совокупность рождаемости, смертности, естественного прироста.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22912" cy="1143000"/>
          </a:xfrm>
        </p:spPr>
        <p:txBody>
          <a:bodyPr>
            <a:normAutofit/>
          </a:bodyPr>
          <a:lstStyle/>
          <a:p>
            <a:r>
              <a:rPr lang="ru-RU" b="1" dirty="0"/>
              <a:t>СТАТИСТИКА: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b="0" i="0" dirty="0">
                <a:solidFill>
                  <a:srgbClr val="444444"/>
                </a:solidFill>
              </a:rPr>
              <a:t>В среднем в России в сутки рождается 5 294 ребёнка. То есть в среднем один ребёнок появляется на свет каждые 16 сек.</a:t>
            </a:r>
          </a:p>
          <a:p>
            <a:r>
              <a:rPr lang="ru-RU" b="0" i="0" dirty="0">
                <a:solidFill>
                  <a:srgbClr val="444444"/>
                </a:solidFill>
              </a:rPr>
              <a:t>Каждые 17 сек. в России умирает один человек. Получается, что в России в сутки умирает в среднем 5 226 человек.</a:t>
            </a:r>
          </a:p>
          <a:p>
            <a:endParaRPr lang="ru-RU" dirty="0"/>
          </a:p>
        </p:txBody>
      </p:sp>
      <p:pic>
        <p:nvPicPr>
          <p:cNvPr id="4" name="Рисунок 3" descr="C:\Users\Sveta\Desktop\население\img1985745_flag_Ross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32656"/>
            <a:ext cx="252028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     Регионы-лидеры </a:t>
            </a:r>
          </a:p>
          <a:p>
            <a:pPr>
              <a:buNone/>
            </a:pPr>
            <a:r>
              <a:rPr lang="ru-RU" sz="2800" b="1" dirty="0"/>
              <a:t>        с высоким ЕП</a:t>
            </a:r>
          </a:p>
          <a:p>
            <a:pPr>
              <a:buNone/>
            </a:pPr>
            <a:r>
              <a:rPr lang="ru-RU" sz="2800" b="1" dirty="0"/>
              <a:t> (более 10 промилле):</a:t>
            </a:r>
          </a:p>
          <a:p>
            <a:pPr>
              <a:buNone/>
            </a:pPr>
            <a:r>
              <a:rPr lang="ru-RU" sz="2800" dirty="0"/>
              <a:t>1. Чеченская республика. </a:t>
            </a:r>
          </a:p>
          <a:p>
            <a:pPr>
              <a:buNone/>
            </a:pPr>
            <a:r>
              <a:rPr lang="ru-RU" sz="2800" dirty="0"/>
              <a:t>2. Республика Ингушетия. </a:t>
            </a:r>
          </a:p>
          <a:p>
            <a:pPr>
              <a:buNone/>
            </a:pPr>
            <a:r>
              <a:rPr lang="ru-RU" sz="2800" dirty="0"/>
              <a:t>3. Республика Тыва.</a:t>
            </a:r>
          </a:p>
          <a:p>
            <a:pPr>
              <a:buNone/>
            </a:pPr>
            <a:r>
              <a:rPr lang="ru-RU" sz="2800" dirty="0"/>
              <a:t>4. Республика Дагестан. </a:t>
            </a:r>
          </a:p>
          <a:p>
            <a:pPr>
              <a:buNone/>
            </a:pPr>
            <a:r>
              <a:rPr lang="ru-RU" sz="2800" dirty="0"/>
              <a:t>5. Ямало-Ненецкий АО. </a:t>
            </a:r>
          </a:p>
          <a:p>
            <a:pPr>
              <a:buNone/>
            </a:pPr>
            <a:r>
              <a:rPr lang="ru-RU" sz="2800" dirty="0"/>
              <a:t>6. Ханты-Мансийский АО.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3284984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   Регионы с низким ЕП:</a:t>
            </a:r>
          </a:p>
          <a:p>
            <a:pPr marL="514350" indent="-514350">
              <a:buAutoNum type="arabicPeriod"/>
            </a:pPr>
            <a:r>
              <a:rPr lang="ru-RU" sz="2800" dirty="0"/>
              <a:t>Псковская область. </a:t>
            </a:r>
          </a:p>
          <a:p>
            <a:pPr marL="514350" indent="-514350">
              <a:buAutoNum type="arabicPeriod"/>
            </a:pPr>
            <a:r>
              <a:rPr lang="ru-RU" sz="2800" dirty="0"/>
              <a:t>Тульская область.</a:t>
            </a:r>
          </a:p>
          <a:p>
            <a:pPr marL="514350" indent="-514350">
              <a:buAutoNum type="arabicPeriod" startAt="3"/>
            </a:pPr>
            <a:r>
              <a:rPr lang="ru-RU" sz="2800" dirty="0"/>
              <a:t>Тверская область. </a:t>
            </a:r>
          </a:p>
          <a:p>
            <a:pPr marL="514350" indent="-514350">
              <a:buAutoNum type="arabicPeriod" startAt="3"/>
            </a:pPr>
            <a:r>
              <a:rPr lang="ru-RU" sz="2800" dirty="0"/>
              <a:t> Новгородская обл.</a:t>
            </a:r>
          </a:p>
          <a:p>
            <a:pPr marL="514350" indent="-514350">
              <a:buAutoNum type="arabicPeriod" startAt="3"/>
            </a:pPr>
            <a:r>
              <a:rPr lang="ru-RU" sz="2800" dirty="0"/>
              <a:t>Тамбовская обл.</a:t>
            </a:r>
          </a:p>
        </p:txBody>
      </p:sp>
      <p:pic>
        <p:nvPicPr>
          <p:cNvPr id="5" name="Рисунок 4" descr="C:\Users\Sveta\Desktop\население\7232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48680"/>
            <a:ext cx="342980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Sveta\Desktop\население\img1985745_flag_Rossi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229200"/>
            <a:ext cx="2232248" cy="133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BA3139DC-5EE5-46E3-B7CA-FC87442BD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313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2162C3F-6D59-4F03-848C-CDFF9C226CA5}"/>
              </a:ext>
            </a:extLst>
          </p:cNvPr>
          <p:cNvSpPr/>
          <p:nvPr/>
        </p:nvSpPr>
        <p:spPr>
          <a:xfrm>
            <a:off x="-25400" y="1052513"/>
            <a:ext cx="9131300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latin typeface="Book Antiqua" panose="02040602050305030304" pitchFamily="18" charset="0"/>
              </a:rPr>
              <a:t>За счет миграций населения, переезда из одной страны в другую или в пределах одной страны из одного региона в другой.</a:t>
            </a:r>
          </a:p>
          <a:p>
            <a:pPr>
              <a:defRPr/>
            </a:pPr>
            <a:r>
              <a:rPr lang="ru-RU" sz="3200" dirty="0">
                <a:latin typeface="Book Antiqua" panose="02040602050305030304" pitchFamily="18" charset="0"/>
              </a:rPr>
              <a:t>Это так называемое механическое движение населения.</a:t>
            </a:r>
          </a:p>
          <a:p>
            <a:pPr algn="ctr">
              <a:defRPr/>
            </a:pP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Механическое движение населения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sz="3200" b="1" dirty="0">
                <a:latin typeface="Book Antiqua" panose="02040602050305030304" pitchFamily="18" charset="0"/>
              </a:rPr>
              <a:t>– изменение численности населения за счет прибывших и выбывших из страны.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5210C437-1473-4E87-BA46-13E4534953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B68CC-8022-430C-B8B9-B9F934147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908050"/>
            <a:ext cx="8229600" cy="16430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Демографический взрыв</a:t>
            </a: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b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3200" dirty="0">
                <a:effectLst/>
                <a:latin typeface="Book Antiqua" panose="02040602050305030304" pitchFamily="18" charset="0"/>
              </a:rPr>
              <a:t>– резкое повышение численности населения за счет сокращения смертности при традиционно высокой рождаемости. 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4580" name="Picture 2" descr="http://seanhumangeo.weebly.com/uploads/3/8/3/3/38339973/2895377.jpg">
            <a:extLst>
              <a:ext uri="{FF2B5EF4-FFF2-40B4-BE49-F238E27FC236}">
                <a16:creationId xmlns:a16="http://schemas.microsoft.com/office/drawing/2014/main" id="{C28002AC-5BA0-46B3-9AF8-0AC365FFD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36838"/>
            <a:ext cx="6456362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B15E63-744D-4D20-B3E3-CB82F9A85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A72CDD-1B59-47BB-890C-F0C0E28C5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560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DA481743-BC80-4114-9CB9-284FC9B74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BCDEEF9-08A5-49A3-B4F2-A6F5FDDB4126}"/>
              </a:ext>
            </a:extLst>
          </p:cNvPr>
          <p:cNvSpPr/>
          <p:nvPr/>
        </p:nvSpPr>
        <p:spPr>
          <a:xfrm>
            <a:off x="401638" y="115888"/>
            <a:ext cx="8353425" cy="56943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Book Antiqua" panose="02040602050305030304" pitchFamily="18" charset="0"/>
              </a:rPr>
              <a:t>Чтобы оценить влияние демографического кризиса на численность населения необходимо не только суммировать уже приведенные цифры, но и рассчитать количество </a:t>
            </a:r>
            <a:r>
              <a:rPr lang="ru-RU" sz="2800" dirty="0" err="1">
                <a:latin typeface="Book Antiqua" panose="02040602050305030304" pitchFamily="18" charset="0"/>
              </a:rPr>
              <a:t>неродившихся</a:t>
            </a:r>
            <a:r>
              <a:rPr lang="ru-RU" sz="2800" dirty="0">
                <a:latin typeface="Book Antiqua" panose="02040602050305030304" pitchFamily="18" charset="0"/>
              </a:rPr>
              <a:t> детей. В годы ВОВ число родившихся было почти вдвое меньшим, чем в предыдущие годы. Спустя 20-25 лет, в конце 1960г. Дети войны вступили в брачный возраст, но число молодых семей было гораздо меньше, чем могло бы быть. Так проявилось </a:t>
            </a:r>
            <a:r>
              <a:rPr lang="ru-RU" sz="2800" b="1" u="sng" dirty="0">
                <a:solidFill>
                  <a:srgbClr val="FF0000"/>
                </a:solidFill>
                <a:latin typeface="Book Antiqua" panose="02040602050305030304" pitchFamily="18" charset="0"/>
              </a:rPr>
              <a:t>«демографическое эхо войны». </a:t>
            </a:r>
            <a:r>
              <a:rPr lang="ru-RU" sz="2800" dirty="0">
                <a:latin typeface="Book Antiqua" panose="02040602050305030304" pitchFamily="18" charset="0"/>
              </a:rPr>
              <a:t>Еще через 20-25 лет ситуация повторилась – это «второе эхо 	войны». </a:t>
            </a:r>
          </a:p>
        </p:txBody>
      </p:sp>
    </p:spTree>
  </p:cSld>
  <p:clrMapOvr>
    <a:masterClrMapping/>
  </p:clrMapOvr>
  <p:transition spd="slow">
    <p:blinds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3273EA8B-DC12-45D0-BCB3-A685D1A8D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6455B-FAE1-47C3-AB43-C6B955283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15875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Первый демографический кризис (1914-1922)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6317A59-D803-4277-AB86-E0BF44232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2875"/>
            <a:ext cx="3924300" cy="544512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b="1" dirty="0">
                <a:solidFill>
                  <a:srgbClr val="C00000"/>
                </a:solidFill>
              </a:rPr>
              <a:t>Был связан с Первой мировой войной, революцией и Гражданской войной, которые сопровождались хозяйственной разрухой, голодом и эмиграцией.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b="1" dirty="0">
                <a:solidFill>
                  <a:srgbClr val="C00000"/>
                </a:solidFill>
              </a:rPr>
              <a:t>Россия потеряла около 18 </a:t>
            </a:r>
            <a:r>
              <a:rPr lang="ru-RU" sz="2800" b="1" dirty="0" err="1">
                <a:solidFill>
                  <a:srgbClr val="C00000"/>
                </a:solidFill>
              </a:rPr>
              <a:t>млн</a:t>
            </a:r>
            <a:r>
              <a:rPr lang="ru-RU" sz="2800" b="1" dirty="0">
                <a:solidFill>
                  <a:srgbClr val="C00000"/>
                </a:solidFill>
              </a:rPr>
              <a:t> человек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2206E90-F92C-4887-A23D-790C73D49777}"/>
              </a:ext>
            </a:extLst>
          </p:cNvPr>
          <p:cNvGraphicFramePr>
            <a:graphicFrameLocks noGrp="1"/>
          </p:cNvGraphicFramePr>
          <p:nvPr/>
        </p:nvGraphicFramePr>
        <p:xfrm>
          <a:off x="3779838" y="1196975"/>
          <a:ext cx="5364162" cy="5410234"/>
        </p:xfrm>
        <a:graphic>
          <a:graphicData uri="http://schemas.openxmlformats.org/drawingml/2006/table">
            <a:tbl>
              <a:tblPr>
                <a:tableStyleId>{5FD0F851-EC5A-4D38-B0AD-8093EC10F338}</a:tableStyleId>
              </a:tblPr>
              <a:tblGrid>
                <a:gridCol w="1341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62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10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2110">
                <a:tc rowSpan="2"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Дата публикации оценки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Период, к которому относится оценка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200"/>
                        <a:t>Потери, млн. человек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5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Людские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Демогра-</a:t>
                      </a:r>
                      <a:br>
                        <a:rPr lang="ru-RU" sz="2200"/>
                      </a:br>
                      <a:r>
                        <a:rPr lang="ru-RU" sz="2200"/>
                        <a:t>фические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8342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1921-1922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1914-1920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14,3*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21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342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1946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1914-1926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18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28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342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1948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13,75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342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1958-1975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1915-1923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12**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21-22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1968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1917-1920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10-12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r>
                        <a:rPr lang="ru-RU" sz="2200"/>
                        <a:t> 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1914-1926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14,5-16***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8342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1977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13,8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1986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1914-1922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/>
                        <a:t> 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25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2000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1918-1922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/>
                        <a:t> 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21,8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2110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2003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1918-1923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17,1*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8418" marR="8418" marT="8417" marB="84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74F9A-6ABC-4E9F-873F-3D35DCF07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Демографические кризисы в истории России</a:t>
            </a:r>
          </a:p>
        </p:txBody>
      </p:sp>
      <p:pic>
        <p:nvPicPr>
          <p:cNvPr id="20484" name="Рисунок 3" descr="golod-02.jpg">
            <a:extLst>
              <a:ext uri="{FF2B5EF4-FFF2-40B4-BE49-F238E27FC236}">
                <a16:creationId xmlns:a16="http://schemas.microsoft.com/office/drawing/2014/main" id="{C9ABCB21-C29E-4E3C-BB78-5FA304CB3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861" y="1493856"/>
            <a:ext cx="3090395" cy="402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Рисунок 4" descr="new-18.jpg">
            <a:extLst>
              <a:ext uri="{FF2B5EF4-FFF2-40B4-BE49-F238E27FC236}">
                <a16:creationId xmlns:a16="http://schemas.microsoft.com/office/drawing/2014/main" id="{3BD7DF46-6E1E-4827-80E3-5B7E0C4625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22974"/>
            <a:ext cx="4471251" cy="294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C:\Users\Tasy\Pictures\smi2_1203417036_600x319.jpg">
            <a:extLst>
              <a:ext uri="{FF2B5EF4-FFF2-40B4-BE49-F238E27FC236}">
                <a16:creationId xmlns:a16="http://schemas.microsoft.com/office/drawing/2014/main" id="{7A120F8A-34EF-4CD3-810E-EBC73A028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99" y="4489722"/>
            <a:ext cx="3937751" cy="2093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/>
              <a:t>Численность населения – </a:t>
            </a:r>
            <a:r>
              <a:rPr lang="ru-RU" dirty="0"/>
              <a:t>количество людей в определенное время в данном месте.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sz="2800" dirty="0"/>
              <a:t>*  Численность населения узнают по переписям.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В экономически развитых странах мира переписи населения проводятся один раз в 5 лет.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1897 г. – первая перепись населения в Российской империи.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2002 г. – первая перепись населения в РФ.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1 октября 2010 года – последняя перепись населения в РФ (142,8 млн. чел)</a:t>
            </a:r>
          </a:p>
          <a:p>
            <a:pPr>
              <a:buFont typeface="Arial" charset="0"/>
              <a:buChar char="•"/>
            </a:pPr>
            <a:r>
              <a:rPr lang="ru-RU" sz="2800" dirty="0"/>
              <a:t>На 1 января </a:t>
            </a:r>
            <a:r>
              <a:rPr lang="ru-RU" sz="2800" b="1" dirty="0"/>
              <a:t>2017</a:t>
            </a:r>
            <a:r>
              <a:rPr lang="ru-RU" sz="2800" dirty="0"/>
              <a:t> года по оценке Росстата в России </a:t>
            </a:r>
            <a:r>
              <a:rPr lang="ru-RU" sz="2800" b="1" dirty="0"/>
              <a:t>146 804 372 постоянных жителей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ED48FD2D-3498-4C9D-91BA-FDB4D8C45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9D2CC-0BE3-4222-8786-A526122D9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Второй демографический кризис (1933-1934)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1FA064A-FDCD-4391-B0D2-F2907B85B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2116138"/>
          </a:xfrm>
        </p:spPr>
        <p:txBody>
          <a:bodyPr/>
          <a:lstStyle/>
          <a:p>
            <a:pPr marL="0" indent="0" eaLnBrk="1" hangingPunct="1">
              <a:lnSpc>
                <a:spcPts val="3500"/>
              </a:lnSpc>
              <a:buFontTx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Был вызван насильственной коллективизацией, которая вызвала голод (5-6 млн человек), </a:t>
            </a:r>
            <a:r>
              <a:rPr lang="ru-RU" sz="3600" b="1" dirty="0" err="1">
                <a:solidFill>
                  <a:srgbClr val="C00000"/>
                </a:solidFill>
              </a:rPr>
              <a:t>эпидемии,репрессии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7653" name="Rectangle 1">
            <a:extLst>
              <a:ext uri="{FF2B5EF4-FFF2-40B4-BE49-F238E27FC236}">
                <a16:creationId xmlns:a16="http://schemas.microsoft.com/office/drawing/2014/main" id="{90072AB6-2C5F-4071-AFCD-83B0D7E9D1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84150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altLang="ru-RU" sz="162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4" name="Picture 2" descr="http://www.polit.ru/img/content/idea/demography_1.gif">
            <a:extLst>
              <a:ext uri="{FF2B5EF4-FFF2-40B4-BE49-F238E27FC236}">
                <a16:creationId xmlns:a16="http://schemas.microsoft.com/office/drawing/2014/main" id="{BC121C28-623D-4833-A0CD-ECF3C3B6A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8569325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5CD7C-5E2A-494F-906F-57B45F30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Демографические кризисы в истории России</a:t>
            </a:r>
          </a:p>
        </p:txBody>
      </p:sp>
      <p:pic>
        <p:nvPicPr>
          <p:cNvPr id="21508" name="Рисунок 3" descr="new-19.jpg">
            <a:extLst>
              <a:ext uri="{FF2B5EF4-FFF2-40B4-BE49-F238E27FC236}">
                <a16:creationId xmlns:a16="http://schemas.microsoft.com/office/drawing/2014/main" id="{31F51876-4C5D-48DE-8966-3633FB351F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188" y="1268760"/>
            <a:ext cx="2571587" cy="3511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 descr="golod-01.jpg">
            <a:extLst>
              <a:ext uri="{FF2B5EF4-FFF2-40B4-BE49-F238E27FC236}">
                <a16:creationId xmlns:a16="http://schemas.microsoft.com/office/drawing/2014/main" id="{AD37E41D-C825-43EA-9DDE-F5B6C38E98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" y="1509712"/>
            <a:ext cx="2319338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C:\Users\Tasy\Pictures\golodomor.jpg">
            <a:extLst>
              <a:ext uri="{FF2B5EF4-FFF2-40B4-BE49-F238E27FC236}">
                <a16:creationId xmlns:a16="http://schemas.microsoft.com/office/drawing/2014/main" id="{449C4BC6-D0F8-4CF8-A129-2D554B910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2291138"/>
            <a:ext cx="4397469" cy="329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1A0FD821-15C1-4940-A227-F2F399910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7C0C2-ECE1-4ECE-BD6B-99028F5B7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6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Третий демографический кризис (1941-1946)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0318B725-C5E5-43B4-B10C-B56F30927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96975"/>
            <a:ext cx="3492500" cy="5068888"/>
          </a:xfrm>
        </p:spPr>
        <p:txBody>
          <a:bodyPr/>
          <a:lstStyle/>
          <a:p>
            <a:pPr marL="0" indent="0" eaLnBrk="1" hangingPunct="1">
              <a:lnSpc>
                <a:spcPts val="3800"/>
              </a:lnSpc>
              <a:buFontTx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Выпал на годы ВОВ, потери населения с учетом снижения рождаемости составили 21-27 </a:t>
            </a:r>
            <a:r>
              <a:rPr lang="ru-RU" sz="3600" b="1" dirty="0" err="1">
                <a:solidFill>
                  <a:srgbClr val="C00000"/>
                </a:solidFill>
              </a:rPr>
              <a:t>млн</a:t>
            </a:r>
            <a:r>
              <a:rPr lang="ru-RU" sz="3600" b="1" dirty="0">
                <a:solidFill>
                  <a:srgbClr val="C00000"/>
                </a:solidFill>
              </a:rPr>
              <a:t> чел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77D2D97-D557-4CB3-A6D7-2DA18E8A15D4}"/>
              </a:ext>
            </a:extLst>
          </p:cNvPr>
          <p:cNvGraphicFramePr>
            <a:graphicFrameLocks noGrp="1"/>
          </p:cNvGraphicFramePr>
          <p:nvPr/>
        </p:nvGraphicFramePr>
        <p:xfrm>
          <a:off x="3348038" y="1268413"/>
          <a:ext cx="5688012" cy="533400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18960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60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4189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Дата публикации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Прямые людские потери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Дефицит рождений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1948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26,6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10,9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1972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20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1981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44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036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1990, 1993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26,6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825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1990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27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1991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17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1994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27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1995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24,5-25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1997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15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82498"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1998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26,7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/>
                        <a:t> 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3557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2000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/>
                        <a:t>свыше 27</a:t>
                      </a:r>
                      <a:endParaRPr lang="ru-RU" sz="220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/>
                        <a:t>свыше 15</a:t>
                      </a:r>
                      <a:endParaRPr lang="ru-RU" sz="2200" dirty="0">
                        <a:solidFill>
                          <a:srgbClr val="FF0000"/>
                        </a:solidFill>
                        <a:latin typeface="Tahoma"/>
                      </a:endParaRPr>
                    </a:p>
                  </a:txBody>
                  <a:tcPr marL="9118" marR="9118" marT="9120" marB="91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8731" name="Rectangle 1">
            <a:extLst>
              <a:ext uri="{FF2B5EF4-FFF2-40B4-BE49-F238E27FC236}">
                <a16:creationId xmlns:a16="http://schemas.microsoft.com/office/drawing/2014/main" id="{7F2A013A-F3B6-4847-BA8E-5F721F844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br>
              <a:rPr lang="ru-RU" altLang="ru-RU" sz="1800">
                <a:latin typeface="Arial" panose="020B0604020202020204" pitchFamily="34" charset="0"/>
              </a:rPr>
            </a:br>
            <a:endParaRPr lang="ru-RU" altLang="ru-RU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216DA2-41DA-4E0F-AE95-11E5E4787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Демографические кризисы в истории России</a:t>
            </a:r>
          </a:p>
        </p:txBody>
      </p:sp>
      <p:pic>
        <p:nvPicPr>
          <p:cNvPr id="22532" name="Рисунок 3" descr="OFgBSesN2_l.jpg">
            <a:extLst>
              <a:ext uri="{FF2B5EF4-FFF2-40B4-BE49-F238E27FC236}">
                <a16:creationId xmlns:a16="http://schemas.microsoft.com/office/drawing/2014/main" id="{6440CA7D-A372-45D4-9563-DA6558223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86200"/>
            <a:ext cx="316865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6" descr="C:\Users\Tasy\Pictures\img151871_s7.jpg">
            <a:extLst>
              <a:ext uri="{FF2B5EF4-FFF2-40B4-BE49-F238E27FC236}">
                <a16:creationId xmlns:a16="http://schemas.microsoft.com/office/drawing/2014/main" id="{8B0A7919-AFCE-4310-A434-D034954589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4600"/>
            <a:ext cx="296545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 descr="C:\Users\Tasy\Pictures\20120.jpg">
            <a:extLst>
              <a:ext uri="{FF2B5EF4-FFF2-40B4-BE49-F238E27FC236}">
                <a16:creationId xmlns:a16="http://schemas.microsoft.com/office/drawing/2014/main" id="{38E1518B-1FF5-4EB3-9CF2-937A6518B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590800"/>
            <a:ext cx="2363788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044C897A-3B35-4F57-ABBD-9EC2FBBDC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4CCC654B-CF06-4745-8453-495097E25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Четвертый демографический кризис (1990-     )</a:t>
            </a:r>
          </a:p>
        </p:txBody>
      </p:sp>
      <p:sp>
        <p:nvSpPr>
          <p:cNvPr id="4" name="Содержимое 3">
            <a:extLst>
              <a:ext uri="{FF2B5EF4-FFF2-40B4-BE49-F238E27FC236}">
                <a16:creationId xmlns:a16="http://schemas.microsoft.com/office/drawing/2014/main" id="{343328FD-89B0-45C4-A6B0-25195B402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600200"/>
            <a:ext cx="8785225" cy="233362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C00000"/>
                </a:solidFill>
              </a:rPr>
              <a:t>В 1990 годы началось постепенное сокращение населения России – из-за снижения рождаемости и роста смертности</a:t>
            </a:r>
          </a:p>
        </p:txBody>
      </p:sp>
      <p:pic>
        <p:nvPicPr>
          <p:cNvPr id="29701" name="Picture 2" descr="Картинка 21 из 284">
            <a:extLst>
              <a:ext uri="{FF2B5EF4-FFF2-40B4-BE49-F238E27FC236}">
                <a16:creationId xmlns:a16="http://schemas.microsoft.com/office/drawing/2014/main" id="{79ACC62E-B9DB-4B60-9CB2-4AD30C105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3421063"/>
            <a:ext cx="5675312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4" descr="Картинка 18 из 284">
            <a:extLst>
              <a:ext uri="{FF2B5EF4-FFF2-40B4-BE49-F238E27FC236}">
                <a16:creationId xmlns:a16="http://schemas.microsoft.com/office/drawing/2014/main" id="{867D71DD-5EF9-4D95-8F81-AEC72C82C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1909763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4212B7-059D-4D9E-9146-2BE484DA2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Демографические кризисы в истории России</a:t>
            </a:r>
          </a:p>
        </p:txBody>
      </p:sp>
      <p:sp>
        <p:nvSpPr>
          <p:cNvPr id="23555" name="Содержимое 2">
            <a:extLst>
              <a:ext uri="{FF2B5EF4-FFF2-40B4-BE49-F238E27FC236}">
                <a16:creationId xmlns:a16="http://schemas.microsoft.com/office/drawing/2014/main" id="{793749D1-DABA-469F-944A-D14624543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dirty="0"/>
              <a:t> Современный демографический кризис</a:t>
            </a:r>
          </a:p>
        </p:txBody>
      </p:sp>
      <p:pic>
        <p:nvPicPr>
          <p:cNvPr id="23556" name="Picture 7" descr="L:\dpic1.jpg">
            <a:extLst>
              <a:ext uri="{FF2B5EF4-FFF2-40B4-BE49-F238E27FC236}">
                <a16:creationId xmlns:a16="http://schemas.microsoft.com/office/drawing/2014/main" id="{D2C5FE1A-7A25-4B48-B1C2-4CAB28FFF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30480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L:\6.jpg">
            <a:extLst>
              <a:ext uri="{FF2B5EF4-FFF2-40B4-BE49-F238E27FC236}">
                <a16:creationId xmlns:a16="http://schemas.microsoft.com/office/drawing/2014/main" id="{E02E38D9-420B-4977-90B6-3A6A35EEE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953000"/>
            <a:ext cx="24384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5" descr="L:\04-1979.jpg">
            <a:extLst>
              <a:ext uri="{FF2B5EF4-FFF2-40B4-BE49-F238E27FC236}">
                <a16:creationId xmlns:a16="http://schemas.microsoft.com/office/drawing/2014/main" id="{226909AC-2803-4423-BBE9-AC8ED0BF8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289560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63603AE3-3AE6-4B22-B1CD-883B0388CF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2" descr="http://www.polit.ru/img/content/idea/demography_10.gif">
            <a:extLst>
              <a:ext uri="{FF2B5EF4-FFF2-40B4-BE49-F238E27FC236}">
                <a16:creationId xmlns:a16="http://schemas.microsoft.com/office/drawing/2014/main" id="{12DAEF36-300F-4435-B0A4-4BC4D876A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75"/>
            <a:ext cx="9155113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Заголовок 4">
            <a:extLst>
              <a:ext uri="{FF2B5EF4-FFF2-40B4-BE49-F238E27FC236}">
                <a16:creationId xmlns:a16="http://schemas.microsoft.com/office/drawing/2014/main" id="{C12DC139-1E15-487E-8A87-C5FFE3545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00" y="-6350"/>
            <a:ext cx="9144000" cy="1417638"/>
          </a:xfrm>
          <a:solidFill>
            <a:srgbClr val="FFFFCC"/>
          </a:solidFill>
          <a:ln>
            <a:solidFill>
              <a:srgbClr val="0070C0"/>
            </a:solidFill>
          </a:ln>
        </p:spPr>
        <p:txBody>
          <a:bodyPr/>
          <a:lstStyle/>
          <a:p>
            <a:pPr eaLnBrk="1" hangingPunct="1">
              <a:lnSpc>
                <a:spcPts val="2800"/>
              </a:lnSpc>
            </a:pPr>
            <a:r>
              <a:rPr lang="ru-RU" altLang="ru-RU" sz="2800">
                <a:solidFill>
                  <a:srgbClr val="C00000"/>
                </a:solidFill>
                <a:effectLst/>
                <a:latin typeface="Book Antiqua" panose="02040602050305030304" pitchFamily="18" charset="0"/>
              </a:rPr>
              <a:t> Численность населения России при отсутствии потерь вследствие демографических катастроф в сравнении в фактической численностью</a:t>
            </a:r>
          </a:p>
        </p:txBody>
      </p:sp>
    </p:spTree>
  </p:cSld>
  <p:clrMapOvr>
    <a:masterClrMapping/>
  </p:clrMapOvr>
  <p:transition spd="slow">
    <p:pull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6D6AB595-1DFB-4550-A7A8-7A1622CD9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AE09F-B1E4-4BC8-9CCD-3E24995F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0"/>
            <a:ext cx="8229600" cy="1143000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altLang="ru-RU" sz="3200">
                <a:solidFill>
                  <a:srgbClr val="C00000"/>
                </a:solidFill>
                <a:effectLst/>
                <a:latin typeface="Book Antiqua" pitchFamily="18" charset="0"/>
                <a:cs typeface="Times New Roman" pitchFamily="18" charset="0"/>
              </a:rPr>
              <a:t>Основные показатели воспроизводства населения по РФ до 2045 года</a:t>
            </a:r>
            <a:endParaRPr lang="ru-RU" altLang="ru-RU" sz="32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7AAEF75-0FE1-4308-9109-88D928715D06}"/>
              </a:ext>
            </a:extLst>
          </p:cNvPr>
          <p:cNvGraphicFramePr>
            <a:graphicFrameLocks noGrp="1"/>
          </p:cNvGraphicFramePr>
          <p:nvPr/>
        </p:nvGraphicFramePr>
        <p:xfrm>
          <a:off x="0" y="1268413"/>
          <a:ext cx="9144000" cy="4141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12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22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22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220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22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2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269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269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7600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Book Antiqua" panose="02040602050305030304" pitchFamily="18" charset="0"/>
                        </a:rPr>
                        <a:t>Показатели%</a:t>
                      </a:r>
                      <a:endParaRPr lang="ru-RU" sz="24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Наиболее вероятное значение по годам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9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2005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2010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2015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2020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2025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2030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2035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2040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2045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Book Antiqua" panose="02040602050305030304" pitchFamily="18" charset="0"/>
                        </a:rPr>
                        <a:t>Рождаемость</a:t>
                      </a:r>
                      <a:endParaRPr lang="ru-RU" sz="20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5,4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4,9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3,9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2,9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2,5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2,4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2,3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2,0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1,8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5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Book Antiqua" panose="02040602050305030304" pitchFamily="18" charset="0"/>
                        </a:rPr>
                        <a:t>Смертность</a:t>
                      </a:r>
                      <a:endParaRPr lang="ru-RU" sz="20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13,1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14,5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15,7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16,9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18,3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20,0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22,0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23,8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25,3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9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Book Antiqua" panose="02040602050305030304" pitchFamily="18" charset="0"/>
                        </a:rPr>
                        <a:t>Естественный прирост</a:t>
                      </a:r>
                      <a:endParaRPr lang="ru-RU" sz="20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-7,7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-9,6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-11,9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Book Antiqua" panose="02040602050305030304" pitchFamily="18" charset="0"/>
                        </a:rPr>
                        <a:t>-14,0</a:t>
                      </a:r>
                      <a:endParaRPr lang="ru-RU" sz="24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-15,7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-17,6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-19,7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Book Antiqua" panose="02040602050305030304" pitchFamily="18" charset="0"/>
                        </a:rPr>
                        <a:t>-21,7</a:t>
                      </a:r>
                      <a:endParaRPr lang="ru-RU" sz="240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Book Antiqua" panose="02040602050305030304" pitchFamily="18" charset="0"/>
                        </a:rPr>
                        <a:t>-23,5</a:t>
                      </a:r>
                      <a:endParaRPr lang="ru-RU" sz="2400" dirty="0">
                        <a:effectLst/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5CDB83B-8E25-487D-BE1B-7572287DC94A}"/>
              </a:ext>
            </a:extLst>
          </p:cNvPr>
          <p:cNvSpPr txBox="1"/>
          <p:nvPr/>
        </p:nvSpPr>
        <p:spPr>
          <a:xfrm>
            <a:off x="4356100" y="5761038"/>
            <a:ext cx="4351338" cy="5238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0070C0"/>
                </a:solidFill>
              </a:rPr>
              <a:t>По расчетам демографов.</a:t>
            </a:r>
          </a:p>
        </p:txBody>
      </p:sp>
    </p:spTree>
  </p:cSld>
  <p:clrMapOvr>
    <a:masterClrMapping/>
  </p:clrMapOvr>
  <p:transition spd="slow"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436B5782-9D46-4064-97C1-B55DBAE35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AABC3-7F78-4EAD-A349-11F8B7A1B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Демографические потери России в ХХ в. колоссальны</a:t>
            </a:r>
          </a:p>
        </p:txBody>
      </p:sp>
      <p:pic>
        <p:nvPicPr>
          <p:cNvPr id="32772" name="Picture 4" descr="Картинка 5 из 284">
            <a:extLst>
              <a:ext uri="{FF2B5EF4-FFF2-40B4-BE49-F238E27FC236}">
                <a16:creationId xmlns:a16="http://schemas.microsoft.com/office/drawing/2014/main" id="{1415B96D-C48F-4F14-A9C8-227FD7A2E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1490663"/>
            <a:ext cx="8893175" cy="536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62AD0409-475D-4EC4-A14D-FB0B04F2B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8E86C22-6A45-4017-A928-E4E8FF5F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0" y="620713"/>
            <a:ext cx="91313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latin typeface="Bookman Old Style" panose="02050604050505020204" pitchFamily="18" charset="0"/>
              </a:rPr>
              <a:t>По прогнозам Госкомстата, население России за 2001-2016 гг. может уменьшиться на 10,5 млн. чел., а к 2050 году население сократится до 90-100 млн. чел.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>
                <a:latin typeface="Bookman Old Style" panose="02050604050505020204" pitchFamily="18" charset="0"/>
              </a:rPr>
              <a:t>Решением демографической проблемы правительство и государство занялось вплотную путем введения приоритетных национальных проектов.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1CC84-DBFA-4855-9747-21112CF9FF96}"/>
              </a:ext>
            </a:extLst>
          </p:cNvPr>
          <p:cNvSpPr txBox="1"/>
          <p:nvPr/>
        </p:nvSpPr>
        <p:spPr>
          <a:xfrm>
            <a:off x="3131840" y="5452467"/>
            <a:ext cx="2409634" cy="92333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Каких?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1158891921_92081.jpg">
            <a:extLst>
              <a:ext uri="{FF2B5EF4-FFF2-40B4-BE49-F238E27FC236}">
                <a16:creationId xmlns:a16="http://schemas.microsoft.com/office/drawing/2014/main" id="{AE6D3690-D6DF-4032-923E-8FDA45424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25" y="3614738"/>
            <a:ext cx="4157663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Заголовок 1">
            <a:extLst>
              <a:ext uri="{FF2B5EF4-FFF2-40B4-BE49-F238E27FC236}">
                <a16:creationId xmlns:a16="http://schemas.microsoft.com/office/drawing/2014/main" id="{20EE72EF-208D-4BAA-BCEA-929F7FD94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>
                <a:solidFill>
                  <a:srgbClr val="7030A0"/>
                </a:solidFill>
              </a:rPr>
              <a:t>Для чего нужна перепись населения?</a:t>
            </a:r>
          </a:p>
        </p:txBody>
      </p:sp>
      <p:sp>
        <p:nvSpPr>
          <p:cNvPr id="11268" name="Содержимое 2">
            <a:extLst>
              <a:ext uri="{FF2B5EF4-FFF2-40B4-BE49-F238E27FC236}">
                <a16:creationId xmlns:a16="http://schemas.microsoft.com/office/drawing/2014/main" id="{3C773A8F-2662-4D81-8754-062604CF8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7615238" cy="26860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dirty="0"/>
              <a:t>Определить численность</a:t>
            </a:r>
          </a:p>
          <a:p>
            <a:pPr eaLnBrk="1" hangingPunct="1"/>
            <a:r>
              <a:rPr lang="ru-RU" altLang="ru-RU" dirty="0"/>
              <a:t>Социальный состав (пол, возраст, национальность, гражданство)</a:t>
            </a:r>
          </a:p>
          <a:p>
            <a:pPr eaLnBrk="1" hangingPunct="1"/>
            <a:r>
              <a:rPr lang="ru-RU" altLang="ru-RU" dirty="0"/>
              <a:t>Сделать выводы для определения политики государства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C3607-3A0E-4BFA-8656-EAE7EADBE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500"/>
              <a:t>Меры</a:t>
            </a:r>
            <a:r>
              <a:rPr lang="ru-RU" sz="4500">
                <a:latin typeface="Arial" charset="0"/>
              </a:rPr>
              <a:t>,</a:t>
            </a:r>
            <a:r>
              <a:rPr lang="ru-RU" sz="4500"/>
              <a:t> предпринимаемые государством</a:t>
            </a:r>
            <a:r>
              <a:rPr lang="ru-RU" sz="4500">
                <a:latin typeface="Arial" charset="0"/>
              </a:rPr>
              <a:t>,</a:t>
            </a:r>
            <a:r>
              <a:rPr lang="ru-RU" sz="4500"/>
              <a:t> для решения демографических проблем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:a16="http://schemas.microsoft.com/office/drawing/2014/main" id="{A47B8139-171D-40C7-B68C-B1A23060C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«Концепция демографического развития РФ на период до 2025 г.»</a:t>
            </a:r>
          </a:p>
          <a:p>
            <a:pPr eaLnBrk="1" hangingPunct="1"/>
            <a:r>
              <a:rPr lang="ru-RU" altLang="ru-RU"/>
              <a:t>Приоритетные национальные проекты (ПНП):</a:t>
            </a:r>
          </a:p>
        </p:txBody>
      </p:sp>
      <p:pic>
        <p:nvPicPr>
          <p:cNvPr id="24580" name="Рисунок 3" descr="picture.jpg">
            <a:extLst>
              <a:ext uri="{FF2B5EF4-FFF2-40B4-BE49-F238E27FC236}">
                <a16:creationId xmlns:a16="http://schemas.microsoft.com/office/drawing/2014/main" id="{8C22DC94-B7E0-4F31-B6D5-E6062C3BF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500438"/>
            <a:ext cx="41433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>
            <a:extLst>
              <a:ext uri="{FF2B5EF4-FFF2-40B4-BE49-F238E27FC236}">
                <a16:creationId xmlns:a16="http://schemas.microsoft.com/office/drawing/2014/main" id="{3F76DF13-6475-4C2F-943B-6D8E67C94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5150" y="620713"/>
            <a:ext cx="56388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>
                <a:solidFill>
                  <a:srgbClr val="EB7513"/>
                </a:solidFill>
              </a:rPr>
              <a:t>Сопоставьте правильно</a:t>
            </a:r>
          </a:p>
        </p:txBody>
      </p:sp>
      <p:graphicFrame>
        <p:nvGraphicFramePr>
          <p:cNvPr id="24609" name="Group 33">
            <a:extLst>
              <a:ext uri="{FF2B5EF4-FFF2-40B4-BE49-F238E27FC236}">
                <a16:creationId xmlns:a16="http://schemas.microsoft.com/office/drawing/2014/main" id="{6E4ADC82-2142-4F3A-8FEC-89140BABC62A}"/>
              </a:ext>
            </a:extLst>
          </p:cNvPr>
          <p:cNvGraphicFramePr>
            <a:graphicFrameLocks noGrp="1"/>
          </p:cNvGraphicFramePr>
          <p:nvPr/>
        </p:nvGraphicFramePr>
        <p:xfrm>
          <a:off x="685800" y="1371600"/>
          <a:ext cx="8153400" cy="4064000"/>
        </p:xfrm>
        <a:graphic>
          <a:graphicData uri="http://schemas.openxmlformats.org/drawingml/2006/table">
            <a:tbl>
              <a:tblPr/>
              <a:tblGrid>
                <a:gridCol w="281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000">
                <a:tc>
                  <a:txBody>
                    <a:bodyPr/>
                    <a:lstStyle/>
                    <a:p>
                      <a:pPr marL="419100" marR="0" lvl="0" indent="-419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471F65"/>
                          </a:solidFill>
                          <a:effectLst/>
                          <a:latin typeface="Constantia" pitchFamily="18" charset="0"/>
                        </a:rPr>
                        <a:t>1. Демографический кризис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62024"/>
                          </a:solidFill>
                          <a:effectLst/>
                          <a:latin typeface="Calibri" pitchFamily="34" charset="0"/>
                        </a:rPr>
                        <a:t>Совокупность процессов рождаемости, смертности и естественного прироста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419100" marR="0" lvl="0" indent="-4191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471F65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Constantia" pitchFamily="18" charset="0"/>
                        </a:rPr>
                        <a:t>2. Механическое движение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</a:rPr>
                        <a:t>Резкое снижение численности населения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</a:rPr>
                        <a:t>в        результате снижения рождаемости</a:t>
                      </a:r>
                      <a:b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</a:rPr>
                      </a:b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471F65"/>
                          </a:solidFill>
                          <a:effectLst/>
                          <a:latin typeface="Constantia" pitchFamily="18" charset="0"/>
                        </a:rPr>
                        <a:t>3. Естественное движение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Calibri" pitchFamily="34" charset="0"/>
                        </a:rPr>
                        <a:t>Резкое повышение численности населения за счет сокращения смертности при традиционно высокой рождаемости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471F65"/>
                          </a:solidFill>
                          <a:effectLst/>
                          <a:latin typeface="Constantia" pitchFamily="18" charset="0"/>
                        </a:rPr>
                        <a:t>4. Демографический взрыв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Изменение численности населения за счет прибывших и выбывших из страны.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785794"/>
            <a:ext cx="8858312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Monotype Corsiva" pitchFamily="66" charset="0"/>
              </a:rPr>
              <a:t>Сформировавшиеся в России тенденции демографического воспроизводства в значительной мере определяют рамки прогнозных оценок численности населения, которые проводятся российскими, зарубежными и                                             международными                                                  организациями.                                                               Для примера                                                                  приведены три                                                             оценки ожидаемой                                             численности                                                            населения в стране.</a:t>
            </a:r>
            <a:endParaRPr lang="ru-RU" sz="3200" b="1" dirty="0">
              <a:ln>
                <a:solidFill>
                  <a:srgbClr val="FFFFFF"/>
                </a:solidFill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-5"/>
          <a:ext cx="9144000" cy="6761547"/>
        </p:xfrm>
        <a:graphic>
          <a:graphicData uri="http://schemas.openxmlformats.org/drawingml/2006/table">
            <a:tbl>
              <a:tblPr/>
              <a:tblGrid>
                <a:gridCol w="2365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5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5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6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1485">
                <a:tc gridSpan="4"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Прогнозы населения России до 2050 г.   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935">
                <a:tc rowSpan="2">
                  <a:txBody>
                    <a:bodyPr/>
                    <a:lstStyle/>
                    <a:p>
                      <a:pPr indent="381000" algn="l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  <a:hlinkClick r:id="rId3"/>
                        </a:rPr>
                        <a:t>Перепись 2010 года</a:t>
                      </a:r>
                      <a:endParaRPr lang="ru-RU" sz="20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Варианты прогноза</a:t>
                      </a:r>
                      <a:endParaRPr lang="ru-RU" sz="12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2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Низкий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Средний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Высокий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2234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ru-RU" sz="14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Госкомстат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2212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2015</a:t>
                      </a: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128.883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134.298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138.364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0305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ru-RU" sz="1400" b="1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Институт  народного прогнозирования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2212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2020</a:t>
                      </a: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121.983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130.990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137.323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2212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2050</a:t>
                      </a: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77.165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101.921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122.634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96536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endParaRPr lang="ru-RU" sz="1400" b="1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Прогноз ООН (2001 г.)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52212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2020</a:t>
                      </a: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127.790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129.687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131.532.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52212">
                <a:tc>
                  <a:txBody>
                    <a:bodyPr/>
                    <a:lstStyle/>
                    <a:p>
                      <a:pPr indent="381000" algn="just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2050 </a:t>
                      </a:r>
                    </a:p>
                  </a:txBody>
                  <a:tcPr marL="25025" marR="2502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96.084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104.258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pPr indent="381000" algn="ctr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Monotype Corsiva" pitchFamily="66" charset="0"/>
                          <a:ea typeface="Times New Roman"/>
                          <a:cs typeface="Times New Roman"/>
                        </a:rPr>
                        <a:t>113.137</a:t>
                      </a:r>
                    </a:p>
                  </a:txBody>
                  <a:tcPr marL="25025" marR="250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6025" y="71438"/>
            <a:ext cx="7470775" cy="9286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/>
              <a:t>Коэффициенты смертности по основным классам причин смерти в 2013 г.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06525"/>
          <a:ext cx="8229600" cy="4379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02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от болезней системы кровообращения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834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от новообразований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203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от болезней органов пищеварения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от болезней органов дыхания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 от самоубийств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 от транспортных травм   (всех видов)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от некоторых инфекционных и паразитарных болезней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 от случайных    отравлений алкоголем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 от убийств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Calibri"/>
                          <a:cs typeface="Times New Roman"/>
                        </a:rPr>
                        <a:t> от случайных утоплений	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D12E6280-B3E8-47CB-AEAB-22E914855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dirty="0"/>
              <a:t>Домашнее задание</a:t>
            </a:r>
          </a:p>
        </p:txBody>
      </p:sp>
      <p:sp>
        <p:nvSpPr>
          <p:cNvPr id="26627" name="Содержимое 2">
            <a:extLst>
              <a:ext uri="{FF2B5EF4-FFF2-40B4-BE49-F238E27FC236}">
                <a16:creationId xmlns:a16="http://schemas.microsoft.com/office/drawing/2014/main" id="{9D2D9172-B5A9-43D1-A587-581A13436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1" y="980729"/>
            <a:ext cx="8435280" cy="4248472"/>
          </a:xfrm>
        </p:spPr>
        <p:txBody>
          <a:bodyPr>
            <a:normAutofit fontScale="25000" lnSpcReduction="20000"/>
          </a:bodyPr>
          <a:lstStyle/>
          <a:p>
            <a:pPr marL="495300" indent="-495300" eaLnBrk="1" hangingPunct="1">
              <a:buClr>
                <a:schemeClr val="tx1"/>
              </a:buClr>
              <a:buFontTx/>
              <a:buChar char="•"/>
            </a:pPr>
            <a:r>
              <a:rPr lang="ru-RU" altLang="ru-RU" sz="8000" dirty="0">
                <a:latin typeface="Times New Roman" panose="02020603050405020304" pitchFamily="18" charset="0"/>
              </a:rPr>
              <a:t>Параграф 10</a:t>
            </a:r>
          </a:p>
          <a:p>
            <a:pPr marL="495300" indent="-495300" eaLnBrk="1" hangingPunct="1">
              <a:buClr>
                <a:schemeClr val="tx1"/>
              </a:buClr>
              <a:buFontTx/>
              <a:buChar char="•"/>
            </a:pPr>
            <a:r>
              <a:rPr lang="ru-RU" altLang="ru-RU" sz="8000" dirty="0">
                <a:latin typeface="Times New Roman" panose="02020603050405020304" pitchFamily="18" charset="0"/>
              </a:rPr>
              <a:t>Ответить на вопросы (письменно):</a:t>
            </a:r>
          </a:p>
          <a:p>
            <a:pPr marL="495300" indent="-495300" eaLnBrk="1" hangingPunct="1">
              <a:buClr>
                <a:schemeClr val="tx1"/>
              </a:buClr>
              <a:buFont typeface="Wingdings 2" panose="05020102010507070707" pitchFamily="18" charset="2"/>
              <a:buAutoNum type="arabicPeriod"/>
            </a:pPr>
            <a:r>
              <a:rPr lang="ru-RU" altLang="ru-RU" sz="8000" dirty="0">
                <a:latin typeface="Times New Roman" panose="02020603050405020304" pitchFamily="18" charset="0"/>
              </a:rPr>
              <a:t>Сколько детей в Вашей семье?</a:t>
            </a:r>
          </a:p>
          <a:p>
            <a:pPr marL="495300" indent="-495300" eaLnBrk="1" hangingPunct="1">
              <a:buClr>
                <a:schemeClr val="tx1"/>
              </a:buClr>
              <a:buFont typeface="Wingdings 2" panose="05020102010507070707" pitchFamily="18" charset="2"/>
              <a:buAutoNum type="arabicPeriod"/>
            </a:pPr>
            <a:r>
              <a:rPr lang="ru-RU" altLang="ru-RU" sz="8000" dirty="0">
                <a:latin typeface="Times New Roman" panose="02020603050405020304" pitchFamily="18" charset="0"/>
              </a:rPr>
              <a:t>Сколько детей в семье Ваших родителей?</a:t>
            </a:r>
          </a:p>
          <a:p>
            <a:pPr marL="495300" indent="-495300" eaLnBrk="1" hangingPunct="1">
              <a:buClr>
                <a:schemeClr val="tx1"/>
              </a:buClr>
              <a:buFont typeface="Wingdings 2" panose="05020102010507070707" pitchFamily="18" charset="2"/>
              <a:buAutoNum type="arabicPeriod"/>
            </a:pPr>
            <a:r>
              <a:rPr lang="ru-RU" altLang="ru-RU" sz="8000" dirty="0">
                <a:latin typeface="Times New Roman" panose="02020603050405020304" pitchFamily="18" charset="0"/>
              </a:rPr>
              <a:t>Сколько детей в семье Ваших бабушек?</a:t>
            </a:r>
          </a:p>
          <a:p>
            <a:pPr marL="495300" indent="-495300" eaLnBrk="1" hangingPunct="1">
              <a:buClr>
                <a:schemeClr val="tx1"/>
              </a:buClr>
              <a:buFont typeface="Wingdings 2" panose="05020102010507070707" pitchFamily="18" charset="2"/>
              <a:buAutoNum type="arabicPeriod"/>
            </a:pPr>
            <a:r>
              <a:rPr lang="ru-RU" altLang="ru-RU" sz="8000" dirty="0">
                <a:latin typeface="Times New Roman" panose="02020603050405020304" pitchFamily="18" charset="0"/>
              </a:rPr>
              <a:t>Хотели бы Вы иметь еще брата или сестру? (если нет, то почему)</a:t>
            </a:r>
          </a:p>
          <a:p>
            <a:pPr marL="495300" indent="-495300" eaLnBrk="1" hangingPunct="1">
              <a:buClr>
                <a:schemeClr val="tx1"/>
              </a:buClr>
              <a:buFont typeface="Wingdings 2" panose="05020102010507070707" pitchFamily="18" charset="2"/>
              <a:buAutoNum type="arabicPeriod"/>
            </a:pPr>
            <a:endParaRPr lang="ru-RU" altLang="ru-RU" sz="8000" dirty="0">
              <a:latin typeface="Times New Roman" panose="02020603050405020304" pitchFamily="18" charset="0"/>
            </a:endParaRPr>
          </a:p>
          <a:p>
            <a:pPr marL="0" indent="0" eaLnBrk="1" hangingPunct="1">
              <a:buClr>
                <a:schemeClr val="tx1"/>
              </a:buClr>
              <a:buNone/>
            </a:pPr>
            <a:endParaRPr lang="ru-RU" altLang="ru-RU" sz="8000" dirty="0">
              <a:latin typeface="Times New Roman" panose="02020603050405020304" pitchFamily="18" charset="0"/>
            </a:endParaRPr>
          </a:p>
          <a:p>
            <a:r>
              <a:rPr lang="ru-RU" sz="8000" dirty="0"/>
              <a:t>Эссе на тему:</a:t>
            </a:r>
          </a:p>
          <a:p>
            <a:pPr>
              <a:buNone/>
            </a:pPr>
            <a:r>
              <a:rPr lang="ru-RU" sz="8000" dirty="0"/>
              <a:t> «Чем грозит России ее дальнейшее снижение численности Россиян и как его остановить?»</a:t>
            </a:r>
          </a:p>
          <a:p>
            <a:pPr marL="0" indent="0" eaLnBrk="1" hangingPunct="1">
              <a:buClr>
                <a:schemeClr val="tx1"/>
              </a:buClr>
              <a:buNone/>
            </a:pPr>
            <a:endParaRPr lang="ru-RU" altLang="ru-RU" dirty="0">
              <a:latin typeface="Times New Roman" panose="02020603050405020304" pitchFamily="18" charset="0"/>
            </a:endParaRPr>
          </a:p>
          <a:p>
            <a:pPr marL="495300" indent="-495300" eaLnBrk="1" hangingPunct="1">
              <a:buFont typeface="Wingdings 2" panose="05020102010507070707" pitchFamily="18" charset="2"/>
              <a:buNone/>
            </a:pPr>
            <a:endParaRPr lang="ru-RU" altLang="ru-RU" sz="3800" dirty="0">
              <a:latin typeface="Times New Roman" panose="02020603050405020304" pitchFamily="18" charset="0"/>
            </a:endParaRPr>
          </a:p>
          <a:p>
            <a:pPr marL="495300" indent="-495300" eaLnBrk="1" hangingPunct="1">
              <a:buFont typeface="Wingdings 2" panose="05020102010507070707" pitchFamily="18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sz="2800" b="1" dirty="0"/>
              <a:t>ВОСПРОИЗВОДСТВО  НАСЕЛЕНИЯ –</a:t>
            </a:r>
          </a:p>
          <a:p>
            <a:pPr algn="ctr">
              <a:buNone/>
            </a:pPr>
            <a:r>
              <a:rPr lang="ru-RU" sz="2800" b="1" dirty="0"/>
              <a:t> </a:t>
            </a:r>
            <a:r>
              <a:rPr lang="ru-RU" sz="2800" dirty="0"/>
              <a:t>смена поколений.</a:t>
            </a:r>
          </a:p>
          <a:p>
            <a:pPr>
              <a:buNone/>
            </a:pPr>
            <a:endParaRPr lang="ru-RU" sz="2800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556792"/>
            <a:ext cx="3168352" cy="1346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Типы воспроизводства  населения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861048"/>
            <a:ext cx="3096344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/>
              <a:t>СОВРЕМЕННЫЙ</a:t>
            </a:r>
          </a:p>
          <a:p>
            <a:pPr algn="ctr"/>
            <a:endParaRPr lang="ru-RU" sz="2800" b="1" u="sng" dirty="0"/>
          </a:p>
          <a:p>
            <a:pPr algn="ctr"/>
            <a:r>
              <a:rPr lang="ru-RU" sz="2800" b="1" dirty="0"/>
              <a:t>Р </a:t>
            </a:r>
            <a:r>
              <a:rPr lang="ru-RU" sz="2800" dirty="0"/>
              <a:t> (низкая)</a:t>
            </a:r>
          </a:p>
          <a:p>
            <a:pPr algn="ctr"/>
            <a:r>
              <a:rPr lang="ru-RU" sz="2800" b="1" dirty="0"/>
              <a:t>С </a:t>
            </a:r>
            <a:r>
              <a:rPr lang="ru-RU" sz="2800" dirty="0"/>
              <a:t>(низкая)</a:t>
            </a:r>
          </a:p>
          <a:p>
            <a:pPr algn="ctr"/>
            <a:r>
              <a:rPr lang="ru-RU" sz="2800" b="1" dirty="0"/>
              <a:t>ЕП </a:t>
            </a:r>
            <a:r>
              <a:rPr lang="ru-RU" sz="2800" dirty="0"/>
              <a:t>(низкий)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3861048"/>
            <a:ext cx="3168352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/>
              <a:t>ТРАДИЦИОННЫЙ</a:t>
            </a:r>
          </a:p>
          <a:p>
            <a:pPr algn="ctr"/>
            <a:r>
              <a:rPr lang="ru-RU" sz="2800" b="1" dirty="0"/>
              <a:t>Р </a:t>
            </a:r>
            <a:r>
              <a:rPr lang="ru-RU" sz="2800" dirty="0"/>
              <a:t>(высокая)</a:t>
            </a:r>
          </a:p>
          <a:p>
            <a:pPr algn="ctr"/>
            <a:r>
              <a:rPr lang="ru-RU" sz="2800" b="1" dirty="0"/>
              <a:t>С </a:t>
            </a:r>
            <a:r>
              <a:rPr lang="ru-RU" sz="2800" dirty="0"/>
              <a:t>(относительно низкая)</a:t>
            </a:r>
          </a:p>
          <a:p>
            <a:pPr algn="ctr"/>
            <a:r>
              <a:rPr lang="ru-RU" sz="2800" b="1" dirty="0"/>
              <a:t>ЕП </a:t>
            </a:r>
            <a:r>
              <a:rPr lang="ru-RU" sz="2800" dirty="0"/>
              <a:t>(высокий)</a:t>
            </a:r>
            <a:endParaRPr lang="ru-RU" sz="2800" b="1" dirty="0"/>
          </a:p>
        </p:txBody>
      </p:sp>
      <p:sp>
        <p:nvSpPr>
          <p:cNvPr id="13" name="Стрелка вниз 12"/>
          <p:cNvSpPr/>
          <p:nvPr/>
        </p:nvSpPr>
        <p:spPr>
          <a:xfrm rot="19746584">
            <a:off x="6084168" y="3068960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713707">
            <a:off x="2564522" y="2994406"/>
            <a:ext cx="484632" cy="7623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476672"/>
            <a:ext cx="6309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ГЛАВНЫЕ  ПРИЧИНЫ  ИЗМЕНЕНИЯ</a:t>
            </a:r>
          </a:p>
          <a:p>
            <a:pPr algn="ctr"/>
            <a:r>
              <a:rPr lang="ru-RU" sz="3200" b="1" dirty="0"/>
              <a:t> ЧИСЛЕННОСТИ  НАСЕЛЕНИЯ:</a:t>
            </a:r>
          </a:p>
        </p:txBody>
      </p:sp>
      <p:sp>
        <p:nvSpPr>
          <p:cNvPr id="6" name="Овал 5"/>
          <p:cNvSpPr/>
          <p:nvPr/>
        </p:nvSpPr>
        <p:spPr>
          <a:xfrm>
            <a:off x="2771800" y="2204864"/>
            <a:ext cx="3672408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Естественный прирост</a:t>
            </a:r>
          </a:p>
        </p:txBody>
      </p:sp>
      <p:sp>
        <p:nvSpPr>
          <p:cNvPr id="7" name="Овал 6"/>
          <p:cNvSpPr/>
          <p:nvPr/>
        </p:nvSpPr>
        <p:spPr>
          <a:xfrm>
            <a:off x="2915816" y="4005064"/>
            <a:ext cx="352839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Механический</a:t>
            </a:r>
          </a:p>
          <a:p>
            <a:pPr algn="ctr"/>
            <a:r>
              <a:rPr lang="ru-RU" sz="2800" b="1" dirty="0"/>
              <a:t>прирост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1916832"/>
            <a:ext cx="21602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Рождаемость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0232" y="1844824"/>
            <a:ext cx="20162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Смертность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7544" y="5229200"/>
            <a:ext cx="2016224" cy="1130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Иммиграция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32240" y="5301208"/>
            <a:ext cx="1994520" cy="1058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Эмиграция</a:t>
            </a:r>
          </a:p>
        </p:txBody>
      </p:sp>
      <p:sp>
        <p:nvSpPr>
          <p:cNvPr id="12" name="Стрелка вниз 11"/>
          <p:cNvSpPr/>
          <p:nvPr/>
        </p:nvSpPr>
        <p:spPr>
          <a:xfrm rot="17879458">
            <a:off x="2915816" y="1628800"/>
            <a:ext cx="484632" cy="6903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0283508">
            <a:off x="5940152" y="1844824"/>
            <a:ext cx="6903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756923">
            <a:off x="6014563" y="5439082"/>
            <a:ext cx="69037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222034">
            <a:off x="2567266" y="5298714"/>
            <a:ext cx="61836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/>
              <a:t>Механический (миграционный) прирост- </a:t>
            </a:r>
          </a:p>
          <a:p>
            <a:pPr algn="ctr">
              <a:buNone/>
            </a:pPr>
            <a:r>
              <a:rPr lang="ru-RU" sz="2800" dirty="0"/>
              <a:t>разница между числом прибывших на определенную территорию и числом выбывших за ее пределы за определенный период времени.</a:t>
            </a:r>
          </a:p>
          <a:p>
            <a:pPr algn="ctr">
              <a:buNone/>
            </a:pPr>
            <a:endParaRPr lang="ru-RU" sz="2800" b="1" dirty="0"/>
          </a:p>
          <a:p>
            <a:pPr>
              <a:buNone/>
            </a:pPr>
            <a:r>
              <a:rPr lang="ru-RU" sz="2800" b="1" dirty="0"/>
              <a:t>Иммигранты – </a:t>
            </a:r>
            <a:r>
              <a:rPr lang="ru-RU" sz="2800" dirty="0"/>
              <a:t>прибывшие в страну на постоянное или временное проживание.</a:t>
            </a:r>
          </a:p>
          <a:p>
            <a:pPr>
              <a:buNone/>
            </a:pPr>
            <a:endParaRPr lang="ru-RU" sz="2800" b="1" dirty="0"/>
          </a:p>
          <a:p>
            <a:pPr>
              <a:buNone/>
            </a:pPr>
            <a:r>
              <a:rPr lang="ru-RU" sz="2800" b="1" dirty="0"/>
              <a:t>Эмигранты – </a:t>
            </a:r>
            <a:r>
              <a:rPr lang="ru-RU" sz="2800" dirty="0"/>
              <a:t>выбывшие из страны люди.</a:t>
            </a:r>
            <a:endParaRPr lang="ru-RU" sz="2800" b="1" dirty="0"/>
          </a:p>
        </p:txBody>
      </p:sp>
      <p:pic>
        <p:nvPicPr>
          <p:cNvPr id="5" name="Рисунок 4" descr="C:\Users\Sveta\Desktop\население\img1985745_flag_Rossi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5157192"/>
            <a:ext cx="1800200" cy="12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96" y="0"/>
          <a:ext cx="9108504" cy="6857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9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22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46136">
                <a:tc>
                  <a:txBody>
                    <a:bodyPr/>
                    <a:lstStyle/>
                    <a:p>
                      <a:r>
                        <a:rPr lang="ru-RU" sz="2400" dirty="0"/>
                        <a:t> №</a:t>
                      </a:r>
                      <a:r>
                        <a:rPr lang="ru-RU" sz="2400" baseline="0" dirty="0"/>
                        <a:t> </a:t>
                      </a:r>
                      <a:r>
                        <a:rPr lang="ru-RU" sz="2400" baseline="0" dirty="0" err="1"/>
                        <a:t>п</a:t>
                      </a:r>
                      <a:r>
                        <a:rPr lang="ru-RU" sz="2400" baseline="0" dirty="0"/>
                        <a:t>/</a:t>
                      </a:r>
                      <a:r>
                        <a:rPr lang="ru-RU" sz="2400" baseline="0" dirty="0" err="1"/>
                        <a:t>п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           Название  страны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Численность населения (чел.) на 01.</a:t>
                      </a:r>
                      <a:r>
                        <a:rPr lang="ru-RU" sz="2400" baseline="0" dirty="0"/>
                        <a:t> 2016г.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Китай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1 375 562 000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Индия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1 285 709 000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США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321 267 000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Индонезия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257 563 815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5.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Бразилия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203 262 491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6.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Пакистан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192 927 242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7.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Нигерия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182 201 962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8.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Бангладеш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160 046 737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9.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Россия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146 519 759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81186">
                <a:tc>
                  <a:txBody>
                    <a:bodyPr/>
                    <a:lstStyle/>
                    <a:p>
                      <a:r>
                        <a:rPr lang="ru-RU" sz="2400" dirty="0"/>
                        <a:t>10.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/>
                        <a:t>Япония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126 820 000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ДИНАМИКА  ЧИСЛЕННОСТИ  НАСЕЛЕНИЯ  РОССИИ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229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6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/>
                        <a:t>Годы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    Численность населения (чел.)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1897 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 67 473 000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1926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100 891 244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1939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108 377 000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1950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101 438 000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1970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130 079 210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1990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147 665 081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146 890 128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142 856 536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2628">
                <a:tc>
                  <a:txBody>
                    <a:bodyPr/>
                    <a:lstStyle/>
                    <a:p>
                      <a:r>
                        <a:rPr lang="ru-RU" sz="280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146 519 759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E77F6-E6A4-4559-AB96-B1AFDBB7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861512-53A5-402D-80E1-A155DE3489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512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7F01FC32-4B68-40B1-96D8-A44A8CC347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Прямоугольник 4">
            <a:extLst>
              <a:ext uri="{FF2B5EF4-FFF2-40B4-BE49-F238E27FC236}">
                <a16:creationId xmlns:a16="http://schemas.microsoft.com/office/drawing/2014/main" id="{C5FB74F5-D365-40F6-BC20-7EA7230A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" y="765175"/>
            <a:ext cx="91313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rgbClr val="FF0000"/>
                </a:solidFill>
                <a:latin typeface="Constantia" panose="02030602050306030303" pitchFamily="18" charset="0"/>
              </a:rPr>
              <a:t>Население России — состав жителей, населяющих территорию России.</a:t>
            </a:r>
          </a:p>
          <a:p>
            <a:pPr eaLnBrk="1" hangingPunct="1"/>
            <a:r>
              <a:rPr lang="ru-RU" altLang="ru-RU" sz="3200">
                <a:latin typeface="Constantia" panose="02030602050306030303" pitchFamily="18" charset="0"/>
              </a:rPr>
              <a:t>На 1 января 2016 года по оценке Росстата в России было </a:t>
            </a:r>
            <a:r>
              <a:rPr lang="ru-RU" altLang="ru-RU" sz="3200" b="1">
                <a:latin typeface="Constantia" panose="02030602050306030303" pitchFamily="18" charset="0"/>
              </a:rPr>
              <a:t>146 519 759</a:t>
            </a:r>
            <a:r>
              <a:rPr lang="ru-RU" altLang="ru-RU" sz="3200">
                <a:latin typeface="Constantia" panose="02030602050306030303" pitchFamily="18" charset="0"/>
              </a:rPr>
              <a:t> постоянных жителей.</a:t>
            </a:r>
          </a:p>
          <a:p>
            <a:pPr eaLnBrk="1" hangingPunct="1"/>
            <a:r>
              <a:rPr lang="ru-RU" altLang="ru-RU" sz="3200">
                <a:latin typeface="Constantia" panose="02030602050306030303" pitchFamily="18" charset="0"/>
              </a:rPr>
              <a:t>Плотность населения — </a:t>
            </a:r>
            <a:r>
              <a:rPr lang="ru-RU" altLang="ru-RU" sz="3200" b="1">
                <a:latin typeface="Constantia" panose="02030602050306030303" pitchFamily="18" charset="0"/>
              </a:rPr>
              <a:t>8,57</a:t>
            </a:r>
            <a:r>
              <a:rPr lang="ru-RU" altLang="ru-RU" sz="3200">
                <a:latin typeface="Constantia" panose="02030602050306030303" pitchFamily="18" charset="0"/>
              </a:rPr>
              <a:t> чел./км</a:t>
            </a:r>
            <a:r>
              <a:rPr lang="ru-RU" altLang="ru-RU" sz="3200" baseline="30000">
                <a:latin typeface="Constantia" panose="02030602050306030303" pitchFamily="18" charset="0"/>
              </a:rPr>
              <a:t>2</a:t>
            </a:r>
            <a:r>
              <a:rPr lang="ru-RU" altLang="ru-RU" sz="3200">
                <a:latin typeface="Constantia" panose="02030602050306030303" pitchFamily="18" charset="0"/>
              </a:rPr>
              <a:t> (2016). </a:t>
            </a:r>
          </a:p>
          <a:p>
            <a:pPr eaLnBrk="1" hangingPunct="1"/>
            <a:r>
              <a:rPr lang="ru-RU" altLang="ru-RU" sz="3200">
                <a:latin typeface="Constantia" panose="02030602050306030303" pitchFamily="18" charset="0"/>
              </a:rPr>
              <a:t>Население распределено крайне неравномерно: 68,25 % россиян проживают в европейской части. </a:t>
            </a:r>
          </a:p>
          <a:p>
            <a:pPr eaLnBrk="1" hangingPunct="1"/>
            <a:r>
              <a:rPr lang="ru-RU" altLang="ru-RU" sz="3200">
                <a:latin typeface="Constantia" panose="02030602050306030303" pitchFamily="18" charset="0"/>
              </a:rPr>
              <a:t>Городское население — </a:t>
            </a:r>
            <a:r>
              <a:rPr lang="ru-RU" altLang="ru-RU" sz="3200" b="1">
                <a:latin typeface="Constantia" panose="02030602050306030303" pitchFamily="18" charset="0"/>
              </a:rPr>
              <a:t>73,9 %</a:t>
            </a:r>
            <a:r>
              <a:rPr lang="ru-RU" altLang="ru-RU" sz="3200">
                <a:latin typeface="Constantia" panose="02030602050306030303" pitchFamily="18" charset="0"/>
              </a:rPr>
              <a:t>.</a:t>
            </a:r>
          </a:p>
        </p:txBody>
      </p:sp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89232A43-BEEB-455E-8B00-9C298B98F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84CFFBBE-680B-4E13-8B5B-3E3B84D4A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effectLst/>
                <a:latin typeface="Bookman Old Style" panose="02050604050505020204" pitchFamily="18" charset="0"/>
              </a:rPr>
              <a:t>По численности населения в течении </a:t>
            </a:r>
            <a:r>
              <a:rPr lang="en-US" dirty="0">
                <a:effectLst/>
                <a:latin typeface="Bookman Old Style" panose="02050604050505020204" pitchFamily="18" charset="0"/>
              </a:rPr>
              <a:t>XIX</a:t>
            </a:r>
            <a:r>
              <a:rPr lang="ru-RU" dirty="0">
                <a:effectLst/>
                <a:latin typeface="Bookman Old Style" panose="02050604050505020204" pitchFamily="18" charset="0"/>
              </a:rPr>
              <a:t>-</a:t>
            </a:r>
            <a:r>
              <a:rPr lang="en-US" dirty="0">
                <a:effectLst/>
                <a:latin typeface="Bookman Old Style" panose="02050604050505020204" pitchFamily="18" charset="0"/>
              </a:rPr>
              <a:t>XX</a:t>
            </a:r>
            <a:r>
              <a:rPr lang="ru-RU" dirty="0">
                <a:effectLst/>
                <a:latin typeface="Bookman Old Style" panose="02050604050505020204" pitchFamily="18" charset="0"/>
              </a:rPr>
              <a:t> вв. Российская империя и СССР относились к числу самых многолюдных стран. До распада в 1991 году СССР уступал по числу жителей, правда в несколько раз, только Китаю и Индии. Сейчас ситуация изменилась.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http://velikol.ru/dosta/%C2%AB%D0%92%D1%80%D0%B5%D0%B4%D0%BD%D1%8B%D0%B5%20%D0%BF%D1%80%D0%B8%D0%B2%D1%8B%D1%87%D0%BA%D0%B8%20%E2%80%93%20%D1%8D%D1%82%D0%BE%20%D0%BD%D0%B5%20%D0%B4%D0%BB%D1%8F%20%D0%BD%D0%B0%D1%81%21%C2%BBa/4760_html_6a0f967a.jpg">
            <a:extLst>
              <a:ext uri="{FF2B5EF4-FFF2-40B4-BE49-F238E27FC236}">
                <a16:creationId xmlns:a16="http://schemas.microsoft.com/office/drawing/2014/main" id="{20B6AE36-2946-4F16-AC26-786B13CFA5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6350"/>
            <a:ext cx="9131300" cy="685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19534736-2F46-453A-9AAE-919958D3B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908050"/>
            <a:ext cx="8229600" cy="44958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dirty="0"/>
              <a:t>По мнению некоторых демографов, падение смертности в результате развития здравоохранения компенсировалось с 1960-х гг. ростом алкогольной смертности. Алкогольная смертность в России (600—700 тыс. человек в год) связана с самым высоким в мире уровнем потребления легальных и нелегальных алкогольных напитков. Она покрывает собой большую часть разрыва между рождаемостью и смертностью.</a:t>
            </a:r>
          </a:p>
        </p:txBody>
      </p:sp>
    </p:spTree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1919</Words>
  <Application>Microsoft Office PowerPoint</Application>
  <PresentationFormat>Экран (4:3)</PresentationFormat>
  <Paragraphs>447</Paragraphs>
  <Slides>48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9" baseType="lpstr">
      <vt:lpstr>Arial</vt:lpstr>
      <vt:lpstr>Book Antiqua</vt:lpstr>
      <vt:lpstr>Bookman Old Style</vt:lpstr>
      <vt:lpstr>Calibri</vt:lpstr>
      <vt:lpstr>Constantia</vt:lpstr>
      <vt:lpstr>Garamond</vt:lpstr>
      <vt:lpstr>Monotype Corsiva</vt:lpstr>
      <vt:lpstr>Tahoma</vt:lpstr>
      <vt:lpstr>Times New Roman</vt:lpstr>
      <vt:lpstr>Wingdings 2</vt:lpstr>
      <vt:lpstr>Тема Office</vt:lpstr>
      <vt:lpstr>Презентация PowerPoint</vt:lpstr>
      <vt:lpstr>Человек – высшая ценность на Земле</vt:lpstr>
      <vt:lpstr>Презентация PowerPoint</vt:lpstr>
      <vt:lpstr>Для чего нужна перепись населения?</vt:lpstr>
      <vt:lpstr>Презентация PowerPoint</vt:lpstr>
      <vt:lpstr>ДИНАМИКА  ЧИСЛЕННОСТИ  НАСЕЛЕНИЯ  РОССИИ</vt:lpstr>
      <vt:lpstr>Презентация PowerPoint</vt:lpstr>
      <vt:lpstr>Презентация PowerPoint</vt:lpstr>
      <vt:lpstr>Презентация PowerPoint</vt:lpstr>
      <vt:lpstr>Демография</vt:lpstr>
      <vt:lpstr>Презентация PowerPoint</vt:lpstr>
      <vt:lpstr>Презентация PowerPoint</vt:lpstr>
      <vt:lpstr>Периоды резкой убыли населения России (социально-экономические потрясения)</vt:lpstr>
      <vt:lpstr>Презентация PowerPoint</vt:lpstr>
      <vt:lpstr>ЕП=Р - С</vt:lpstr>
      <vt:lpstr>Презентация PowerPoint</vt:lpstr>
      <vt:lpstr>Презентация PowerPoint</vt:lpstr>
      <vt:lpstr>Презентация PowerPoint</vt:lpstr>
      <vt:lpstr>Изменение численности населения России (по годам)</vt:lpstr>
      <vt:lpstr>Презентация PowerPoint</vt:lpstr>
      <vt:lpstr>Динамика естественного прироста населения</vt:lpstr>
      <vt:lpstr>Презентация PowerPoint</vt:lpstr>
      <vt:lpstr>СТАТИСТИКА:</vt:lpstr>
      <vt:lpstr>Презентация PowerPoint</vt:lpstr>
      <vt:lpstr>Презентация PowerPoint</vt:lpstr>
      <vt:lpstr>Демографический взрыв  – резкое повышение численности населения за счет сокращения смертности при традиционно высокой рождаемости.  </vt:lpstr>
      <vt:lpstr>Презентация PowerPoint</vt:lpstr>
      <vt:lpstr>Первый демографический кризис (1914-1922)</vt:lpstr>
      <vt:lpstr>Демографические кризисы в истории России</vt:lpstr>
      <vt:lpstr>Второй демографический кризис (1933-1934)</vt:lpstr>
      <vt:lpstr>Демографические кризисы в истории России</vt:lpstr>
      <vt:lpstr>Третий демографический кризис (1941-1946)</vt:lpstr>
      <vt:lpstr>Демографические кризисы в истории России</vt:lpstr>
      <vt:lpstr>Четвертый демографический кризис (1990-     )</vt:lpstr>
      <vt:lpstr>Демографические кризисы в истории России</vt:lpstr>
      <vt:lpstr> Численность населения России при отсутствии потерь вследствие демографических катастроф в сравнении в фактической численностью</vt:lpstr>
      <vt:lpstr>Основные показатели воспроизводства населения по РФ до 2045 года</vt:lpstr>
      <vt:lpstr>Демографические потери России в ХХ в. колоссальны</vt:lpstr>
      <vt:lpstr>Презентация PowerPoint</vt:lpstr>
      <vt:lpstr>Меры, предпринимаемые государством, для решения демографических проблем</vt:lpstr>
      <vt:lpstr>Сопоставьте правильно</vt:lpstr>
      <vt:lpstr>Презентация PowerPoint</vt:lpstr>
      <vt:lpstr>Презентация PowerPoint</vt:lpstr>
      <vt:lpstr>Коэффициенты смертности по основным классам причин смерти в 2013 г.</vt:lpstr>
      <vt:lpstr>Домашнее задание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Полина Иванова</cp:lastModifiedBy>
  <cp:revision>53</cp:revision>
  <dcterms:created xsi:type="dcterms:W3CDTF">2016-03-03T15:34:44Z</dcterms:created>
  <dcterms:modified xsi:type="dcterms:W3CDTF">2023-01-23T17:16:51Z</dcterms:modified>
</cp:coreProperties>
</file>