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0"/>
  </p:notesMasterIdLst>
  <p:sldIdLst>
    <p:sldId id="266" r:id="rId2"/>
    <p:sldId id="257" r:id="rId3"/>
    <p:sldId id="258" r:id="rId4"/>
    <p:sldId id="260" r:id="rId5"/>
    <p:sldId id="261" r:id="rId6"/>
    <p:sldId id="262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35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965F4-8FBF-4080-B389-AC468C45E550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436540-459F-4518-BDA7-53698584DB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4662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363272" cy="936104"/>
          </a:xfrm>
        </p:spPr>
        <p:txBody>
          <a:bodyPr/>
          <a:lstStyle/>
          <a:p>
            <a:pPr algn="ctr"/>
            <a:r>
              <a:rPr lang="ru-RU" b="1" dirty="0" smtClean="0">
                <a:latin typeface="Arial Black" panose="020B0A04020102020204" pitchFamily="34" charset="0"/>
              </a:rPr>
              <a:t>Осторожно- ледоход</a:t>
            </a:r>
            <a:endParaRPr lang="ru-RU" b="1" dirty="0"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endParaRPr lang="ru-RU" dirty="0" smtClean="0"/>
          </a:p>
          <a:p>
            <a:pPr marL="0" indent="0" algn="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Автор: воспитатель </a:t>
            </a:r>
          </a:p>
          <a:p>
            <a:pPr marL="0" indent="0" algn="r">
              <a:buNone/>
            </a:pPr>
            <a:r>
              <a:rPr lang="ru-RU" sz="2000" b="1" dirty="0" smtClean="0">
                <a:solidFill>
                  <a:schemeClr val="tx2"/>
                </a:solidFill>
              </a:rPr>
              <a:t>Рогачева Анна Александровна</a:t>
            </a:r>
            <a:endParaRPr lang="ru-RU" sz="2000" b="1" dirty="0">
              <a:solidFill>
                <a:schemeClr val="tx2"/>
              </a:solidFill>
            </a:endParaRPr>
          </a:p>
        </p:txBody>
      </p:sp>
      <p:pic>
        <p:nvPicPr>
          <p:cNvPr id="1027" name="Picture 3" descr="C:\Users\Sergey\Desktop\Что то с чем то\5317_html_m5280f0b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87574"/>
            <a:ext cx="5544616" cy="3526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5680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000" b="1" dirty="0" err="1"/>
              <a:t>Ледохо́д</a:t>
            </a:r>
            <a:r>
              <a:rPr lang="ru-RU" sz="2000" b="1" dirty="0"/>
              <a:t> — движение льдин и ледяных полей на реках и озёрах под действием течения или ветра. 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endParaRPr lang="ru-RU" sz="2200" b="1" dirty="0" smtClean="0">
              <a:solidFill>
                <a:schemeClr val="accent1"/>
              </a:solidFill>
            </a:endParaRPr>
          </a:p>
          <a:p>
            <a:pPr marL="0" indent="0" algn="ctr">
              <a:buNone/>
            </a:pPr>
            <a:r>
              <a:rPr lang="ru-RU" sz="2200" b="1" dirty="0" smtClean="0">
                <a:solidFill>
                  <a:schemeClr val="accent1"/>
                </a:solidFill>
              </a:rPr>
              <a:t>На </a:t>
            </a:r>
            <a:r>
              <a:rPr lang="ru-RU" sz="2200" b="1" dirty="0">
                <a:solidFill>
                  <a:schemeClr val="accent1"/>
                </a:solidFill>
              </a:rPr>
              <a:t>реке и треск, и гром, </a:t>
            </a:r>
            <a:br>
              <a:rPr lang="ru-RU" sz="2200" b="1" dirty="0">
                <a:solidFill>
                  <a:schemeClr val="accent1"/>
                </a:solidFill>
              </a:rPr>
            </a:br>
            <a:r>
              <a:rPr lang="ru-RU" sz="2200" b="1" dirty="0">
                <a:solidFill>
                  <a:schemeClr val="accent1"/>
                </a:solidFill>
              </a:rPr>
              <a:t>Это значит — ледолом. </a:t>
            </a:r>
            <a:br>
              <a:rPr lang="ru-RU" sz="2200" b="1" dirty="0">
                <a:solidFill>
                  <a:schemeClr val="accent1"/>
                </a:solidFill>
              </a:rPr>
            </a:br>
            <a:r>
              <a:rPr lang="ru-RU" sz="2200" b="1" dirty="0">
                <a:solidFill>
                  <a:schemeClr val="accent1"/>
                </a:solidFill>
              </a:rPr>
              <a:t>На реке идет лед, </a:t>
            </a:r>
            <a:br>
              <a:rPr lang="ru-RU" sz="2200" b="1" dirty="0">
                <a:solidFill>
                  <a:schemeClr val="accent1"/>
                </a:solidFill>
              </a:rPr>
            </a:br>
            <a:r>
              <a:rPr lang="ru-RU" sz="2200" b="1" dirty="0">
                <a:solidFill>
                  <a:schemeClr val="accent1"/>
                </a:solidFill>
              </a:rPr>
              <a:t>Это значит — </a:t>
            </a:r>
            <a:r>
              <a:rPr lang="ru-RU" sz="2200" b="1" dirty="0" smtClean="0">
                <a:solidFill>
                  <a:schemeClr val="accent1"/>
                </a:solidFill>
              </a:rPr>
              <a:t>ледоход.</a:t>
            </a:r>
            <a:r>
              <a:rPr lang="ru-RU" dirty="0" smtClean="0">
                <a:solidFill>
                  <a:schemeClr val="accent1"/>
                </a:solidFill>
              </a:rPr>
              <a:t> 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>                           </a:t>
            </a:r>
            <a:r>
              <a:rPr lang="ru-RU" sz="1900" dirty="0" smtClean="0">
                <a:solidFill>
                  <a:schemeClr val="accent1"/>
                </a:solidFill>
              </a:rPr>
              <a:t>Н. </a:t>
            </a:r>
            <a:r>
              <a:rPr lang="ru-RU" sz="1900" dirty="0" err="1" smtClean="0">
                <a:solidFill>
                  <a:schemeClr val="accent1"/>
                </a:solidFill>
              </a:rPr>
              <a:t>Нищева</a:t>
            </a:r>
            <a:r>
              <a:rPr lang="ru-RU" dirty="0" smtClean="0">
                <a:solidFill>
                  <a:schemeClr val="accent1"/>
                </a:solidFill>
              </a:rPr>
              <a:t> </a:t>
            </a:r>
            <a:br>
              <a:rPr lang="ru-RU" dirty="0" smtClean="0">
                <a:solidFill>
                  <a:schemeClr val="accent1"/>
                </a:solidFill>
              </a:rPr>
            </a:br>
            <a:r>
              <a:rPr lang="ru-RU" dirty="0" smtClean="0">
                <a:solidFill>
                  <a:schemeClr val="accent1"/>
                </a:solidFill>
              </a:rPr>
              <a:t/>
            </a:r>
            <a:br>
              <a:rPr lang="ru-RU" dirty="0" smtClean="0">
                <a:solidFill>
                  <a:schemeClr val="accent1"/>
                </a:solidFill>
              </a:rPr>
            </a:b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20072" y="5013176"/>
            <a:ext cx="3466728" cy="1540767"/>
          </a:xfrm>
        </p:spPr>
        <p:txBody>
          <a:bodyPr>
            <a:normAutofit fontScale="85000" lnSpcReduction="10000"/>
          </a:bodyPr>
          <a:lstStyle/>
          <a:p>
            <a:pPr marL="0" lvl="0" indent="0" algn="ctr">
              <a:buClr>
                <a:srgbClr val="0BD0D9"/>
              </a:buClr>
              <a:buNone/>
            </a:pPr>
            <a:r>
              <a:rPr lang="ru-RU" sz="2200" b="1" dirty="0">
                <a:solidFill>
                  <a:srgbClr val="0F6FC6"/>
                </a:solidFill>
              </a:rPr>
              <a:t>Ледоход: лед идет, </a:t>
            </a:r>
            <a:br>
              <a:rPr lang="ru-RU" sz="2200" b="1" dirty="0">
                <a:solidFill>
                  <a:srgbClr val="0F6FC6"/>
                </a:solidFill>
              </a:rPr>
            </a:br>
            <a:r>
              <a:rPr lang="ru-RU" sz="2200" b="1" dirty="0">
                <a:solidFill>
                  <a:srgbClr val="0F6FC6"/>
                </a:solidFill>
              </a:rPr>
              <a:t>Вышел на берег народ, </a:t>
            </a:r>
            <a:br>
              <a:rPr lang="ru-RU" sz="2200" b="1" dirty="0">
                <a:solidFill>
                  <a:srgbClr val="0F6FC6"/>
                </a:solidFill>
              </a:rPr>
            </a:br>
            <a:r>
              <a:rPr lang="ru-RU" sz="2200" b="1" dirty="0">
                <a:solidFill>
                  <a:srgbClr val="0F6FC6"/>
                </a:solidFill>
              </a:rPr>
              <a:t>Смотрит, как река играет, </a:t>
            </a:r>
            <a:br>
              <a:rPr lang="ru-RU" sz="2200" b="1" dirty="0">
                <a:solidFill>
                  <a:srgbClr val="0F6FC6"/>
                </a:solidFill>
              </a:rPr>
            </a:br>
            <a:r>
              <a:rPr lang="ru-RU" sz="2200" b="1" dirty="0">
                <a:solidFill>
                  <a:srgbClr val="0F6FC6"/>
                </a:solidFill>
              </a:rPr>
              <a:t>Лед в кусочки разбивает. </a:t>
            </a:r>
            <a:r>
              <a:rPr lang="ru-RU" sz="2200" dirty="0">
                <a:solidFill>
                  <a:srgbClr val="0F6FC6"/>
                </a:solidFill>
              </a:rPr>
              <a:t/>
            </a:r>
            <a:br>
              <a:rPr lang="ru-RU" sz="2200" dirty="0">
                <a:solidFill>
                  <a:srgbClr val="0F6FC6"/>
                </a:solidFill>
              </a:rPr>
            </a:br>
            <a:r>
              <a:rPr lang="ru-RU" sz="2200" dirty="0">
                <a:solidFill>
                  <a:srgbClr val="0F6FC6"/>
                </a:solidFill>
              </a:rPr>
              <a:t>                            (</a:t>
            </a:r>
            <a:r>
              <a:rPr lang="ru-RU" sz="2200" dirty="0" err="1">
                <a:solidFill>
                  <a:srgbClr val="0F6FC6"/>
                </a:solidFill>
              </a:rPr>
              <a:t>Потешка</a:t>
            </a:r>
            <a:r>
              <a:rPr lang="ru-RU" sz="2200" dirty="0">
                <a:solidFill>
                  <a:srgbClr val="0F6FC6"/>
                </a:solidFill>
              </a:rPr>
              <a:t>)</a:t>
            </a:r>
            <a:r>
              <a:rPr lang="ru-RU" sz="1800" dirty="0">
                <a:solidFill>
                  <a:srgbClr val="0F6FC6"/>
                </a:solidFill>
              </a:rPr>
              <a:t> </a:t>
            </a:r>
          </a:p>
          <a:p>
            <a:endParaRPr lang="ru-RU" dirty="0"/>
          </a:p>
        </p:txBody>
      </p:sp>
      <p:pic>
        <p:nvPicPr>
          <p:cNvPr id="1026" name="Picture 2" descr="C:\Users\Sergey\Desktop\oceano-artico-afp_85939-L0x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293096"/>
            <a:ext cx="3391272" cy="22608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ergey\Desktop\370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187440"/>
            <a:ext cx="3281548" cy="24650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4576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>
                <a:cs typeface="Aparajita" panose="020B0604020202020204" pitchFamily="34" charset="0"/>
              </a:rPr>
              <a:t>П</a:t>
            </a:r>
            <a:r>
              <a:rPr lang="ru-RU" sz="4000" b="1" dirty="0" smtClean="0">
                <a:cs typeface="Aparajita" panose="020B0604020202020204" pitchFamily="34" charset="0"/>
              </a:rPr>
              <a:t>равила поведения </a:t>
            </a:r>
            <a:r>
              <a:rPr lang="ru-RU" sz="4000" b="1" dirty="0">
                <a:cs typeface="Aparajita" panose="020B0604020202020204" pitchFamily="34" charset="0"/>
              </a:rPr>
              <a:t>в период </a:t>
            </a:r>
            <a:r>
              <a:rPr lang="ru-RU" sz="4000" b="1" dirty="0" smtClean="0">
                <a:cs typeface="Aparajita" panose="020B0604020202020204" pitchFamily="34" charset="0"/>
              </a:rPr>
              <a:t>паводка</a:t>
            </a:r>
            <a:endParaRPr lang="ru-RU" sz="4000" b="1" dirty="0">
              <a:cs typeface="Aparajita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Запрещено  шалить </a:t>
            </a:r>
            <a:r>
              <a:rPr lang="ru-RU" sz="2400" b="1" dirty="0">
                <a:solidFill>
                  <a:schemeClr val="accent1"/>
                </a:solidFill>
              </a:rPr>
              <a:t>у воды. 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Оторванная </a:t>
            </a:r>
            <a:r>
              <a:rPr lang="ru-RU" sz="2400" b="1" dirty="0">
                <a:solidFill>
                  <a:schemeClr val="accent1"/>
                </a:solidFill>
              </a:rPr>
              <a:t>льдина, 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холодная </a:t>
            </a:r>
            <a:r>
              <a:rPr lang="ru-RU" sz="2400" b="1" dirty="0">
                <a:solidFill>
                  <a:schemeClr val="accent1"/>
                </a:solidFill>
              </a:rPr>
              <a:t>вода, 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быстрое </a:t>
            </a:r>
            <a:r>
              <a:rPr lang="ru-RU" sz="2400" b="1" dirty="0">
                <a:solidFill>
                  <a:schemeClr val="accent1"/>
                </a:solidFill>
              </a:rPr>
              <a:t>течение </a:t>
            </a:r>
            <a:endParaRPr lang="ru-RU" sz="2400" b="1" dirty="0" smtClean="0">
              <a:solidFill>
                <a:schemeClr val="accent1"/>
              </a:solidFill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accent1"/>
                </a:solidFill>
              </a:rPr>
              <a:t>грозит </a:t>
            </a:r>
            <a:r>
              <a:rPr lang="ru-RU" sz="2400" b="1" dirty="0">
                <a:solidFill>
                  <a:schemeClr val="accent1"/>
                </a:solidFill>
              </a:rPr>
              <a:t>гибел</a:t>
            </a:r>
            <a:r>
              <a:rPr lang="ru-RU" b="1" dirty="0">
                <a:solidFill>
                  <a:schemeClr val="accent1"/>
                </a:solidFill>
              </a:rPr>
              <a:t>ью.</a:t>
            </a:r>
          </a:p>
        </p:txBody>
      </p:sp>
      <p:pic>
        <p:nvPicPr>
          <p:cNvPr id="2051" name="Picture 3" descr="C:\Users\Sergey\Desktop\stihi-dlja-detej-bezopasnost-na-ldu_3_cop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314595"/>
            <a:ext cx="2376264" cy="31436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ergey\Desktop\0_190a_44053e42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23414"/>
            <a:ext cx="3883222" cy="270293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452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/>
              <a:t/>
            </a:r>
            <a:br>
              <a:rPr lang="ru-RU" dirty="0"/>
            </a:br>
            <a:r>
              <a:rPr lang="ru-RU" b="1" dirty="0" smtClean="0"/>
              <a:t>Следует помнить: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• на весеннем льду легко провалиться;</a:t>
            </a:r>
            <a:b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• быстрее всего процесс распада льда происходит у берегов;</a:t>
            </a:r>
            <a:b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• весенний лед, покрытый снегом, быстро превращается в рыхлую массу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413607"/>
            <a:ext cx="3744416" cy="3110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 descr="C:\Users\Sergey\Desktop\l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28" y="3413607"/>
            <a:ext cx="4249056" cy="31105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634677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/>
              <a:t>В период весеннего паводка и ледохода </a:t>
            </a:r>
            <a:r>
              <a:rPr lang="ru-RU" sz="4000" b="1" dirty="0" smtClean="0"/>
              <a:t>запрещается: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sz="2000" b="1" dirty="0" smtClean="0">
              <a:solidFill>
                <a:srgbClr val="04617B"/>
              </a:solidFill>
              <a:latin typeface="Calibri"/>
              <a:ea typeface="+mj-ea"/>
              <a:cs typeface="+mj-cs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• </a:t>
            </a:r>
            <a:r>
              <a:rPr lang="ru-RU" sz="2000" b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выходить в весенний период на водоемы;</a:t>
            </a:r>
            <a:br>
              <a:rPr lang="ru-RU" sz="2000" b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r>
              <a:rPr lang="ru-RU" sz="2000" b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• переправляться через реку в период ледохода;</a:t>
            </a:r>
            <a:br>
              <a:rPr lang="ru-RU" sz="2000" b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r>
              <a:rPr lang="ru-RU" sz="2000" b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• подходить близко к реке в местах затора льда,</a:t>
            </a:r>
            <a:br>
              <a:rPr lang="ru-RU" sz="2000" b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r>
              <a:rPr lang="ru-RU" sz="2000" b="1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• стоять на обрывистом берегу, подвергающемуся разливу и обвалу;</a:t>
            </a: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/>
            </a:r>
            <a:b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</a:b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861048"/>
            <a:ext cx="3634887" cy="260211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33056"/>
            <a:ext cx="3456384" cy="26378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170556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0463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363272" cy="5343872"/>
          </a:xfrm>
        </p:spPr>
        <p:txBody>
          <a:bodyPr/>
          <a:lstStyle/>
          <a:p>
            <a:pPr marL="0" indent="0" algn="just">
              <a:buNone/>
            </a:pPr>
            <a:endParaRPr lang="ru-RU" sz="2000" dirty="0" smtClean="0">
              <a:solidFill>
                <a:srgbClr val="04617B"/>
              </a:solidFill>
              <a:latin typeface="Calibri"/>
              <a:ea typeface="+mj-ea"/>
              <a:cs typeface="+mj-cs"/>
            </a:endParaRP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отталкивать льдины от </a:t>
            </a:r>
            <a:r>
              <a:rPr lang="ru-RU" sz="2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берегов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 </a:t>
            </a: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измерять глубину реки или любого </a:t>
            </a:r>
            <a:r>
              <a:rPr lang="ru-RU" sz="2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водоема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х</a:t>
            </a:r>
            <a:r>
              <a:rPr lang="ru-RU" sz="2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одить по льдинам и кататься на них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ru-RU" sz="2000" dirty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п</a:t>
            </a:r>
            <a:r>
              <a:rPr lang="ru-RU" sz="2000" dirty="0" smtClean="0">
                <a:solidFill>
                  <a:srgbClr val="04617B"/>
                </a:solidFill>
                <a:latin typeface="Calibri"/>
                <a:ea typeface="+mj-ea"/>
                <a:cs typeface="+mj-cs"/>
              </a:rPr>
              <a:t>риближаться к ледяным заторам</a:t>
            </a:r>
          </a:p>
        </p:txBody>
      </p:sp>
      <p:pic>
        <p:nvPicPr>
          <p:cNvPr id="6146" name="Picture 2" descr="C:\Users\Sergey\Desktop\66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844824"/>
            <a:ext cx="3312368" cy="24482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Sergey\Desktop\24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789040"/>
            <a:ext cx="4752528" cy="25527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40393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Users\Sergey\Desktop\0019-019-Nesobljudenie-etogo-soveta-mozhet-privesti-k-provalu-na-ld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836712"/>
            <a:ext cx="7680853" cy="57606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839496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3058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9600" b="1" dirty="0" smtClean="0">
                <a:latin typeface="Arial Black" panose="020B0A04020102020204" pitchFamily="34" charset="0"/>
              </a:rPr>
              <a:t>Конец</a:t>
            </a:r>
            <a:endParaRPr lang="ru-RU" sz="9600" b="1" dirty="0">
              <a:latin typeface="Arial Black" panose="020B0A04020102020204" pitchFamily="34" charset="0"/>
            </a:endParaRPr>
          </a:p>
        </p:txBody>
      </p:sp>
      <p:pic>
        <p:nvPicPr>
          <p:cNvPr id="2050" name="Picture 2" descr="C:\Users\Sergey\Desktop\image_big_12488739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18434"/>
            <a:ext cx="6408712" cy="427247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47903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228</TotalTime>
  <Words>106</Words>
  <Application>Microsoft Office PowerPoint</Application>
  <PresentationFormat>Экран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Осторожно- ледоход</vt:lpstr>
      <vt:lpstr>Ледохо́д — движение льдин и ледяных полей на реках и озёрах под действием течения или ветра. </vt:lpstr>
      <vt:lpstr>Правила поведения в период паводка</vt:lpstr>
      <vt:lpstr>   Следует помнить:</vt:lpstr>
      <vt:lpstr>В период весеннего паводка и ледохода запрещается:</vt:lpstr>
      <vt:lpstr>Презентация PowerPoint</vt:lpstr>
      <vt:lpstr>Презентация PowerPoint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Осторожно - ледоход</dc:title>
  <dc:creator>Sergey</dc:creator>
  <cp:lastModifiedBy>Sergey</cp:lastModifiedBy>
  <cp:revision>11</cp:revision>
  <dcterms:created xsi:type="dcterms:W3CDTF">2015-02-05T13:01:44Z</dcterms:created>
  <dcterms:modified xsi:type="dcterms:W3CDTF">2015-02-08T14:20:09Z</dcterms:modified>
</cp:coreProperties>
</file>