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64" r:id="rId1"/>
  </p:sldMasterIdLst>
  <p:notesMasterIdLst>
    <p:notesMasterId r:id="rId23"/>
  </p:notesMasterIdLst>
  <p:sldIdLst>
    <p:sldId id="256" r:id="rId2"/>
    <p:sldId id="305" r:id="rId3"/>
    <p:sldId id="259" r:id="rId4"/>
    <p:sldId id="299" r:id="rId5"/>
    <p:sldId id="289" r:id="rId6"/>
    <p:sldId id="285" r:id="rId7"/>
    <p:sldId id="301" r:id="rId8"/>
    <p:sldId id="300" r:id="rId9"/>
    <p:sldId id="264" r:id="rId10"/>
    <p:sldId id="302" r:id="rId11"/>
    <p:sldId id="309" r:id="rId12"/>
    <p:sldId id="292" r:id="rId13"/>
    <p:sldId id="293" r:id="rId14"/>
    <p:sldId id="304" r:id="rId15"/>
    <p:sldId id="308" r:id="rId16"/>
    <p:sldId id="303" r:id="rId17"/>
    <p:sldId id="307" r:id="rId18"/>
    <p:sldId id="298" r:id="rId19"/>
    <p:sldId id="306" r:id="rId20"/>
    <p:sldId id="310" r:id="rId21"/>
    <p:sldId id="311" r:id="rId2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46" autoAdjust="0"/>
    <p:restoredTop sz="94660"/>
  </p:normalViewPr>
  <p:slideViewPr>
    <p:cSldViewPr>
      <p:cViewPr varScale="1">
        <p:scale>
          <a:sx n="38" d="100"/>
          <a:sy n="38" d="100"/>
        </p:scale>
        <p:origin x="-141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73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37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573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Образец текста</a:t>
            </a:r>
          </a:p>
          <a:p>
            <a:pPr lvl="1"/>
            <a:r>
              <a:rPr lang="en-US" noProof="0"/>
              <a:t>Второй уровень</a:t>
            </a:r>
          </a:p>
          <a:p>
            <a:pPr lvl="2"/>
            <a:r>
              <a:rPr lang="en-US" noProof="0"/>
              <a:t>Третий уровень</a:t>
            </a:r>
          </a:p>
          <a:p>
            <a:pPr lvl="3"/>
            <a:r>
              <a:rPr lang="en-US" noProof="0"/>
              <a:t>Четвертый уровень</a:t>
            </a:r>
          </a:p>
          <a:p>
            <a:pPr lvl="4"/>
            <a:r>
              <a:rPr lang="en-US" noProof="0"/>
              <a:t>Пятый уровень</a:t>
            </a:r>
          </a:p>
        </p:txBody>
      </p:sp>
      <p:sp>
        <p:nvSpPr>
          <p:cNvPr id="573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73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CBEA55DB-742B-405B-9AE5-E4D34D716F2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C1C57B49-7AD9-4086-9644-F2539C8FBFE4}" type="slidenum">
              <a:rPr lang="en-US"/>
              <a:pPr/>
              <a:t>9</a:t>
            </a:fld>
            <a:endParaRPr lang="en-US"/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pPr>
              <a:defRPr/>
            </a:pPr>
            <a:fld id="{84B1D37A-7202-485F-9C48-142BF059D701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D0D1630-A4F0-419C-B277-2409F0EABE8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4C802B0-966B-49F0-8511-18CD6ED3918E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>
  <p:cSld name="Заголовок, 2 маленьких объекта и 1 большой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2000" y="533400"/>
            <a:ext cx="7696200" cy="1143000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762000" y="1905000"/>
            <a:ext cx="3771900" cy="19431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762000" y="4000500"/>
            <a:ext cx="3771900" cy="19431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half" idx="3"/>
          </p:nvPr>
        </p:nvSpPr>
        <p:spPr>
          <a:xfrm>
            <a:off x="4686300" y="1905000"/>
            <a:ext cx="3771900" cy="40386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8808AA-B4BE-4911-B437-26B75852838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79018706"/>
      </p:ext>
    </p:extLst>
  </p:cSld>
  <p:clrMapOvr>
    <a:masterClrMapping/>
  </p:clrMapOvr>
  <p:transition>
    <p:comb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pPr>
              <a:defRPr/>
            </a:pPr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pPr>
              <a:defRPr/>
            </a:pPr>
            <a:fld id="{C3C36E4A-B070-48E9-8E07-0185A0FA12E1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pPr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pPr>
              <a:defRPr/>
            </a:pPr>
            <a:fld id="{37D9BFB7-5DAE-4D80-9EF8-21F3A0556A67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9F0796B-1805-4C75-9B4B-5F6DDE96D142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37BEFD6-CC19-47AB-8FB3-90084CF2C79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>
              <a:defRPr/>
            </a:pPr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pPr>
              <a:defRPr/>
            </a:pPr>
            <a:fld id="{E627C450-C3AE-4FBF-8EA5-63538C6F6DA4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pPr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61C7DB8-C5F8-48B2-A007-C780D18E5612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pPr>
              <a:defRPr/>
            </a:pPr>
            <a:endParaRPr lang="en-US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pPr>
              <a:defRPr/>
            </a:pPr>
            <a:fld id="{889FEA42-CD97-4216-B09B-4E3D92E070B1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pPr>
              <a:defRPr/>
            </a:pPr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>
              <a:defRPr/>
            </a:pPr>
            <a:endParaRPr lang="en-US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pPr>
              <a:defRPr/>
            </a:pPr>
            <a:fld id="{3A76B03D-F2BB-4BDD-A708-1B7DEFFEF8E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pPr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14FBAFDD-54D6-41B5-B39B-92ACDCA79BD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5" r:id="rId1"/>
    <p:sldLayoutId id="2147483866" r:id="rId2"/>
    <p:sldLayoutId id="2147483867" r:id="rId3"/>
    <p:sldLayoutId id="2147483868" r:id="rId4"/>
    <p:sldLayoutId id="2147483869" r:id="rId5"/>
    <p:sldLayoutId id="2147483870" r:id="rId6"/>
    <p:sldLayoutId id="2147483871" r:id="rId7"/>
    <p:sldLayoutId id="2147483872" r:id="rId8"/>
    <p:sldLayoutId id="2147483873" r:id="rId9"/>
    <p:sldLayoutId id="2147483874" r:id="rId10"/>
    <p:sldLayoutId id="2147483875" r:id="rId11"/>
    <p:sldLayoutId id="2147483876" r:id="rId12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mph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>
                                        <p:cTn id="6" dur="1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</p:bldLst>
  </p:timing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7" Type="http://schemas.openxmlformats.org/officeDocument/2006/relationships/image" Target="../media/image14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00034" y="642918"/>
            <a:ext cx="7972452" cy="1571636"/>
          </a:xfrm>
        </p:spPr>
        <p:txBody>
          <a:bodyPr>
            <a:normAutofit/>
          </a:bodyPr>
          <a:lstStyle/>
          <a:p>
            <a:pPr algn="ctr"/>
            <a:r>
              <a:rPr lang="ru-RU" sz="6700" b="1" dirty="0" smtClean="0">
                <a:solidFill>
                  <a:srgbClr val="00B050"/>
                </a:solidFill>
                <a:latin typeface="Monotype Corsiva" pitchFamily="66" charset="0"/>
              </a:rPr>
              <a:t>        Экосистема  Лес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презентация для детей старшего дошкольного возраста</a:t>
            </a:r>
            <a:endParaRPr lang="ru-RU" sz="20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Рисунок 4" descr="1637729571_3-flomaster-club-p-risunok-lesa-dlya-detei-detskie-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157" y="2428868"/>
            <a:ext cx="5408877" cy="378621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857884" y="4143380"/>
            <a:ext cx="278608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smtClean="0">
                <a:solidFill>
                  <a:srgbClr val="002060"/>
                </a:solidFill>
              </a:rPr>
              <a:t>Выполнила: </a:t>
            </a:r>
          </a:p>
          <a:p>
            <a:r>
              <a:rPr lang="ru-RU" sz="1600" b="1" dirty="0" err="1" smtClean="0">
                <a:solidFill>
                  <a:srgbClr val="002060"/>
                </a:solidFill>
              </a:rPr>
              <a:t>Цыбикжапова</a:t>
            </a:r>
            <a:r>
              <a:rPr lang="ru-RU" sz="1600" b="1" dirty="0" smtClean="0">
                <a:solidFill>
                  <a:srgbClr val="002060"/>
                </a:solidFill>
              </a:rPr>
              <a:t> Е.Б.</a:t>
            </a:r>
          </a:p>
          <a:p>
            <a:r>
              <a:rPr lang="ru-RU" sz="1600" b="1" dirty="0" smtClean="0">
                <a:solidFill>
                  <a:srgbClr val="002060"/>
                </a:solidFill>
              </a:rPr>
              <a:t>Воспитатель МАДОУ детский сад № 64 «Колокольчик»</a:t>
            </a:r>
            <a:endParaRPr lang="ru-RU" sz="1600" b="1" dirty="0">
              <a:solidFill>
                <a:srgbClr val="002060"/>
              </a:solidFill>
            </a:endParaRPr>
          </a:p>
        </p:txBody>
      </p:sp>
      <p:pic>
        <p:nvPicPr>
          <p:cNvPr id="7" name="Рисунок 6" descr="Без названия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43636" y="2214554"/>
            <a:ext cx="2085181" cy="1857388"/>
          </a:xfrm>
          <a:prstGeom prst="rect">
            <a:avLst/>
          </a:prstGeom>
        </p:spPr>
      </p:pic>
      <p:pic>
        <p:nvPicPr>
          <p:cNvPr id="9" name="Рисунок 8" descr="images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5720" y="142852"/>
            <a:ext cx="1723893" cy="1685922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0dfab9e8e6911310bedc9e25d89958a7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428595" y="357166"/>
            <a:ext cx="7810555" cy="5857916"/>
          </a:xfrm>
        </p:spPr>
      </p:pic>
    </p:spTree>
  </p:cSld>
  <p:clrMapOvr>
    <a:masterClrMapping/>
  </p:clrMapOvr>
  <p:transition>
    <p:comb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-285776"/>
            <a:ext cx="7696200" cy="3395666"/>
          </a:xfrm>
        </p:spPr>
        <p:txBody>
          <a:bodyPr>
            <a:norm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Давайте припомним, какие звери живут в лесу.</a:t>
            </a:r>
            <a:br>
              <a:rPr lang="ru-RU" sz="20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</a:br>
            <a:r>
              <a:rPr lang="ru-RU" sz="20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Обитатели леса — медведь и волк, лиса, заяц, бел- кабан и лось. А еще лесная мышь, бурундук, енот, рысь, куница... В лесу живет очень много зверей. Некоторые из них обитают в норах, другие облюбовали дупла, третьи прячутся под кустами, многие звери находят укромные уголки в самой глухой чаще, устраивая там логово.</a:t>
            </a:r>
            <a:br>
              <a:rPr lang="ru-RU" sz="20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</a:br>
            <a:endParaRPr lang="ru-RU" sz="2000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8" name="Содержимое 7" descr="482336_2.jpeg"/>
          <p:cNvPicPr>
            <a:picLocks noGrp="1" noChangeAspect="1"/>
          </p:cNvPicPr>
          <p:nvPr>
            <p:ph sz="quarter" idx="1"/>
          </p:nvPr>
        </p:nvPicPr>
        <p:blipFill>
          <a:blip r:embed="rId2" cstate="screen"/>
          <a:stretch>
            <a:fillRect/>
          </a:stretch>
        </p:blipFill>
        <p:spPr>
          <a:xfrm>
            <a:off x="1571604" y="2857496"/>
            <a:ext cx="6223044" cy="3500462"/>
          </a:xfrm>
        </p:spPr>
      </p:pic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Содержимое 6"/>
          <p:cNvSpPr>
            <a:spLocks noGrp="1"/>
          </p:cNvSpPr>
          <p:nvPr>
            <p:ph sz="half" idx="3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comb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0"/>
            <a:ext cx="7696200" cy="1143000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>
                <a:solidFill>
                  <a:srgbClr val="00B050"/>
                </a:solidFill>
                <a:latin typeface="Monotype Corsiva" pitchFamily="66" charset="0"/>
              </a:rPr>
              <a:t>Животные обитатели леса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57158" y="1214422"/>
            <a:ext cx="4572000" cy="107721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600" b="1" dirty="0" smtClean="0">
                <a:solidFill>
                  <a:srgbClr val="002060"/>
                </a:solidFill>
              </a:rPr>
              <a:t>Рыжая плутовка</a:t>
            </a:r>
            <a:br>
              <a:rPr lang="ru-RU" sz="1600" b="1" dirty="0" smtClean="0">
                <a:solidFill>
                  <a:srgbClr val="002060"/>
                </a:solidFill>
              </a:rPr>
            </a:br>
            <a:r>
              <a:rPr lang="ru-RU" sz="1600" b="1" dirty="0" smtClean="0">
                <a:solidFill>
                  <a:srgbClr val="002060"/>
                </a:solidFill>
              </a:rPr>
              <a:t>Спряталась под ёлкой.</a:t>
            </a:r>
            <a:br>
              <a:rPr lang="ru-RU" sz="1600" b="1" dirty="0" smtClean="0">
                <a:solidFill>
                  <a:srgbClr val="002060"/>
                </a:solidFill>
              </a:rPr>
            </a:br>
            <a:r>
              <a:rPr lang="ru-RU" sz="1600" b="1" dirty="0" smtClean="0">
                <a:solidFill>
                  <a:srgbClr val="002060"/>
                </a:solidFill>
              </a:rPr>
              <a:t>Зайца ждёт хитрюга та.</a:t>
            </a:r>
            <a:br>
              <a:rPr lang="ru-RU" sz="1600" b="1" dirty="0" smtClean="0">
                <a:solidFill>
                  <a:srgbClr val="002060"/>
                </a:solidFill>
              </a:rPr>
            </a:br>
            <a:r>
              <a:rPr lang="ru-RU" sz="1600" b="1" dirty="0" smtClean="0">
                <a:solidFill>
                  <a:srgbClr val="002060"/>
                </a:solidFill>
              </a:rPr>
              <a:t>Как зовут её? …</a:t>
            </a:r>
            <a:endParaRPr lang="ru-RU" sz="1600" b="1" dirty="0">
              <a:solidFill>
                <a:srgbClr val="002060"/>
              </a:solidFill>
            </a:endParaRPr>
          </a:p>
        </p:txBody>
      </p:sp>
      <p:pic>
        <p:nvPicPr>
          <p:cNvPr id="4" name="Рисунок 3" descr="lisa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2714612" y="2285992"/>
            <a:ext cx="5500694" cy="41255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7613972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prism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500042"/>
            <a:ext cx="3316358" cy="1390272"/>
          </a:xfrm>
        </p:spPr>
        <p:txBody>
          <a:bodyPr>
            <a:normAutofit/>
          </a:bodyPr>
          <a:lstStyle/>
          <a:p>
            <a:r>
              <a:rPr lang="ru-RU" sz="16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Серый, страшный и зубастый</a:t>
            </a:r>
            <a:br>
              <a:rPr lang="ru-RU" sz="16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</a:br>
            <a:r>
              <a:rPr lang="ru-RU" sz="16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Произвел переполох.</a:t>
            </a:r>
            <a:br>
              <a:rPr lang="ru-RU" sz="16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</a:br>
            <a:r>
              <a:rPr lang="ru-RU" sz="16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Все зверята разбежались.</a:t>
            </a:r>
            <a:br>
              <a:rPr lang="ru-RU" sz="16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</a:br>
            <a:r>
              <a:rPr lang="ru-RU" sz="16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Напугал зверят тех …</a:t>
            </a:r>
            <a:endParaRPr lang="ru-RU" sz="1600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Рисунок 2" descr="1637879424_17-celes-club-p-skandinavskii-volk-zhivotnie-krasivo-foto-18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2071670" y="2071678"/>
            <a:ext cx="6143668" cy="43889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45321884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half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" name="Содержимое 9" descr="Прикольные-картинки-с-названиями-животных-для-детей_004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285720" y="428604"/>
            <a:ext cx="8395545" cy="5929354"/>
          </a:xfrm>
        </p:spPr>
      </p:pic>
    </p:spTree>
  </p:cSld>
  <p:clrMapOvr>
    <a:masterClrMapping/>
  </p:clrMapOvr>
  <p:transition>
    <p:comb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143116"/>
            <a:ext cx="7696200" cy="1143000"/>
          </a:xfrm>
        </p:spPr>
        <p:txBody>
          <a:bodyPr>
            <a:no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Синица и дятел, клест и снегирь, сорока и сова, кукушка и поползень, зяблик и </a:t>
            </a:r>
            <a:r>
              <a:rPr lang="ru-RU" sz="2000" b="1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зорянка</a:t>
            </a:r>
            <a:r>
              <a:rPr lang="ru-RU" sz="20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. Птицы вьют в гуще зеленых ветвей и трав гнезда, выводят птенцов, находят здесь и корм: жуков, личинок, гусениц, семена трав, плоды и ягоды кустарников и деревьев. Добрый лес дарит пернатым гостеприимный дом и богатый стол, но и пичуги в долгу не остаются: они уничтожают вредителей леса и переносят семена деревьев и кустарников. Недаром говорят: «Лес без птиц и птицы без леса не живут».</a:t>
            </a:r>
            <a:endParaRPr lang="ru-RU" sz="2000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Рисунок 5" descr="477710_1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54640" y="3286124"/>
            <a:ext cx="5017798" cy="3258223"/>
          </a:xfrm>
          <a:prstGeom prst="rect">
            <a:avLst/>
          </a:prstGeom>
        </p:spPr>
      </p:pic>
    </p:spTree>
  </p:cSld>
  <p:clrMapOvr>
    <a:masterClrMapping/>
  </p:clrMapOvr>
  <p:transition>
    <p:comb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Содержимое 5" descr="5c72aca8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285720" y="285728"/>
            <a:ext cx="8286808" cy="6215106"/>
          </a:xfrm>
        </p:spPr>
      </p:pic>
    </p:spTree>
  </p:cSld>
  <p:clrMapOvr>
    <a:masterClrMapping/>
  </p:clrMapOvr>
  <p:transition>
    <p:comb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786" y="785794"/>
            <a:ext cx="7643866" cy="4143404"/>
          </a:xfrm>
        </p:spPr>
        <p:txBody>
          <a:bodyPr>
            <a:no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Живет в лесах и множество насекомых. Есть среди них полезные и вредные. На опушках и полянах хлопотливые пчелки перелетают с цветка на цветок, собирают сладкий цветочный нектар и пыльцу, а заодно и опыляют растения леса. Им помогают и крупные полосатые шмели, деловито гудящие над цветами, и пестрокрылые красавицы-бабочки, и веселые мотыльки. Пчелы, шмели, бабочки приносят лесным растениям пользу. Красные жучки с черными точечками на спине — божьи коровки — тоже друзья леса. Ведь они поедают портящих листья и стебли тлей.</a:t>
            </a:r>
            <a:br>
              <a:rPr lang="ru-RU" sz="20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</a:br>
            <a:r>
              <a:rPr lang="ru-RU" sz="20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Возле мшистых пней, под высокими соснами, трудолюбивые неутомимые строители-муравьи возводят свои высокие терема-муравейники. Крошки-муравьи — замечательные помощники леса! </a:t>
            </a:r>
            <a:r>
              <a:rPr lang="ru-RU" sz="2000" b="1" dirty="0" smtClean="0">
                <a:solidFill>
                  <a:srgbClr val="002060"/>
                </a:solidFill>
                <a:latin typeface="Monotype Corsiva" pitchFamily="66" charset="0"/>
              </a:rPr>
              <a:t/>
            </a:r>
            <a:br>
              <a:rPr lang="ru-RU" sz="2000" b="1" dirty="0" smtClean="0">
                <a:solidFill>
                  <a:srgbClr val="002060"/>
                </a:solidFill>
                <a:latin typeface="Monotype Corsiva" pitchFamily="66" charset="0"/>
              </a:rPr>
            </a:br>
            <a:endParaRPr lang="ru-RU" sz="2000" b="1" dirty="0">
              <a:solidFill>
                <a:srgbClr val="002060"/>
              </a:solidFill>
              <a:latin typeface="Monotype Corsiva" pitchFamily="66" charset="0"/>
            </a:endParaRPr>
          </a:p>
        </p:txBody>
      </p:sp>
      <p:pic>
        <p:nvPicPr>
          <p:cNvPr id="6" name="Рисунок 5" descr="0-1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5072066" y="4357694"/>
            <a:ext cx="3143240" cy="2219913"/>
          </a:xfrm>
          <a:prstGeom prst="rect">
            <a:avLst/>
          </a:prstGeom>
        </p:spPr>
      </p:pic>
    </p:spTree>
  </p:cSld>
  <p:clrMapOvr>
    <a:masterClrMapping/>
  </p:clrMapOvr>
  <p:transition>
    <p:comb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img6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157" y="285728"/>
            <a:ext cx="8382059" cy="62865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41731646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428736"/>
            <a:ext cx="7467600" cy="1143000"/>
          </a:xfrm>
        </p:spPr>
        <p:txBody>
          <a:bodyPr>
            <a:noAutofit/>
          </a:bodyPr>
          <a:lstStyle/>
          <a:p>
            <a:pPr algn="ctr"/>
            <a:r>
              <a:rPr lang="ru-RU" sz="20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Попробуйте отгадать загадку.</a:t>
            </a:r>
            <a:br>
              <a:rPr lang="ru-RU" sz="20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</a:br>
            <a:r>
              <a:rPr lang="ru-RU" sz="20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Зимой — в белом кафтане,</a:t>
            </a:r>
            <a:br>
              <a:rPr lang="ru-RU" sz="20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</a:br>
            <a:r>
              <a:rPr lang="ru-RU" sz="20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Весной — в зеленом сарафане,</a:t>
            </a:r>
            <a:br>
              <a:rPr lang="ru-RU" sz="20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</a:br>
            <a:r>
              <a:rPr lang="ru-RU" sz="20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Летом — в платье цветном,</a:t>
            </a:r>
            <a:br>
              <a:rPr lang="ru-RU" sz="20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</a:br>
            <a:r>
              <a:rPr lang="ru-RU" sz="20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Осенью — в плаще золотом.</a:t>
            </a:r>
            <a:br>
              <a:rPr lang="ru-RU" sz="20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</a:br>
            <a:r>
              <a:rPr lang="ru-RU" sz="20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Правильно! Это лес в разное время года.</a:t>
            </a:r>
            <a:br>
              <a:rPr lang="ru-RU" sz="20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</a:br>
            <a:endParaRPr lang="ru-RU" sz="2000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Рисунок 3" descr="image016-66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0166" y="2285992"/>
            <a:ext cx="5810244" cy="410037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3500438"/>
            <a:ext cx="7467600" cy="1143000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Monotype Corsiva" pitchFamily="66" charset="0"/>
              </a:rPr>
              <a:t>Дорогие ребята! Поговорим с вами о лесе</a:t>
            </a:r>
            <a:br>
              <a:rPr lang="ru-RU" sz="2400" b="1" dirty="0" smtClean="0">
                <a:solidFill>
                  <a:srgbClr val="002060"/>
                </a:solidFill>
                <a:latin typeface="Monotype Corsiva" pitchFamily="66" charset="0"/>
              </a:rPr>
            </a:br>
            <a:r>
              <a:rPr lang="ru-RU" sz="2400" b="1" dirty="0" smtClean="0">
                <a:solidFill>
                  <a:srgbClr val="002060"/>
                </a:solidFill>
                <a:latin typeface="Monotype Corsiva" pitchFamily="66" charset="0"/>
              </a:rPr>
              <a:t>лес — это множество деревьев, </a:t>
            </a:r>
            <a:br>
              <a:rPr lang="ru-RU" sz="2400" b="1" dirty="0" smtClean="0">
                <a:solidFill>
                  <a:srgbClr val="002060"/>
                </a:solidFill>
                <a:latin typeface="Monotype Corsiva" pitchFamily="66" charset="0"/>
              </a:rPr>
            </a:br>
            <a:r>
              <a:rPr lang="ru-RU" sz="2400" b="1" dirty="0" smtClean="0">
                <a:solidFill>
                  <a:srgbClr val="002060"/>
                </a:solidFill>
                <a:latin typeface="Monotype Corsiva" pitchFamily="66" charset="0"/>
              </a:rPr>
              <a:t>расположенных близко друг к другу </a:t>
            </a:r>
            <a:br>
              <a:rPr lang="ru-RU" sz="2400" b="1" dirty="0" smtClean="0">
                <a:solidFill>
                  <a:srgbClr val="002060"/>
                </a:solidFill>
                <a:latin typeface="Monotype Corsiva" pitchFamily="66" charset="0"/>
              </a:rPr>
            </a:br>
            <a:r>
              <a:rPr lang="ru-RU" sz="2400" b="1" dirty="0" smtClean="0">
                <a:solidFill>
                  <a:srgbClr val="002060"/>
                </a:solidFill>
                <a:latin typeface="Monotype Corsiva" pitchFamily="66" charset="0"/>
              </a:rPr>
              <a:t>и растущих на большом участке земли.</a:t>
            </a:r>
            <a:br>
              <a:rPr lang="ru-RU" sz="2400" b="1" dirty="0" smtClean="0">
                <a:solidFill>
                  <a:srgbClr val="002060"/>
                </a:solidFill>
                <a:latin typeface="Monotype Corsiva" pitchFamily="66" charset="0"/>
              </a:rPr>
            </a:br>
            <a:r>
              <a:rPr lang="ru-RU" sz="2400" b="1" dirty="0" smtClean="0">
                <a:solidFill>
                  <a:srgbClr val="002060"/>
                </a:solidFill>
                <a:latin typeface="Monotype Corsiva" pitchFamily="66" charset="0"/>
              </a:rPr>
              <a:t>Лес — это дом для мхов и трав, грибов, кустарников и деревьев, птиц, зверей и насекомых. Ученые называют его природным сообществом. Ведь обитатели леса дружно живут бок о бок, сообща, помогая друг другу, будто соседи в большом многоэтажном доме.</a:t>
            </a:r>
            <a:endParaRPr lang="ru-RU" sz="2400" b="1" dirty="0">
              <a:solidFill>
                <a:srgbClr val="002060"/>
              </a:solidFill>
              <a:latin typeface="Monotype Corsiva" pitchFamily="66" charset="0"/>
            </a:endParaRPr>
          </a:p>
        </p:txBody>
      </p:sp>
      <p:pic>
        <p:nvPicPr>
          <p:cNvPr id="3" name="Рисунок 2" descr="Без названия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43570" y="4500570"/>
            <a:ext cx="2266950" cy="2019300"/>
          </a:xfrm>
          <a:prstGeom prst="rect">
            <a:avLst/>
          </a:prstGeom>
        </p:spPr>
      </p:pic>
      <p:pic>
        <p:nvPicPr>
          <p:cNvPr id="4" name="Рисунок 3" descr="images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43702" y="493748"/>
            <a:ext cx="1876423" cy="183509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500042"/>
            <a:ext cx="7467600" cy="5973910"/>
          </a:xfrm>
        </p:spPr>
        <p:txBody>
          <a:bodyPr/>
          <a:lstStyle/>
          <a:p>
            <a:pPr algn="ctr">
              <a:buNone/>
            </a:pPr>
            <a:r>
              <a:rPr lang="ru-RU" sz="1800" b="1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Отправляясь на загородную или лесную помните простые правила:</a:t>
            </a:r>
          </a:p>
          <a:p>
            <a:r>
              <a:rPr lang="ru-RU" sz="18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Не приносите домой здоровых детенышей лесных зверей и птиц.</a:t>
            </a:r>
          </a:p>
          <a:p>
            <a:r>
              <a:rPr lang="ru-RU" sz="18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Не ловите бабочек, стрекоз, жуков, ведь они тоже нужны природе.</a:t>
            </a:r>
          </a:p>
          <a:p>
            <a:r>
              <a:rPr lang="ru-RU" sz="18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Не разоряйте в лесу муравейники. А почему? Потому что муравьи — санитары леса.</a:t>
            </a:r>
          </a:p>
          <a:p>
            <a:r>
              <a:rPr lang="ru-RU" sz="18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Не ломайте здоровые ветки на деревьях.</a:t>
            </a:r>
          </a:p>
          <a:p>
            <a:r>
              <a:rPr lang="ru-RU" sz="18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Не оставляйте мусор на природе.</a:t>
            </a:r>
          </a:p>
          <a:p>
            <a:pPr algn="ctr">
              <a:buNone/>
            </a:pPr>
            <a:r>
              <a:rPr lang="ru-RU" sz="1800" b="1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Помогая природе, мы помогаем и себе!</a:t>
            </a:r>
          </a:p>
          <a:p>
            <a:endParaRPr lang="ru-RU" dirty="0"/>
          </a:p>
        </p:txBody>
      </p:sp>
      <p:pic>
        <p:nvPicPr>
          <p:cNvPr id="5" name="Рисунок 4" descr="Без названия (3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43174" y="4071942"/>
            <a:ext cx="3429024" cy="256845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8662" y="4357694"/>
            <a:ext cx="7467600" cy="1143000"/>
          </a:xfrm>
        </p:spPr>
        <p:txBody>
          <a:bodyPr>
            <a:normAutofit/>
          </a:bodyPr>
          <a:lstStyle/>
          <a:p>
            <a:pPr algn="ctr"/>
            <a:r>
              <a:rPr lang="ru-RU" sz="5400" b="1" dirty="0" smtClean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  <a:t>Спасибо за внимание!</a:t>
            </a:r>
            <a:endParaRPr lang="ru-RU" sz="5400" b="1" dirty="0">
              <a:solidFill>
                <a:schemeClr val="accent1">
                  <a:lumMod val="50000"/>
                </a:schemeClr>
              </a:solidFill>
              <a:latin typeface="Monotype Corsiva" pitchFamily="66" charset="0"/>
            </a:endParaRPr>
          </a:p>
        </p:txBody>
      </p:sp>
      <p:pic>
        <p:nvPicPr>
          <p:cNvPr id="4" name="Содержимое 3" descr="38022_bc53de96208d03c585aeed8fccacc2b9.jpg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285720" y="357166"/>
            <a:ext cx="8128826" cy="321471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9ac8ea92-d2d9-491e-85cb-5155a8f5f801 (1)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158" y="285728"/>
            <a:ext cx="8286808" cy="621510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slide_05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285720" y="214290"/>
            <a:ext cx="8382059" cy="628654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Без названия (1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472" y="785794"/>
            <a:ext cx="7725247" cy="5786478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428992" y="214290"/>
            <a:ext cx="19864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00B050"/>
                </a:solidFill>
                <a:latin typeface="Monotype Corsiva" pitchFamily="66" charset="0"/>
              </a:rPr>
              <a:t>ДЕРЕВЬЯ</a:t>
            </a:r>
            <a:r>
              <a:rPr lang="ru-RU" sz="2800" b="1" dirty="0" smtClean="0">
                <a:solidFill>
                  <a:srgbClr val="00B050"/>
                </a:solidFill>
                <a:latin typeface="Monotype Corsiva" pitchFamily="66" charset="0"/>
              </a:rPr>
              <a:t> </a:t>
            </a:r>
            <a:endParaRPr lang="ru-RU" sz="2800" b="1" dirty="0">
              <a:solidFill>
                <a:srgbClr val="00B050"/>
              </a:solidFill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6446991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19256" cy="418058"/>
          </a:xfrm>
        </p:spPr>
        <p:txBody>
          <a:bodyPr>
            <a:noAutofit/>
          </a:bodyPr>
          <a:lstStyle/>
          <a:p>
            <a:pPr algn="ctr" eaLnBrk="1" hangingPunct="1"/>
            <a:r>
              <a:rPr lang="ru-RU" sz="3200" b="1" dirty="0">
                <a:solidFill>
                  <a:srgbClr val="00B050"/>
                </a:solidFill>
                <a:latin typeface="Monotype Corsiva" pitchFamily="66" charset="0"/>
              </a:rPr>
              <a:t>Лиственные деревья</a:t>
            </a:r>
            <a:endParaRPr lang="en-US" sz="3200" b="1" dirty="0">
              <a:solidFill>
                <a:srgbClr val="00B050"/>
              </a:solidFill>
              <a:latin typeface="Monotype Corsiva" pitchFamily="66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785786" y="642918"/>
            <a:ext cx="7546100" cy="5867094"/>
          </a:xfrm>
          <a:prstGeom prst="rect">
            <a:avLst/>
          </a:prstGeom>
        </p:spPr>
      </p:pic>
    </p:spTree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7224" y="-428652"/>
            <a:ext cx="7467600" cy="1143000"/>
          </a:xfrm>
        </p:spPr>
        <p:txBody>
          <a:bodyPr/>
          <a:lstStyle/>
          <a:p>
            <a:pPr algn="ctr"/>
            <a:r>
              <a:rPr lang="ru-RU" sz="2800" b="1" dirty="0" smtClean="0">
                <a:solidFill>
                  <a:srgbClr val="00B050"/>
                </a:solidFill>
                <a:latin typeface="Monotype Corsiva" pitchFamily="66" charset="0"/>
              </a:rPr>
              <a:t>Кустарники (средний ярус).</a:t>
            </a:r>
            <a:endParaRPr lang="ru-RU" dirty="0"/>
          </a:p>
        </p:txBody>
      </p:sp>
      <p:pic>
        <p:nvPicPr>
          <p:cNvPr id="4" name="Содержимое 3" descr="9WSFLQgd73A.jpg"/>
          <p:cNvPicPr>
            <a:picLocks noGrp="1" noChangeAspect="1"/>
          </p:cNvPicPr>
          <p:nvPr>
            <p:ph sz="quarter" idx="1"/>
          </p:nvPr>
        </p:nvPicPr>
        <p:blipFill>
          <a:blip r:embed="rId2" cstate="screen"/>
          <a:stretch>
            <a:fillRect/>
          </a:stretch>
        </p:blipFill>
        <p:spPr>
          <a:xfrm>
            <a:off x="357158" y="785794"/>
            <a:ext cx="2714644" cy="2714644"/>
          </a:xfrm>
        </p:spPr>
      </p:pic>
      <p:pic>
        <p:nvPicPr>
          <p:cNvPr id="5" name="Рисунок 4" descr="KTAJEA6lwpI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3357554" y="785794"/>
            <a:ext cx="2719146" cy="2714644"/>
          </a:xfrm>
          <a:prstGeom prst="rect">
            <a:avLst/>
          </a:prstGeom>
        </p:spPr>
      </p:pic>
      <p:pic>
        <p:nvPicPr>
          <p:cNvPr id="7" name="Рисунок 6" descr="31d2GcEViF4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428596" y="3714752"/>
            <a:ext cx="2714644" cy="2714644"/>
          </a:xfrm>
          <a:prstGeom prst="rect">
            <a:avLst/>
          </a:prstGeom>
        </p:spPr>
      </p:pic>
      <p:pic>
        <p:nvPicPr>
          <p:cNvPr id="8" name="Рисунок 7" descr="hVTWAB7JIIw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3357554" y="3786190"/>
            <a:ext cx="2647589" cy="2643206"/>
          </a:xfrm>
          <a:prstGeom prst="rect">
            <a:avLst/>
          </a:prstGeom>
        </p:spPr>
      </p:pic>
      <p:pic>
        <p:nvPicPr>
          <p:cNvPr id="9" name="Рисунок 8" descr="lNQVLnpLxbE.jpg"/>
          <p:cNvPicPr>
            <a:picLocks noChangeAspect="1"/>
          </p:cNvPicPr>
          <p:nvPr/>
        </p:nvPicPr>
        <p:blipFill>
          <a:blip r:embed="rId6" cstate="screen"/>
          <a:stretch>
            <a:fillRect/>
          </a:stretch>
        </p:blipFill>
        <p:spPr>
          <a:xfrm>
            <a:off x="6215074" y="785794"/>
            <a:ext cx="2719146" cy="2714644"/>
          </a:xfrm>
          <a:prstGeom prst="rect">
            <a:avLst/>
          </a:prstGeom>
        </p:spPr>
      </p:pic>
      <p:pic>
        <p:nvPicPr>
          <p:cNvPr id="10" name="Рисунок 9" descr="mSz17jS54cU.jpg"/>
          <p:cNvPicPr>
            <a:picLocks noChangeAspect="1"/>
          </p:cNvPicPr>
          <p:nvPr/>
        </p:nvPicPr>
        <p:blipFill>
          <a:blip r:embed="rId7" cstate="screen"/>
          <a:stretch>
            <a:fillRect/>
          </a:stretch>
        </p:blipFill>
        <p:spPr>
          <a:xfrm>
            <a:off x="6143636" y="3714752"/>
            <a:ext cx="2714644" cy="271464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Содержимое 5" descr="img2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285720" y="357166"/>
            <a:ext cx="8286808" cy="621510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642910" y="285728"/>
            <a:ext cx="7696200" cy="1143000"/>
          </a:xfrm>
        </p:spPr>
        <p:txBody>
          <a:bodyPr>
            <a:normAutofit/>
          </a:bodyPr>
          <a:lstStyle/>
          <a:p>
            <a:pPr algn="ctr" eaLnBrk="1" hangingPunct="1"/>
            <a:r>
              <a:rPr lang="ru-RU" sz="3200" b="1" dirty="0">
                <a:solidFill>
                  <a:srgbClr val="00B050"/>
                </a:solidFill>
                <a:latin typeface="Monotype Corsiva" pitchFamily="66" charset="0"/>
              </a:rPr>
              <a:t>Травянистые растения</a:t>
            </a:r>
            <a:br>
              <a:rPr lang="ru-RU" sz="3200" b="1" dirty="0">
                <a:solidFill>
                  <a:srgbClr val="00B050"/>
                </a:solidFill>
                <a:latin typeface="Monotype Corsiva" pitchFamily="66" charset="0"/>
              </a:rPr>
            </a:br>
            <a:r>
              <a:rPr lang="ru-RU" sz="3200" b="1" dirty="0">
                <a:solidFill>
                  <a:srgbClr val="00B050"/>
                </a:solidFill>
                <a:latin typeface="Monotype Corsiva" pitchFamily="66" charset="0"/>
              </a:rPr>
              <a:t>(нижний ярус леса).</a:t>
            </a:r>
            <a:endParaRPr lang="en-US" sz="3200" b="1" dirty="0">
              <a:solidFill>
                <a:srgbClr val="00B050"/>
              </a:solidFill>
              <a:latin typeface="Monotype Corsiva" pitchFamily="66" charset="0"/>
            </a:endParaRPr>
          </a:p>
        </p:txBody>
      </p:sp>
      <p:pic>
        <p:nvPicPr>
          <p:cNvPr id="4" name="Рисунок 3" descr="l5AgrV-4YuY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8662" y="1500174"/>
            <a:ext cx="7070629" cy="5143536"/>
          </a:xfrm>
          <a:prstGeom prst="rect">
            <a:avLst/>
          </a:prstGeom>
        </p:spPr>
      </p:pic>
    </p:spTree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694</TotalTime>
  <Words>256</Words>
  <Application>Microsoft Office PowerPoint</Application>
  <PresentationFormat>Экран (4:3)</PresentationFormat>
  <Paragraphs>25</Paragraphs>
  <Slides>21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Эркер</vt:lpstr>
      <vt:lpstr>        Экосистема  Лес презентация для детей старшего дошкольного возраста</vt:lpstr>
      <vt:lpstr>Дорогие ребята! Поговорим с вами о лесе лес — это множество деревьев,  расположенных близко друг к другу  и растущих на большом участке земли. Лес — это дом для мхов и трав, грибов, кустарников и деревьев, птиц, зверей и насекомых. Ученые называют его природным сообществом. Ведь обитатели леса дружно живут бок о бок, сообща, помогая друг другу, будто соседи в большом многоэтажном доме.</vt:lpstr>
      <vt:lpstr>Слайд 3</vt:lpstr>
      <vt:lpstr>Слайд 4</vt:lpstr>
      <vt:lpstr>Слайд 5</vt:lpstr>
      <vt:lpstr>Лиственные деревья</vt:lpstr>
      <vt:lpstr>Кустарники (средний ярус).</vt:lpstr>
      <vt:lpstr>Слайд 8</vt:lpstr>
      <vt:lpstr>Травянистые растения (нижний ярус леса).</vt:lpstr>
      <vt:lpstr>Слайд 10</vt:lpstr>
      <vt:lpstr>Давайте припомним, какие звери живут в лесу. Обитатели леса — медведь и волк, лиса, заяц, бел- кабан и лось. А еще лесная мышь, бурундук, енот, рысь, куница... В лесу живет очень много зверей. Некоторые из них обитают в норах, другие облюбовали дупла, третьи прячутся под кустами, многие звери находят укромные уголки в самой глухой чаще, устраивая там логово. </vt:lpstr>
      <vt:lpstr>Животные обитатели леса</vt:lpstr>
      <vt:lpstr>Серый, страшный и зубастый Произвел переполох. Все зверята разбежались. Напугал зверят тех …</vt:lpstr>
      <vt:lpstr>Слайд 14</vt:lpstr>
      <vt:lpstr>Синица и дятел, клест и снегирь, сорока и сова, кукушка и поползень, зяблик и зорянка. Птицы вьют в гуще зеленых ветвей и трав гнезда, выводят птенцов, находят здесь и корм: жуков, личинок, гусениц, семена трав, плоды и ягоды кустарников и деревьев. Добрый лес дарит пернатым гостеприимный дом и богатый стол, но и пичуги в долгу не остаются: они уничтожают вредителей леса и переносят семена деревьев и кустарников. Недаром говорят: «Лес без птиц и птицы без леса не живут».</vt:lpstr>
      <vt:lpstr>Слайд 16</vt:lpstr>
      <vt:lpstr>Живет в лесах и множество насекомых. Есть среди них полезные и вредные. На опушках и полянах хлопотливые пчелки перелетают с цветка на цветок, собирают сладкий цветочный нектар и пыльцу, а заодно и опыляют растения леса. Им помогают и крупные полосатые шмели, деловито гудящие над цветами, и пестрокрылые красавицы-бабочки, и веселые мотыльки. Пчелы, шмели, бабочки приносят лесным растениям пользу. Красные жучки с черными точечками на спине — божьи коровки — тоже друзья леса. Ведь они поедают портящих листья и стебли тлей. Возле мшистых пней, под высокими соснами, трудолюбивые неутомимые строители-муравьи возводят свои высокие терема-муравейники. Крошки-муравьи — замечательные помощники леса!  </vt:lpstr>
      <vt:lpstr>Слайд 18</vt:lpstr>
      <vt:lpstr>Попробуйте отгадать загадку. Зимой — в белом кафтане, Весной — в зеленом сарафане, Летом — в платье цветном, Осенью — в плаще золотом. Правильно! Это лес в разное время года. </vt:lpstr>
      <vt:lpstr>Слайд 20</vt:lpstr>
      <vt:lpstr>Спасибо за внимание!</vt:lpstr>
    </vt:vector>
  </TitlesOfParts>
  <Company>Kraftway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Экосистема леса</dc:title>
  <dc:creator>stud</dc:creator>
  <cp:lastModifiedBy>Колокольчик</cp:lastModifiedBy>
  <cp:revision>54</cp:revision>
  <dcterms:created xsi:type="dcterms:W3CDTF">2004-11-12T08:29:25Z</dcterms:created>
  <dcterms:modified xsi:type="dcterms:W3CDTF">2023-01-23T05:34:37Z</dcterms:modified>
</cp:coreProperties>
</file>