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3" autoAdjust="0"/>
    <p:restoredTop sz="86392" autoAdjust="0"/>
  </p:normalViewPr>
  <p:slideViewPr>
    <p:cSldViewPr snapToGrid="0">
      <p:cViewPr varScale="1">
        <p:scale>
          <a:sx n="48" d="100"/>
          <a:sy n="48" d="100"/>
        </p:scale>
        <p:origin x="374" y="43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Взрослые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6000"/>
                    <a:satMod val="100000"/>
                    <a:lumMod val="104000"/>
                  </a:schemeClr>
                </a:gs>
                <a:gs pos="78000">
                  <a:schemeClr val="accent1">
                    <a:shade val="100000"/>
                    <a:satMod val="110000"/>
                    <a:lumMod val="10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48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  <a:sp3d>
              <a:bevelT w="50800" h="25400"/>
            </a:sp3d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AF23-4A0F-9A31-01423F776F0C}"/>
              </c:ext>
            </c:extLst>
          </c:dPt>
          <c:dLbls>
            <c:dLbl>
              <c:idx val="0"/>
              <c:layout>
                <c:manualLayout>
                  <c:x val="-7.2937620792172444E-3"/>
                  <c:y val="7.4469736523802871E-2"/>
                </c:manualLayout>
              </c:layout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F23-4A0F-9A31-01423F776F0C}"/>
                </c:ext>
              </c:extLst>
            </c:dLbl>
            <c:dLbl>
              <c:idx val="1"/>
              <c:layout>
                <c:manualLayout>
                  <c:x val="-6.7872308940974948E-3"/>
                  <c:y val="7.9713855266955444E-2"/>
                </c:manualLayout>
              </c:layout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F23-4A0F-9A31-01423F776F0C}"/>
                </c:ext>
              </c:extLst>
            </c:dLbl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1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2021 год</c:v>
                </c:pt>
                <c:pt idx="1">
                  <c:v>2022 год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0.69530000000000003</c:v>
                </c:pt>
                <c:pt idx="1">
                  <c:v>0.6018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F23-4A0F-9A31-01423F776F0C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Дети до 12 лет включительно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6000"/>
                    <a:satMod val="100000"/>
                    <a:lumMod val="104000"/>
                  </a:schemeClr>
                </a:gs>
                <a:gs pos="78000">
                  <a:schemeClr val="accent2">
                    <a:shade val="100000"/>
                    <a:satMod val="110000"/>
                    <a:lumMod val="10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48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  <a:sp3d>
              <a:bevelT w="50800" h="25400"/>
            </a:sp3d>
          </c:spPr>
          <c:invertIfNegative val="0"/>
          <c:dLbls>
            <c:dLbl>
              <c:idx val="0"/>
              <c:layout>
                <c:manualLayout>
                  <c:x val="-1.0350078697081258E-2"/>
                  <c:y val="5.9138819797748467E-2"/>
                </c:manualLayout>
              </c:layout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F23-4A0F-9A31-01423F776F0C}"/>
                </c:ext>
              </c:extLst>
            </c:dLbl>
            <c:dLbl>
              <c:idx val="1"/>
              <c:layout>
                <c:manualLayout>
                  <c:x val="-1.4807113678046064E-2"/>
                  <c:y val="6.8966895718196475E-2"/>
                </c:manualLayout>
              </c:layout>
              <c:spPr>
                <a:solidFill>
                  <a:schemeClr val="bg1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5751927069553864E-2"/>
                      <c:h val="4.578614613406659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AF23-4A0F-9A31-01423F776F0C}"/>
                </c:ext>
              </c:extLst>
            </c:dLbl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1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2021 год</c:v>
                </c:pt>
                <c:pt idx="1">
                  <c:v>2022 год</c:v>
                </c:pt>
              </c:strCache>
            </c:strRef>
          </c:cat>
          <c:val>
            <c:numRef>
              <c:f>Лист1!$C$2:$C$3</c:f>
              <c:numCache>
                <c:formatCode>0.00%</c:formatCode>
                <c:ptCount val="2"/>
                <c:pt idx="0">
                  <c:v>5.8599999999999999E-2</c:v>
                </c:pt>
                <c:pt idx="1">
                  <c:v>0.1188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F23-4A0F-9A31-01423F776F0C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Подростки с 13 до 17 лет включительно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96000"/>
                    <a:satMod val="100000"/>
                    <a:lumMod val="104000"/>
                  </a:schemeClr>
                </a:gs>
                <a:gs pos="78000">
                  <a:schemeClr val="accent3">
                    <a:shade val="100000"/>
                    <a:satMod val="110000"/>
                    <a:lumMod val="100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48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  <a:sp3d>
              <a:bevelT w="50800" h="25400"/>
            </a:sp3d>
          </c:spPr>
          <c:invertIfNegative val="0"/>
          <c:dLbls>
            <c:dLbl>
              <c:idx val="0"/>
              <c:layout>
                <c:manualLayout>
                  <c:x val="-9.3736967897868669E-3"/>
                  <c:y val="6.5697097175819771E-2"/>
                </c:manualLayout>
              </c:layout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AF23-4A0F-9A31-01423F776F0C}"/>
                </c:ext>
              </c:extLst>
            </c:dLbl>
            <c:dLbl>
              <c:idx val="1"/>
              <c:layout>
                <c:manualLayout>
                  <c:x val="-1.0343083400969559E-2"/>
                  <c:y val="6.8773367879422523E-2"/>
                </c:manualLayout>
              </c:layout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F23-4A0F-9A31-01423F776F0C}"/>
                </c:ext>
              </c:extLst>
            </c:dLbl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1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2021 год</c:v>
                </c:pt>
                <c:pt idx="1">
                  <c:v>2022 год</c:v>
                </c:pt>
              </c:strCache>
            </c:strRef>
          </c:cat>
          <c:val>
            <c:numRef>
              <c:f>Лист1!$D$2:$D$3</c:f>
              <c:numCache>
                <c:formatCode>0.00%</c:formatCode>
                <c:ptCount val="2"/>
                <c:pt idx="0">
                  <c:v>0.24610000000000001</c:v>
                </c:pt>
                <c:pt idx="1">
                  <c:v>0.2094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F23-4A0F-9A31-01423F776F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77181312"/>
        <c:axId val="77182848"/>
        <c:axId val="0"/>
      </c:bar3DChart>
      <c:catAx>
        <c:axId val="7718131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7182848"/>
        <c:crosses val="autoZero"/>
        <c:auto val="1"/>
        <c:lblAlgn val="ctr"/>
        <c:lblOffset val="100"/>
        <c:noMultiLvlLbl val="0"/>
      </c:catAx>
      <c:valAx>
        <c:axId val="771828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71813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8.8020265435355932E-2"/>
          <c:y val="0.92309042663783314"/>
          <c:w val="0.79945029803455137"/>
          <c:h val="6.297558644804569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Мальчики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4.6296042758928267E-3"/>
                  <c:y val="7.6042585960416104E-2"/>
                </c:manualLayout>
              </c:layout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4F3-46EC-BD3A-CBAFAEBCC9CE}"/>
                </c:ext>
              </c:extLst>
            </c:dLbl>
            <c:dLbl>
              <c:idx val="1"/>
              <c:layout>
                <c:manualLayout>
                  <c:x val="-8.5597317634299487E-3"/>
                  <c:y val="8.6234328396199572E-2"/>
                </c:manualLayout>
              </c:layout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4F3-46EC-BD3A-CBAFAEBCC9CE}"/>
                </c:ext>
              </c:extLst>
            </c:dLbl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1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2021 год</c:v>
                </c:pt>
                <c:pt idx="1">
                  <c:v>2022 год</c:v>
                </c:pt>
              </c:strCache>
            </c:strRef>
          </c:cat>
          <c:val>
            <c:numRef>
              <c:f>Лист1!$B$2:$B$3</c:f>
              <c:numCache>
                <c:formatCode>0.0%</c:formatCode>
                <c:ptCount val="2"/>
                <c:pt idx="0" formatCode="0%">
                  <c:v>0.49</c:v>
                </c:pt>
                <c:pt idx="1">
                  <c:v>0.497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4F3-46EC-BD3A-CBAFAEBCC9CE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Девочки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7.0150628041889644E-3"/>
                  <c:y val="8.210835759350725E-2"/>
                </c:manualLayout>
              </c:layout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4F3-46EC-BD3A-CBAFAEBCC9CE}"/>
                </c:ext>
              </c:extLst>
            </c:dLbl>
            <c:dLbl>
              <c:idx val="1"/>
              <c:layout>
                <c:manualLayout>
                  <c:x val="-8.7362653587717814E-3"/>
                  <c:y val="7.8839834983962256E-2"/>
                </c:manualLayout>
              </c:layout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94F3-46EC-BD3A-CBAFAEBCC9CE}"/>
                </c:ext>
              </c:extLst>
            </c:dLbl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2021 год</c:v>
                </c:pt>
                <c:pt idx="1">
                  <c:v>2022 год</c:v>
                </c:pt>
              </c:strCache>
            </c:strRef>
          </c:cat>
          <c:val>
            <c:numRef>
              <c:f>Лист1!$C$2:$C$3</c:f>
              <c:numCache>
                <c:formatCode>0.0%</c:formatCode>
                <c:ptCount val="2"/>
                <c:pt idx="0" formatCode="0%">
                  <c:v>0.51</c:v>
                </c:pt>
                <c:pt idx="1">
                  <c:v>0.51300000000000001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4F3-46EC-BD3A-CBAFAEBCC9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77200768"/>
        <c:axId val="77288576"/>
        <c:axId val="0"/>
      </c:bar3DChart>
      <c:catAx>
        <c:axId val="7720076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7288576"/>
        <c:crossesAt val="0"/>
        <c:auto val="1"/>
        <c:lblAlgn val="ctr"/>
        <c:lblOffset val="100"/>
        <c:noMultiLvlLbl val="0"/>
      </c:catAx>
      <c:valAx>
        <c:axId val="77288576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72007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775605827541496"/>
          <c:y val="0.93458186958657474"/>
          <c:w val="0.48395826118703811"/>
          <c:h val="5.094370588577209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Пренебрегают ЗОЖ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53AF-45DC-A41C-9C0720E7AAF8}"/>
              </c:ext>
            </c:extLst>
          </c:dPt>
          <c:dLbls>
            <c:dLbl>
              <c:idx val="0"/>
              <c:layout>
                <c:manualLayout>
                  <c:x val="-6.9444252615144895E-3"/>
                  <c:y val="7.2393967972572762E-2"/>
                </c:manualLayout>
              </c:layout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3AF-45DC-A41C-9C0720E7AAF8}"/>
                </c:ext>
              </c:extLst>
            </c:dLbl>
            <c:dLbl>
              <c:idx val="1"/>
              <c:layout>
                <c:manualLayout>
                  <c:x val="-7.7959427335828647E-3"/>
                  <c:y val="6.960758558255474E-2"/>
                </c:manualLayout>
              </c:layout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53AF-45DC-A41C-9C0720E7AAF8}"/>
                </c:ext>
              </c:extLst>
            </c:dLbl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1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2021 год</c:v>
                </c:pt>
                <c:pt idx="1">
                  <c:v>2022 год</c:v>
                </c:pt>
              </c:strCache>
            </c:strRef>
          </c:cat>
          <c:val>
            <c:numRef>
              <c:f>Лист1!$B$2:$B$3</c:f>
              <c:numCache>
                <c:formatCode>0.0%</c:formatCode>
                <c:ptCount val="2"/>
                <c:pt idx="0">
                  <c:v>0.11700000000000001</c:v>
                </c:pt>
                <c:pt idx="1">
                  <c:v>0.113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3AF-45DC-A41C-9C0720E7AAF8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Знают, но не следуют ЗОЖ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1.1529912837881734E-2"/>
                  <c:y val="7.4794229544384999E-2"/>
                </c:manualLayout>
              </c:layout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3AF-45DC-A41C-9C0720E7AAF8}"/>
                </c:ext>
              </c:extLst>
            </c:dLbl>
            <c:dLbl>
              <c:idx val="1"/>
              <c:layout>
                <c:manualLayout>
                  <c:x val="-8.6032627350356525E-3"/>
                  <c:y val="6.9897317943939719E-2"/>
                </c:manualLayout>
              </c:layout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3AF-45DC-A41C-9C0720E7AAF8}"/>
                </c:ext>
              </c:extLst>
            </c:dLbl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1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2021 год</c:v>
                </c:pt>
                <c:pt idx="1">
                  <c:v>2022 год</c:v>
                </c:pt>
              </c:strCache>
            </c:strRef>
          </c:cat>
          <c:val>
            <c:numRef>
              <c:f>Лист1!$C$2:$C$3</c:f>
              <c:numCache>
                <c:formatCode>0.0%</c:formatCode>
                <c:ptCount val="2"/>
                <c:pt idx="0">
                  <c:v>0.79900000000000004</c:v>
                </c:pt>
                <c:pt idx="1">
                  <c:v>0.80100000000000005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3AF-45DC-A41C-9C0720E7AAF8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Ведут здоровый образ жизни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8.439261472543088E-3"/>
                  <c:y val="6.1321580241500334E-2"/>
                </c:manualLayout>
              </c:layout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3AF-45DC-A41C-9C0720E7AAF8}"/>
                </c:ext>
              </c:extLst>
            </c:dLbl>
            <c:dLbl>
              <c:idx val="1"/>
              <c:layout>
                <c:manualLayout>
                  <c:x val="-1.0993813888748309E-2"/>
                  <c:y val="5.965708389008683E-2"/>
                </c:manualLayout>
              </c:layout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3AF-45DC-A41C-9C0720E7AAF8}"/>
                </c:ext>
              </c:extLst>
            </c:dLbl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1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2021 год</c:v>
                </c:pt>
                <c:pt idx="1">
                  <c:v>2022 год</c:v>
                </c:pt>
              </c:strCache>
            </c:strRef>
          </c:cat>
          <c:val>
            <c:numRef>
              <c:f>Лист1!$D$2:$D$3</c:f>
              <c:numCache>
                <c:formatCode>0.0%</c:formatCode>
                <c:ptCount val="2"/>
                <c:pt idx="0">
                  <c:v>8.4000000000000005E-2</c:v>
                </c:pt>
                <c:pt idx="1">
                  <c:v>8.5999999999999993E-2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53AF-45DC-A41C-9C0720E7AA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77680640"/>
        <c:axId val="77682176"/>
        <c:axId val="0"/>
      </c:bar3DChart>
      <c:catAx>
        <c:axId val="7768064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7682176"/>
        <c:crosses val="autoZero"/>
        <c:auto val="1"/>
        <c:lblAlgn val="ctr"/>
        <c:lblOffset val="100"/>
        <c:noMultiLvlLbl val="0"/>
      </c:catAx>
      <c:valAx>
        <c:axId val="776821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76806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CAB982-BC36-448B-9A08-44AD228DBF75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ED1B03-7E64-472E-96BD-5497927936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110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Проблема в  формировании у  несовершеннолетних , далее подростков, оберегающего отношения к своему здоровью, здоровью окружающих его людей,  применение полученных знаний,  приобретение подростком негативного отношения к вредным привычкам в настоящее время становится одной из самых важных в воспитании  подрастающего поколения. 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Изменить отношение подростка к своему здоровью и личному образу жизни возможно только при условии понимания им  важности здорового образа жизни. 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ED1B03-7E64-472E-96BD-54979279362A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5140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 Третье направление - меры по снижению потребления табачных изделий, алкоголя, профилактика потребления наркотических средств.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Главной формой антинаркотической профилактики  является пропаганда. Но работа эта во многом идет впустую, особенно с детьми и молодежью. Разъяснительной работой занимаются врачи наркологи, но не  задействованы врачи других специальностей. В агитационных материалах не учтена психология  подростков. В целях повышения эффективности профилактической работы целесообразно более активно привлекать к участию в ее проведении известных личностей : работников науки, культуры, видных политиков, шоуменов, пользующихся  признанием среди молодого поколения, что  может оказаться самым результативным.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ED1B03-7E64-472E-96BD-54979279362A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70546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4. Другим направление можно назвать привлечение подростков  к физически активному образу жизни, занятиям физической культурой, туризмом и спортом, повышение  для них доступности этих видов оздоровления.  В русле этого направления речь  идет о борьбе с гиподинамией всеми доступными способами, включая уроки физкультуры в школе, даже физкульт-паузы на производстве, утреннюю гимнастику в средствах массовой информации, пешие прогулки и походы и другие формы, доступные для массового использования . Значимую  роль в этом направлении также должны играть летние оздоровительные учреждения  как средство формирования здорового образа жизни.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ED1B03-7E64-472E-96BD-54979279362A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7691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-Прежде всего,  это распорядок дня - режим, т.е. определенный ритм жизни и деятельности человека. Режим каждого человека обязательно должен  включать в себя достаточное время для работы, отдыха, приема пищи, сна. Причем к каждому моменту  необходимо подходить рационально с учетом медицинских рекомендаций .  Например: сон  как наиболее  эффективный способ снятия умственного и физического напряжения должен быть не менее 8 часов, 2 из которых необходимы до 12 часов ночи .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Питание тоже должно быть с учетом сбалансированности приема основных пищевых веществ: белков жиров и углеводов , и не как не «на ходу».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Отдыхом можно считать прогулки на свежем воздухе.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ED1B03-7E64-472E-96BD-54979279362A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2126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Разумная физическая нагрузка, та, которая доставляет удовольствие. 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Исключение вредных привычек: отказ от курения и алкоголя, категорический запрет на употребление психоактивных и наркотических  веществ.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ED1B03-7E64-472E-96BD-54979279362A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0241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-Позитивное психологическое состояние: хорошее настроение, положительные эмоции. Достигнуть этого помогает самостоятельный настрой на доброжелательное отношение к другим людям, юмор и оптимизм. 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силу своей любознательности и подсознательного доверия к взрослым, звонки подростков  в общей массе звонков занимают значительное место.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ED1B03-7E64-472E-96BD-54979279362A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7735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Идеальнее всего, конечно,  прививать здоровый образ жизни в детстве и юности. Диаграмма показывает, что число звонков детей до 12 лет увеличилось. Стоит отметить, что при правильном сочетании стабильного режима дня, надлежащего воспитания, условий здорового быта и учебы, привычка к здоровому образу жизни  вырабатывается легко и закрепляется на всю жизнь. 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Подростки достаточно восприимчивы к различным формирующим и обучающим воздействиям. Психологу при работе с подростками стоит помнить, что психологические особенности этого возраста  являются кризисными или переломными,  и связаны с перестройкой в трех основных сферах: телесной, психологической и социальной. Тем более, что сам по себе подростковый возраст является периодом  экстремальной опасности с точки зрения телесного и психологического здоровья. Сюда можно отнести рискованное поведение подростков –это зацеперы,  </a:t>
            </a:r>
            <a:r>
              <a:rPr lang="ru-RU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паркурщики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 эксперименты с алкоголем, наркотиками, табаком. 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Беседы психолога посредством телефона доверия позволили выявить , что у многих подростков не закреплены необходимые для их возраста элементарные навыки здорового образа жизни: соблюдение режима дня, умение чередовать умственную и физическую нагрузку, регулярное и  правильное питание, двигательную  активность, достаточный сон, пребывание на свежем воздухе, навыки личной гигиены. 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Из бесед также выяснено, что отношение к здоровому образу жизни имеет гендерные отличия, т.е. взгляды  юношей и девушек на способы поддержания своего здоровья имеют как сходство, так и различия. 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Для психолога , не имеющего личной возможности общаться с подростком и работающего в условиях анонимности посредством телефона доверия, особенно важным  является понимание особенностей отношения мальчиков и девочек подросткового возраста к здоровому образу жизни. 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Согласно статистике, количество звонков девочек  ненамного  превышает число звонков мальчиков.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ED1B03-7E64-472E-96BD-54979279362A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0104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Отличия, определяемые социальной ролью,  создают  разные формы поведения, которые можно отнести к здоровому и нездоровому образу жизни. Например: мальчики чаще участвуют в драках или занимаются экстремальными играми с риском для здоровья. Девушки значительно рассудительнее юношей в этом случае. Взгляд на личную гигиену также имеет гендерные различия. Девушки стараются уделять время для улучшения внешности. Психологу стоит учитывать эти различия и использовать  их для направления развития личности подростков в положительную сторону. Если этому вопросу не уделять внимание, то в силу юношеского максимализма у подростков будут формироваться негативные привычки. Например, у девушек развиваются нарушения питания- анорексия, а также негативные последствия экспериментов со своим телом. 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 результатам диалогов и устных консультаций психологов по телефону доверия,  можно сделать вывод,  что многие подростки  хотя и знают и понимают важность здоровья и относятся к нему с достаточным вниманием, но, в то же время, они не  желают прикладывать усилия для сохранения этого здоровья, не готовы менять свой образ жизни, отказываться от рискованного поведения и вредных привычек. Получается, что знания о ценности здоровья не ведут автоматически к формированию здорового образа жизни у подростков. Хочется отметить, что данное утверждение касается и юношей и девушек  в одинаковой мере. 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Согласно статистике подростки воспринимают свое здоровье, как  что-то данное  им на всю жизнь.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ED1B03-7E64-472E-96BD-54979279362A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1229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большей мере,  именно в силу возраста, никакие пожелания, просьбы и наказания не могут заставить подростка вести здоровый образ жизни, если  у него отсутствует осознанная мотивация к здоровью.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Безусловно, основную роль в формировании мотивации здорового образа жизни у подростков выполняют семья и школа.  Причем, начинать необходимо с раннего детства. На основе этой осознанной мотивации и формируется собственный стиль здорового поведения. 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Подросток приобретает навыки здорового образа жизни, подражая старшим членам семьи. Поэтому необходимо, чтобы взрослые сами знали правила здорового образа жизни и выполняли их. Дополнительными источниками знаний и навыков о правилах здорового образа жизни является гигиеническое воспитание и обучение подростков и их родителей со стороны не только участкового врача, учителей, но и психолога. 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 основании сказанного, по результатам работы психологов телефона доверия, можно сделать вывод, что в настоящий момент формирование здорового образа жизни подростков  должно включать в себя несколько направлений :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ED1B03-7E64-472E-96BD-54979279362A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87190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 Создание информационно-пропагандистского модуля повышения уровня знаний о негативном влиянии факторов риска на здоровье. Посредством регулярного получения  информации подросток получит  знания, которые будут формировать его поведение, а, следовательно, и  образ жизни. Естественно, эта информация должна учитывать возрастную и гендерную специфику, должна вызывать заинтересованность. В этот модуль можно включить личные и групповые  беседы с психологом, информационные телевизионные передачи, выпуск художественных фильмов, в которых ненавязчиво создается привлекательность здорового образа жизни.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ED1B03-7E64-472E-96BD-54979279362A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22351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 Второе направление для формирования здорового образа жизни - так называемое «Быть здоровым - здорово!». Это комплексная просветительская, обучающая и воспитательная деятельность, направленная на повышение информированности по вопросам здоровья и его охраны, на формирование навыков</a:t>
            </a:r>
            <a:r>
              <a:rPr lang="ru-RU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укрепления здоровья,</a:t>
            </a:r>
            <a:r>
              <a:rPr lang="ru-RU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создание мотивации для ведения здорового образа жизни. 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 стоит забывать, что подросток живет в семье, где поведение взрослых строится на стереотипах для них приемлемых, может быть даже негативных,  поэтому у ребенка формируются такие же стереотипы поведения. Семья выполняет функции, которые во многом определяют сохранение и укрепление здоровья человека и общества. В семье родители приобщают своих детей к нравственным ценностям и нормам поведения, к жизни в обществе, взаимодействию с другими людьми, передают трудовые навыки. В семье решается досуговая функция, обеспечивающая гармоничное развитие человека. Поэтому беседы о формировании здорового образа жизни нужно проводить и с родителями тоже.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ED1B03-7E64-472E-96BD-54979279362A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9718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1/23/2023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23A245-2D07-4C8A-ACF9-6F02BF2F5B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3577" y="1988598"/>
            <a:ext cx="11345662" cy="3089429"/>
          </a:xfrm>
        </p:spPr>
        <p:txBody>
          <a:bodyPr>
            <a:normAutofit/>
          </a:bodyPr>
          <a:lstStyle/>
          <a:p>
            <a:pPr indent="449580" algn="ctr">
              <a:lnSpc>
                <a:spcPct val="115000"/>
              </a:lnSpc>
              <a:spcAft>
                <a:spcPts val="1000"/>
              </a:spcAft>
            </a:pPr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«Формирование здорового образа жизни у </a:t>
            </a:r>
            <a:br>
              <a:rPr lang="ru-RU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несовершеннолетних»</a:t>
            </a:r>
            <a:br>
              <a:rPr lang="ru-RU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2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603FC09-944C-482D-8DB5-9FC00DF51D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90439" y="915634"/>
            <a:ext cx="9448800" cy="685800"/>
          </a:xfrm>
        </p:spPr>
        <p:txBody>
          <a:bodyPr>
            <a:normAutofit fontScale="25000" lnSpcReduction="20000"/>
          </a:bodyPr>
          <a:lstStyle/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sz="9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МКУ «Социально- реабилитационный центр для </a:t>
            </a:r>
            <a:endParaRPr lang="ru-RU" sz="9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99160" indent="449580">
              <a:lnSpc>
                <a:spcPct val="115000"/>
              </a:lnSpc>
              <a:spcAft>
                <a:spcPts val="1000"/>
              </a:spcAft>
            </a:pPr>
            <a:r>
              <a:rPr lang="ru-RU" sz="9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несовершеннолетних « Радуга»</a:t>
            </a:r>
            <a:endParaRPr lang="ru-RU" sz="9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28E01E7-88E9-4B30-80B6-5D02B15EEF52}"/>
              </a:ext>
            </a:extLst>
          </p:cNvPr>
          <p:cNvSpPr txBox="1"/>
          <p:nvPr/>
        </p:nvSpPr>
        <p:spPr>
          <a:xfrm>
            <a:off x="1189609" y="5009225"/>
            <a:ext cx="8282865" cy="7357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06780" lvl="1" indent="449580" algn="ctr">
              <a:lnSpc>
                <a:spcPct val="115000"/>
              </a:lnSpc>
              <a:spcAft>
                <a:spcPts val="100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втор </a:t>
            </a:r>
            <a:r>
              <a:rPr lang="ru-RU" sz="16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Худяшова</a:t>
            </a:r>
            <a:r>
              <a: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Нина Валерьевна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06780" lvl="1" indent="449580" algn="ctr"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 Ленинск -Кузнецкий      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0135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8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83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3641CE2-507A-4D78-8845-1C03DE2A416A}"/>
              </a:ext>
            </a:extLst>
          </p:cNvPr>
          <p:cNvSpPr/>
          <p:nvPr/>
        </p:nvSpPr>
        <p:spPr>
          <a:xfrm>
            <a:off x="763481" y="1360476"/>
            <a:ext cx="11061576" cy="249299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Создание информационно-пропагандистского модуля  с </a:t>
            </a:r>
            <a:r>
              <a:rPr lang="ru-RU" sz="4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ненавязчивой привлекательностью здорового образа жизни.</a:t>
            </a:r>
            <a:endParaRPr lang="ru-RU" sz="4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3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C603465-3E1A-4B67-AD2A-62CCCDCACC73}"/>
              </a:ext>
            </a:extLst>
          </p:cNvPr>
          <p:cNvSpPr txBox="1"/>
          <p:nvPr/>
        </p:nvSpPr>
        <p:spPr>
          <a:xfrm>
            <a:off x="905522" y="4112529"/>
            <a:ext cx="98453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Л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ичные и групповые  беседы с психологом.</a:t>
            </a:r>
          </a:p>
          <a:p>
            <a:pPr marL="342900" indent="-342900">
              <a:buAutoNum type="arabicPeriod"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нформационные телевизионные передачи.</a:t>
            </a:r>
          </a:p>
          <a:p>
            <a:pPr marL="342900" indent="-342900">
              <a:buAutoNum type="arabicPeriod"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ыпуск художественных фильмов.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039886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434F4EA-169A-46BB-B6F2-E18D32AF5592}"/>
              </a:ext>
            </a:extLst>
          </p:cNvPr>
          <p:cNvSpPr/>
          <p:nvPr/>
        </p:nvSpPr>
        <p:spPr>
          <a:xfrm>
            <a:off x="3663727" y="721285"/>
            <a:ext cx="834459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«Быть здоровым - здорово!». </a:t>
            </a:r>
            <a:endParaRPr lang="ru-RU" sz="48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0E29E8B-D095-41B4-8A06-A7CDC8BC3218}"/>
              </a:ext>
            </a:extLst>
          </p:cNvPr>
          <p:cNvSpPr txBox="1"/>
          <p:nvPr/>
        </p:nvSpPr>
        <p:spPr>
          <a:xfrm>
            <a:off x="763479" y="1849692"/>
            <a:ext cx="10239801" cy="1569660"/>
          </a:xfrm>
          <a:custGeom>
            <a:avLst/>
            <a:gdLst>
              <a:gd name="connsiteX0" fmla="*/ 0 w 9667783"/>
              <a:gd name="connsiteY0" fmla="*/ 0 h 3416320"/>
              <a:gd name="connsiteX1" fmla="*/ 9667783 w 9667783"/>
              <a:gd name="connsiteY1" fmla="*/ 0 h 3416320"/>
              <a:gd name="connsiteX2" fmla="*/ 9667783 w 9667783"/>
              <a:gd name="connsiteY2" fmla="*/ 3416320 h 3416320"/>
              <a:gd name="connsiteX3" fmla="*/ 0 w 9667783"/>
              <a:gd name="connsiteY3" fmla="*/ 3416320 h 3416320"/>
              <a:gd name="connsiteX4" fmla="*/ 0 w 9667783"/>
              <a:gd name="connsiteY4" fmla="*/ 0 h 3416320"/>
              <a:gd name="connsiteX0" fmla="*/ 0 w 9677943"/>
              <a:gd name="connsiteY0" fmla="*/ 0 h 3416320"/>
              <a:gd name="connsiteX1" fmla="*/ 9667783 w 9677943"/>
              <a:gd name="connsiteY1" fmla="*/ 0 h 3416320"/>
              <a:gd name="connsiteX2" fmla="*/ 9677943 w 9677943"/>
              <a:gd name="connsiteY2" fmla="*/ 1069360 h 3416320"/>
              <a:gd name="connsiteX3" fmla="*/ 0 w 9677943"/>
              <a:gd name="connsiteY3" fmla="*/ 3416320 h 3416320"/>
              <a:gd name="connsiteX4" fmla="*/ 0 w 9677943"/>
              <a:gd name="connsiteY4" fmla="*/ 0 h 3416320"/>
              <a:gd name="connsiteX0" fmla="*/ 0 w 9677943"/>
              <a:gd name="connsiteY0" fmla="*/ 0 h 3416320"/>
              <a:gd name="connsiteX1" fmla="*/ 9667783 w 9677943"/>
              <a:gd name="connsiteY1" fmla="*/ 0 h 3416320"/>
              <a:gd name="connsiteX2" fmla="*/ 9677943 w 9677943"/>
              <a:gd name="connsiteY2" fmla="*/ 1069360 h 3416320"/>
              <a:gd name="connsiteX3" fmla="*/ 0 w 9677943"/>
              <a:gd name="connsiteY3" fmla="*/ 3416320 h 3416320"/>
              <a:gd name="connsiteX4" fmla="*/ 0 w 9677943"/>
              <a:gd name="connsiteY4" fmla="*/ 0 h 3416320"/>
              <a:gd name="connsiteX0" fmla="*/ 0 w 9677943"/>
              <a:gd name="connsiteY0" fmla="*/ 0 h 3456613"/>
              <a:gd name="connsiteX1" fmla="*/ 9667783 w 9677943"/>
              <a:gd name="connsiteY1" fmla="*/ 0 h 3456613"/>
              <a:gd name="connsiteX2" fmla="*/ 9677943 w 9677943"/>
              <a:gd name="connsiteY2" fmla="*/ 1069360 h 3456613"/>
              <a:gd name="connsiteX3" fmla="*/ 3753188 w 9677943"/>
              <a:gd name="connsiteY3" fmla="*/ 1810611 h 3456613"/>
              <a:gd name="connsiteX4" fmla="*/ 0 w 9677943"/>
              <a:gd name="connsiteY4" fmla="*/ 3416320 h 3456613"/>
              <a:gd name="connsiteX5" fmla="*/ 0 w 9677943"/>
              <a:gd name="connsiteY5" fmla="*/ 0 h 3456613"/>
              <a:gd name="connsiteX0" fmla="*/ 0 w 9677943"/>
              <a:gd name="connsiteY0" fmla="*/ 0 h 3456613"/>
              <a:gd name="connsiteX1" fmla="*/ 9667783 w 9677943"/>
              <a:gd name="connsiteY1" fmla="*/ 0 h 3456613"/>
              <a:gd name="connsiteX2" fmla="*/ 9677943 w 9677943"/>
              <a:gd name="connsiteY2" fmla="*/ 1069360 h 3456613"/>
              <a:gd name="connsiteX3" fmla="*/ 3753188 w 9677943"/>
              <a:gd name="connsiteY3" fmla="*/ 1810611 h 3456613"/>
              <a:gd name="connsiteX4" fmla="*/ 0 w 9677943"/>
              <a:gd name="connsiteY4" fmla="*/ 3416320 h 3456613"/>
              <a:gd name="connsiteX5" fmla="*/ 0 w 9677943"/>
              <a:gd name="connsiteY5" fmla="*/ 0 h 3456613"/>
              <a:gd name="connsiteX0" fmla="*/ 0 w 9677943"/>
              <a:gd name="connsiteY0" fmla="*/ 0 h 3931266"/>
              <a:gd name="connsiteX1" fmla="*/ 9667783 w 9677943"/>
              <a:gd name="connsiteY1" fmla="*/ 0 h 3931266"/>
              <a:gd name="connsiteX2" fmla="*/ 9677943 w 9677943"/>
              <a:gd name="connsiteY2" fmla="*/ 1069360 h 3931266"/>
              <a:gd name="connsiteX3" fmla="*/ 3753188 w 9677943"/>
              <a:gd name="connsiteY3" fmla="*/ 1810611 h 3931266"/>
              <a:gd name="connsiteX4" fmla="*/ 3109819 w 9677943"/>
              <a:gd name="connsiteY4" fmla="*/ 3815517 h 3931266"/>
              <a:gd name="connsiteX5" fmla="*/ 0 w 9677943"/>
              <a:gd name="connsiteY5" fmla="*/ 3416320 h 3931266"/>
              <a:gd name="connsiteX6" fmla="*/ 0 w 9677943"/>
              <a:gd name="connsiteY6" fmla="*/ 0 h 3931266"/>
              <a:gd name="connsiteX0" fmla="*/ 0 w 9677943"/>
              <a:gd name="connsiteY0" fmla="*/ 0 h 4135878"/>
              <a:gd name="connsiteX1" fmla="*/ 9667783 w 9677943"/>
              <a:gd name="connsiteY1" fmla="*/ 0 h 4135878"/>
              <a:gd name="connsiteX2" fmla="*/ 9677943 w 9677943"/>
              <a:gd name="connsiteY2" fmla="*/ 1069360 h 4135878"/>
              <a:gd name="connsiteX3" fmla="*/ 3753188 w 9677943"/>
              <a:gd name="connsiteY3" fmla="*/ 1810611 h 4135878"/>
              <a:gd name="connsiteX4" fmla="*/ 3109819 w 9677943"/>
              <a:gd name="connsiteY4" fmla="*/ 3815517 h 4135878"/>
              <a:gd name="connsiteX5" fmla="*/ 105628 w 9677943"/>
              <a:gd name="connsiteY5" fmla="*/ 3894764 h 4135878"/>
              <a:gd name="connsiteX6" fmla="*/ 0 w 9677943"/>
              <a:gd name="connsiteY6" fmla="*/ 0 h 4135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677943" h="4135878">
                <a:moveTo>
                  <a:pt x="0" y="0"/>
                </a:moveTo>
                <a:lnTo>
                  <a:pt x="9667783" y="0"/>
                </a:lnTo>
                <a:cubicBezTo>
                  <a:pt x="9671170" y="356453"/>
                  <a:pt x="9674556" y="712907"/>
                  <a:pt x="9677943" y="1069360"/>
                </a:cubicBezTo>
                <a:cubicBezTo>
                  <a:pt x="8877826" y="1374926"/>
                  <a:pt x="3935402" y="884050"/>
                  <a:pt x="3753188" y="1810611"/>
                </a:cubicBezTo>
                <a:cubicBezTo>
                  <a:pt x="2463249" y="2076547"/>
                  <a:pt x="3735350" y="3547899"/>
                  <a:pt x="3109819" y="3815517"/>
                </a:cubicBezTo>
                <a:cubicBezTo>
                  <a:pt x="2484288" y="4083135"/>
                  <a:pt x="428680" y="4338926"/>
                  <a:pt x="105628" y="3894764"/>
                </a:cubicBezTo>
                <a:lnTo>
                  <a:pt x="0" y="0"/>
                </a:lnTo>
                <a:close/>
              </a:path>
            </a:pathLst>
          </a:cu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Семья выполняет функции, которые во многом определяют сохранение и укрепление здоровья человека и общества. В семье родители приобщают своих детей к нравственным ценностям и нормам поведения, к жизни в обществе, взаимодействию с другими людьми, передают трудовые навыки. </a:t>
            </a:r>
            <a:endParaRPr lang="ru-RU" sz="2400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7A24AFC-9ACB-465B-830B-EC7CE628FE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9600" y="3438649"/>
            <a:ext cx="4730897" cy="325053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6B63488-CAE8-441D-8DF8-E997E3A6A555}"/>
              </a:ext>
            </a:extLst>
          </p:cNvPr>
          <p:cNvSpPr txBox="1"/>
          <p:nvPr/>
        </p:nvSpPr>
        <p:spPr>
          <a:xfrm>
            <a:off x="763479" y="3438649"/>
            <a:ext cx="5466080" cy="2189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семье решается досуговая функция, обеспечивающая гармоничное развитие человека. Поэтому беседы о формировании здорового образа жизни нужно проводить и с родителями тоже.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9821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83C66E1-A2C4-4FAB-9DAD-8FA59A4262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080" y="1548128"/>
            <a:ext cx="7611745" cy="5074497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1B24E27-8E6C-4463-AFFB-118AFD0A6A93}"/>
              </a:ext>
            </a:extLst>
          </p:cNvPr>
          <p:cNvSpPr/>
          <p:nvPr/>
        </p:nvSpPr>
        <p:spPr>
          <a:xfrm>
            <a:off x="8241665" y="453566"/>
            <a:ext cx="4200068" cy="218912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еры по снижению потребления табачных изделий, алкоголя, профилактика потребления наркотических средств.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161D5EB-9965-44A3-A9B3-2248076E1C3D}"/>
              </a:ext>
            </a:extLst>
          </p:cNvPr>
          <p:cNvSpPr/>
          <p:nvPr/>
        </p:nvSpPr>
        <p:spPr>
          <a:xfrm>
            <a:off x="7803480" y="3963015"/>
            <a:ext cx="41440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Скажи нет!</a:t>
            </a:r>
          </a:p>
        </p:txBody>
      </p:sp>
    </p:spTree>
    <p:extLst>
      <p:ext uri="{BB962C8B-B14F-4D97-AF65-F5344CB8AC3E}">
        <p14:creationId xmlns:p14="http://schemas.microsoft.com/office/powerpoint/2010/main" val="3796704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7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8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4E052D4-C7BE-4F82-B202-288CEF17F6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01600"/>
            <a:ext cx="12192000" cy="812337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138B11C-1C04-4638-BD84-81E930D70145}"/>
              </a:ext>
            </a:extLst>
          </p:cNvPr>
          <p:cNvSpPr txBox="1"/>
          <p:nvPr/>
        </p:nvSpPr>
        <p:spPr>
          <a:xfrm>
            <a:off x="335666" y="266218"/>
            <a:ext cx="10104699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Другим направление можно назвать привлечение подростков  к физически активному образу жизни, занятиям физической культурой, туризмом и спортом, повышение  для них доступности этих видов оздоровления.  </a:t>
            </a:r>
            <a:r>
              <a:rPr lang="ru-RU" sz="2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Значимую  роль в этом направлении также должны играть летние оздоровительные учреждения  как средство формирования здорового образа жизни.</a:t>
            </a:r>
            <a:endParaRPr lang="ru-RU" sz="28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9807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7826F28-56E2-448C-A6AD-7EDD71F6E835}"/>
              </a:ext>
            </a:extLst>
          </p:cNvPr>
          <p:cNvSpPr txBox="1"/>
          <p:nvPr/>
        </p:nvSpPr>
        <p:spPr>
          <a:xfrm>
            <a:off x="763929" y="1446835"/>
            <a:ext cx="109728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Только  совместная работа родителей, педагогов, психологов и общества в целом,  позволит нам вырастить подрастающее поколение , осознающим свою   потребность  в здоровом образе жизни. </a:t>
            </a:r>
            <a:endParaRPr lang="ru-RU" sz="4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911897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6AB3EC-D195-419C-966D-FCD18B321F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43200" y="2592728"/>
            <a:ext cx="6736466" cy="836271"/>
          </a:xfrm>
        </p:spPr>
        <p:txBody>
          <a:bodyPr>
            <a:normAutofit/>
          </a:bodyPr>
          <a:lstStyle/>
          <a:p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Спасибо за внимание.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048438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E6F9F51A-D228-4775-A856-102F4A252F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7487" y="305210"/>
            <a:ext cx="8352353" cy="6264265"/>
          </a:xfrm>
          <a:effectLst>
            <a:softEdge rad="63500"/>
          </a:effectLst>
          <a:scene3d>
            <a:camera prst="perspectiveRight"/>
            <a:lightRig rig="threePt" dir="t"/>
          </a:scene3d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6B2FFBF-1579-44DC-AB08-8F7C94AC3AA4}"/>
              </a:ext>
            </a:extLst>
          </p:cNvPr>
          <p:cNvSpPr txBox="1"/>
          <p:nvPr/>
        </p:nvSpPr>
        <p:spPr>
          <a:xfrm>
            <a:off x="8167457" y="1125608"/>
            <a:ext cx="3657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Бережное отношение к своему здоровью.</a:t>
            </a:r>
          </a:p>
          <a:p>
            <a:pPr marL="342900" indent="-342900">
              <a:buAutoNum type="arabicPeriod"/>
            </a:pPr>
            <a:r>
              <a:rPr lang="ru-RU" dirty="0">
                <a:latin typeface="Times New Roman" panose="02020603050405020304" pitchFamily="18" charset="0"/>
              </a:rPr>
              <a:t>Неравнодушие по отношению  к другим людям.</a:t>
            </a:r>
          </a:p>
          <a:p>
            <a:pPr marL="342900" indent="-342900">
              <a:buAutoNum type="arabicPeriod"/>
            </a:pPr>
            <a:r>
              <a:rPr lang="ru-RU" dirty="0">
                <a:latin typeface="Times New Roman" panose="02020603050405020304" pitchFamily="18" charset="0"/>
              </a:rPr>
              <a:t>Применение полученных знаний и опыта.</a:t>
            </a:r>
          </a:p>
          <a:p>
            <a:pPr marL="342900" indent="-342900">
              <a:buAutoNum type="arabicPeriod"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П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риобретение подростком негативного отношения к вредным привычкам.</a:t>
            </a:r>
            <a:endParaRPr lang="ru-RU" dirty="0">
              <a:latin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B1A33ED-98E1-4487-95AC-0373EA7C2A0C}"/>
              </a:ext>
            </a:extLst>
          </p:cNvPr>
          <p:cNvSpPr txBox="1"/>
          <p:nvPr/>
        </p:nvSpPr>
        <p:spPr>
          <a:xfrm>
            <a:off x="8265111" y="470517"/>
            <a:ext cx="3559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Проблема формирования</a:t>
            </a:r>
          </a:p>
        </p:txBody>
      </p:sp>
    </p:spTree>
    <p:extLst>
      <p:ext uri="{BB962C8B-B14F-4D97-AF65-F5344CB8AC3E}">
        <p14:creationId xmlns:p14="http://schemas.microsoft.com/office/powerpoint/2010/main" val="2252541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C73215-19C1-40CE-9E87-CBD12CA582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8474" y="1074198"/>
            <a:ext cx="11514338" cy="2354802"/>
          </a:xfrm>
        </p:spPr>
        <p:txBody>
          <a:bodyPr>
            <a:noAutofit/>
          </a:bodyPr>
          <a:lstStyle/>
          <a:p>
            <a:pPr algn="ctr"/>
            <a:r>
              <a:rPr lang="ru-RU" sz="7200" b="1" cap="none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Что же есть здоровый образ жизни?</a:t>
            </a:r>
          </a:p>
        </p:txBody>
      </p:sp>
    </p:spTree>
    <p:extLst>
      <p:ext uri="{BB962C8B-B14F-4D97-AF65-F5344CB8AC3E}">
        <p14:creationId xmlns:p14="http://schemas.microsoft.com/office/powerpoint/2010/main" val="966714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35AA8FB-512A-4785-AA09-7DC78B7B11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4791" y="2524919"/>
            <a:ext cx="4326801" cy="310841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30657C0-B66F-457E-B6C5-299EAFEDD3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199260"/>
            <a:ext cx="4236498" cy="28243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2F29CE8-6587-411E-9477-055AE4A591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25216" y="3358005"/>
            <a:ext cx="4236499" cy="28243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77B42F1-394B-44B4-9F3F-ABB74E286EA0}"/>
              </a:ext>
            </a:extLst>
          </p:cNvPr>
          <p:cNvSpPr txBox="1"/>
          <p:nvPr/>
        </p:nvSpPr>
        <p:spPr>
          <a:xfrm>
            <a:off x="4442022" y="769469"/>
            <a:ext cx="6966387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/>
              <a:t>Важность распорядка дня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B016D565-CD15-4ED8-A4AC-061DA452458E}"/>
              </a:ext>
            </a:extLst>
          </p:cNvPr>
          <p:cNvSpPr/>
          <p:nvPr/>
        </p:nvSpPr>
        <p:spPr>
          <a:xfrm>
            <a:off x="1577916" y="1333227"/>
            <a:ext cx="23663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Учёба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3EEB2FF9-0540-4590-A286-3C5C998F85F5}"/>
              </a:ext>
            </a:extLst>
          </p:cNvPr>
          <p:cNvSpPr/>
          <p:nvPr/>
        </p:nvSpPr>
        <p:spPr>
          <a:xfrm>
            <a:off x="4752553" y="5560821"/>
            <a:ext cx="31726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Питание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08A45D8B-E84F-47E6-8843-603C72A78D38}"/>
              </a:ext>
            </a:extLst>
          </p:cNvPr>
          <p:cNvSpPr/>
          <p:nvPr/>
        </p:nvSpPr>
        <p:spPr>
          <a:xfrm>
            <a:off x="8459377" y="2328169"/>
            <a:ext cx="15840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Сон</a:t>
            </a:r>
          </a:p>
        </p:txBody>
      </p:sp>
    </p:spTree>
    <p:extLst>
      <p:ext uri="{BB962C8B-B14F-4D97-AF65-F5344CB8AC3E}">
        <p14:creationId xmlns:p14="http://schemas.microsoft.com/office/powerpoint/2010/main" val="1625401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800"/>
                            </p:stCondLst>
                            <p:childTnLst>
                              <p:par>
                                <p:cTn id="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3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8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999A661-098F-4E10-A6D5-E92A4EC515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27" y="2310413"/>
            <a:ext cx="12144373" cy="38861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2839A834-FF1A-4D93-B332-5F671FCB13C6}"/>
              </a:ext>
            </a:extLst>
          </p:cNvPr>
          <p:cNvSpPr/>
          <p:nvPr/>
        </p:nvSpPr>
        <p:spPr>
          <a:xfrm>
            <a:off x="1216241" y="949911"/>
            <a:ext cx="11922431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Разумная физическая нагрузка,</a:t>
            </a:r>
          </a:p>
          <a:p>
            <a:pPr algn="ctr"/>
            <a:r>
              <a:rPr lang="ru-RU" sz="4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которая доставляет удовольствие. </a:t>
            </a:r>
            <a:endParaRPr lang="ru-RU" sz="48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81697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6E3EDAD-1EEC-46F4-B541-FC48635A63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003177"/>
            <a:ext cx="12192000" cy="786117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4BC9FC9-164C-4437-85DC-8DB39884BF7E}"/>
              </a:ext>
            </a:extLst>
          </p:cNvPr>
          <p:cNvSpPr txBox="1"/>
          <p:nvPr/>
        </p:nvSpPr>
        <p:spPr>
          <a:xfrm>
            <a:off x="230818" y="257452"/>
            <a:ext cx="822072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Позитивное психологическое состояние: хорошее настроение, положительные эмоции. Достигнуть этого помогает самостоятельный настрой </a:t>
            </a:r>
          </a:p>
          <a:p>
            <a:r>
              <a:rPr lang="ru-RU" sz="2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на доброжелательное отношение к </a:t>
            </a:r>
          </a:p>
          <a:p>
            <a:r>
              <a:rPr lang="ru-RU" sz="2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другим людям, </a:t>
            </a:r>
          </a:p>
          <a:p>
            <a:r>
              <a:rPr lang="ru-RU" sz="2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юмор и оптимизм.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666515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>
            <a:extLst>
              <a:ext uri="{FF2B5EF4-FFF2-40B4-BE49-F238E27FC236}">
                <a16:creationId xmlns:a16="http://schemas.microsoft.com/office/drawing/2014/main" id="{C2274BC1-056F-4229-A75E-CEB84CD68A4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45934852"/>
              </p:ext>
            </p:extLst>
          </p:nvPr>
        </p:nvGraphicFramePr>
        <p:xfrm>
          <a:off x="790116" y="932154"/>
          <a:ext cx="11150350" cy="53532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3DAF9FD9-E469-472E-BDEF-11BF4835D691}"/>
              </a:ext>
            </a:extLst>
          </p:cNvPr>
          <p:cNvSpPr txBox="1"/>
          <p:nvPr/>
        </p:nvSpPr>
        <p:spPr>
          <a:xfrm>
            <a:off x="239697" y="6400800"/>
            <a:ext cx="103069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r>
              <a:rPr lang="ru-RU" sz="1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Данные по годам взяты за 1 квартал.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04342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>
            <a:extLst>
              <a:ext uri="{FF2B5EF4-FFF2-40B4-BE49-F238E27FC236}">
                <a16:creationId xmlns:a16="http://schemas.microsoft.com/office/drawing/2014/main" id="{DF81DBDD-7D25-41BE-8389-3F78A9D771C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56343846"/>
              </p:ext>
            </p:extLst>
          </p:nvPr>
        </p:nvGraphicFramePr>
        <p:xfrm>
          <a:off x="1615735" y="1003177"/>
          <a:ext cx="9312675" cy="52644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39E1616-9906-4EF7-8890-2771F14556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8263" y="6267635"/>
            <a:ext cx="10358002" cy="682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8362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>
            <a:extLst>
              <a:ext uri="{FF2B5EF4-FFF2-40B4-BE49-F238E27FC236}">
                <a16:creationId xmlns:a16="http://schemas.microsoft.com/office/drawing/2014/main" id="{5C463740-1725-4C4D-B595-5B895BEC65B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20687560"/>
              </p:ext>
            </p:extLst>
          </p:nvPr>
        </p:nvGraphicFramePr>
        <p:xfrm>
          <a:off x="479394" y="1020933"/>
          <a:ext cx="9774315" cy="5291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EA3D277-E1F9-4090-8FCD-707E627A4C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550" y="6312023"/>
            <a:ext cx="10358002" cy="682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441602"/>
      </p:ext>
    </p:extLst>
  </p:cSld>
  <p:clrMapOvr>
    <a:masterClrMapping/>
  </p:clrMapOvr>
</p:sld>
</file>

<file path=ppt/theme/theme1.xml><?xml version="1.0" encoding="utf-8"?>
<a:theme xmlns:a="http://schemas.openxmlformats.org/drawingml/2006/main" name="След самолета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173</TotalTime>
  <Words>1683</Words>
  <Application>Microsoft Office PowerPoint</Application>
  <PresentationFormat>Широкоэкранный</PresentationFormat>
  <Paragraphs>78</Paragraphs>
  <Slides>15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Century Gothic</vt:lpstr>
      <vt:lpstr>Times New Roman</vt:lpstr>
      <vt:lpstr>След самолета</vt:lpstr>
      <vt:lpstr>«Формирование здорового образа жизни у  несовершеннолетних» </vt:lpstr>
      <vt:lpstr>Презентация PowerPoint</vt:lpstr>
      <vt:lpstr>Что же есть здоровый образ жизни?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«Формирование здорового образа жизни у  несовершеннолетних» </dc:title>
  <dc:creator>Светлана</dc:creator>
  <cp:lastModifiedBy>Лена</cp:lastModifiedBy>
  <cp:revision>17</cp:revision>
  <dcterms:created xsi:type="dcterms:W3CDTF">2022-05-20T04:40:35Z</dcterms:created>
  <dcterms:modified xsi:type="dcterms:W3CDTF">2023-01-23T09:28:19Z</dcterms:modified>
</cp:coreProperties>
</file>