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3" r:id="rId4"/>
    <p:sldId id="264" r:id="rId5"/>
    <p:sldId id="262" r:id="rId6"/>
    <p:sldId id="259" r:id="rId7"/>
    <p:sldId id="265" r:id="rId8"/>
    <p:sldId id="258" r:id="rId9"/>
    <p:sldId id="266" r:id="rId10"/>
    <p:sldId id="267" r:id="rId11"/>
    <p:sldId id="269" r:id="rId12"/>
    <p:sldId id="261" r:id="rId13"/>
    <p:sldId id="268" r:id="rId14"/>
    <p:sldId id="270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A907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8" autoAdjust="0"/>
  </p:normalViewPr>
  <p:slideViewPr>
    <p:cSldViewPr>
      <p:cViewPr>
        <p:scale>
          <a:sx n="100" d="100"/>
          <a:sy n="100" d="100"/>
        </p:scale>
        <p:origin x="-516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E91F-8736-4630-B37C-DC5B1E0CB67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3EEE3-A2F5-4762-9D93-3695F5434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51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3EEE3-A2F5-4762-9D93-3695F543412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9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3EEE3-A2F5-4762-9D93-3695F543412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87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5D748-7F31-4793-94D5-BED30D0AAC0E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6FE44-765F-4BF4-AD06-02C9E4B467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4690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5D748-7F31-4793-94D5-BED30D0AAC0E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6FE44-765F-4BF4-AD06-02C9E4B467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0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3.mp3"/><Relationship Id="rId7" Type="http://schemas.openxmlformats.org/officeDocument/2006/relationships/image" Target="../media/image1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0.png"/><Relationship Id="rId4" Type="http://schemas.openxmlformats.org/officeDocument/2006/relationships/audio" Target="../media/media3.mp3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3.mp3"/><Relationship Id="rId7" Type="http://schemas.openxmlformats.org/officeDocument/2006/relationships/image" Target="../media/image2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.xml"/><Relationship Id="rId10" Type="http://schemas.openxmlformats.org/officeDocument/2006/relationships/slide" Target="slide4.xml"/><Relationship Id="rId4" Type="http://schemas.openxmlformats.org/officeDocument/2006/relationships/audio" Target="../media/media3.mp3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3.jpeg"/><Relationship Id="rId10" Type="http://schemas.openxmlformats.org/officeDocument/2006/relationships/image" Target="../media/image30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4.xml"/><Relationship Id="rId2" Type="http://schemas.microsoft.com/office/2007/relationships/media" Target="../media/media6.wav"/><Relationship Id="rId1" Type="http://schemas.openxmlformats.org/officeDocument/2006/relationships/audi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33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microsoft.com/office/2007/relationships/media" Target="../media/media2.mp3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microsoft.com/office/2007/relationships/media" Target="../media/media3.mp3"/><Relationship Id="rId7" Type="http://schemas.openxmlformats.org/officeDocument/2006/relationships/image" Target="../media/image12.png"/><Relationship Id="rId12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audio" Target="../media/media3.mp3"/><Relationship Id="rId9" Type="http://schemas.openxmlformats.org/officeDocument/2006/relationships/image" Target="../media/image6.pn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4.xml"/><Relationship Id="rId3" Type="http://schemas.microsoft.com/office/2007/relationships/media" Target="../media/media3.mp3"/><Relationship Id="rId7" Type="http://schemas.openxmlformats.org/officeDocument/2006/relationships/image" Target="../media/image14.png"/><Relationship Id="rId12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audio" Target="../media/media3.mp3"/><Relationship Id="rId9" Type="http://schemas.openxmlformats.org/officeDocument/2006/relationships/image" Target="../media/image6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NULL" TargetMode="External"/><Relationship Id="rId7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3.png"/><Relationship Id="rId4" Type="http://schemas.microsoft.com/office/2007/relationships/media" Target="../media/media4.mp3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media" Target="../media/media3.mp3"/><Relationship Id="rId7" Type="http://schemas.openxmlformats.org/officeDocument/2006/relationships/image" Target="../media/image3.jpeg"/><Relationship Id="rId12" Type="http://schemas.openxmlformats.org/officeDocument/2006/relationships/image" Target="../media/image1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2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0.png"/><Relationship Id="rId4" Type="http://schemas.openxmlformats.org/officeDocument/2006/relationships/audio" Target="../media/media3.mp3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9852" y="2492896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Интерактивная игра по сказке Репка</a:t>
            </a:r>
            <a:endParaRPr lang="ru-RU" sz="400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908720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/>
              <a:t>   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бюджетное дошкольное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        образовательное учреждение  </a:t>
            </a:r>
          </a:p>
          <a:p>
            <a:pPr algn="ctr"/>
            <a:r>
              <a:rPr lang="ru-RU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Детский сад общеразвивающего вида № 111»</a:t>
            </a:r>
          </a:p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 муниципального образования города Братска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4370411"/>
            <a:ext cx="2664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Автор : Симонова А.Н</a:t>
            </a: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Педагог Высшей категории.</a:t>
            </a:r>
          </a:p>
        </p:txBody>
      </p:sp>
      <p:sp>
        <p:nvSpPr>
          <p:cNvPr id="9" name="Управляющая кнопка: назад 8">
            <a:hlinkClick r:id="rId3" action="ppaction://hlinksldjump" highlightClick="1"/>
          </p:cNvPr>
          <p:cNvSpPr/>
          <p:nvPr/>
        </p:nvSpPr>
        <p:spPr>
          <a:xfrm>
            <a:off x="371669" y="6039291"/>
            <a:ext cx="864096" cy="648072"/>
          </a:xfrm>
          <a:prstGeom prst="actionButtonBackPreviou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играть</a:t>
            </a:r>
            <a:endParaRPr lang="ru-RU" sz="12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79642" y="5999435"/>
            <a:ext cx="8175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39331" y="631803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Братск 2019г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72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5966442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6206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>
                <a:latin typeface="Bahnschrift SemiLight" pitchFamily="34" charset="0"/>
              </a:rPr>
              <a:t>Ходит он на двух ногах,</a:t>
            </a:r>
          </a:p>
          <a:p>
            <a:pPr algn="ctr"/>
            <a:r>
              <a:rPr lang="ru-RU">
                <a:latin typeface="Bahnschrift SemiLight" pitchFamily="34" charset="0"/>
              </a:rPr>
              <a:t>Повторяя: «Ох!» и «Ах!»</a:t>
            </a:r>
          </a:p>
          <a:p>
            <a:pPr algn="ctr"/>
            <a:r>
              <a:rPr lang="ru-RU">
                <a:latin typeface="Bahnschrift SemiLight" pitchFamily="34" charset="0"/>
              </a:rPr>
              <a:t>Говорят, ему сто лет.</a:t>
            </a:r>
          </a:p>
          <a:p>
            <a:pPr algn="ctr"/>
            <a:r>
              <a:rPr lang="ru-RU">
                <a:latin typeface="Bahnschrift SemiLight" pitchFamily="34" charset="0"/>
              </a:rPr>
              <a:t>Он ворчливый старый…</a:t>
            </a:r>
          </a:p>
          <a:p>
            <a:pPr algn="ctr"/>
            <a:r>
              <a:rPr lang="ru-RU">
                <a:latin typeface="Bahnschrift SemiLight" pitchFamily="34" charset="0"/>
              </a:rPr>
              <a:t>(Дед)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606818"/>
            <a:ext cx="238918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7881" y="3284984"/>
            <a:ext cx="18161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7904" y="3348003"/>
            <a:ext cx="206692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413131" y="3706837"/>
            <a:ext cx="609600" cy="609600"/>
          </a:xfrm>
          <a:prstGeom prst="rect">
            <a:avLst/>
          </a:prstGeom>
        </p:spPr>
      </p:pic>
      <p:pic>
        <p:nvPicPr>
          <p:cNvPr id="4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324024" y="4823743"/>
            <a:ext cx="609600" cy="609600"/>
          </a:xfrm>
          <a:prstGeom prst="rect">
            <a:avLst/>
          </a:prstGeom>
        </p:spPr>
      </p:pic>
      <p:pic>
        <p:nvPicPr>
          <p:cNvPr id="5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911131" y="355644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39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640" y="2976405"/>
            <a:ext cx="1646237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9950" y="3298667"/>
            <a:ext cx="18161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>
                <a:latin typeface="Bahnschrift SemiLight" pitchFamily="34" charset="0"/>
              </a:rPr>
              <a:t>Машет радостно хвостом,</a:t>
            </a:r>
          </a:p>
          <a:p>
            <a:pPr algn="ctr"/>
            <a:r>
              <a:rPr lang="ru-RU">
                <a:latin typeface="Bahnschrift SemiLight" pitchFamily="34" charset="0"/>
              </a:rPr>
              <a:t>Когда идёт хозяин в дом.</a:t>
            </a:r>
          </a:p>
          <a:p>
            <a:pPr algn="ctr"/>
            <a:r>
              <a:rPr lang="ru-RU">
                <a:latin typeface="Bahnschrift SemiLight" pitchFamily="34" charset="0"/>
              </a:rPr>
              <a:t>У неё удел таков - </a:t>
            </a:r>
          </a:p>
          <a:p>
            <a:pPr algn="ctr"/>
            <a:r>
              <a:rPr lang="ru-RU">
                <a:latin typeface="Bahnschrift SemiLight" pitchFamily="34" charset="0"/>
              </a:rPr>
              <a:t>Дом хранить от чужаков.</a:t>
            </a:r>
          </a:p>
          <a:p>
            <a:pPr algn="ctr"/>
            <a:r>
              <a:rPr lang="ru-RU">
                <a:latin typeface="Bahnschrift SemiLight" pitchFamily="34" charset="0"/>
              </a:rPr>
              <a:t>(Собака) 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9702" y="3671943"/>
            <a:ext cx="1401763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Управляющая кнопка: домой 11">
            <a:hlinkClick r:id="rId10" action="ppaction://hlinksldjump" highlightClick="1"/>
          </p:cNvPr>
          <p:cNvSpPr/>
          <p:nvPr/>
        </p:nvSpPr>
        <p:spPr>
          <a:xfrm>
            <a:off x="450295" y="5789287"/>
            <a:ext cx="792088" cy="720080"/>
          </a:xfrm>
          <a:prstGeom prst="actionButtonHom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981200" y="3733800"/>
            <a:ext cx="609600" cy="609600"/>
          </a:xfrm>
          <a:prstGeom prst="rect">
            <a:avLst/>
          </a:prstGeom>
        </p:spPr>
      </p:pic>
      <p:pic>
        <p:nvPicPr>
          <p:cNvPr id="4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91996" y="3713798"/>
            <a:ext cx="609600" cy="609600"/>
          </a:xfrm>
          <a:prstGeom prst="rect">
            <a:avLst/>
          </a:prstGeom>
        </p:spPr>
      </p:pic>
      <p:pic>
        <p:nvPicPr>
          <p:cNvPr id="5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948264" y="329866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404664"/>
            <a:ext cx="536354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5 отличий</a:t>
            </a:r>
            <a:endParaRPr lang="ru-RU" sz="48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2123728" y="6021414"/>
            <a:ext cx="864096" cy="72008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1</a:t>
            </a:r>
            <a:endParaRPr lang="ru-RU" b="1">
              <a:solidFill>
                <a:schemeClr val="tx1"/>
              </a:solidFill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189" y="1325847"/>
            <a:ext cx="3954172" cy="461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346" y="1336079"/>
            <a:ext cx="3954172" cy="46132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1019" y="5128660"/>
            <a:ext cx="447925" cy="47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902856">
            <a:off x="246857" y="3076069"/>
            <a:ext cx="852016" cy="49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C:\Users\рп\Desktop\педмастерская\Для участников МК 1\Животные\белка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4165" y="5245626"/>
            <a:ext cx="486794" cy="56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рп\Desktop\педмастерская\Для участников МК 1\Животные\заяц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650" y="4379009"/>
            <a:ext cx="563143" cy="6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93736" y="6082064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1" name="Picture 13" descr="C:\Users\рп\Desktop\педмастерская\Для участников МК 1\Животные\волк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3575" y="1912709"/>
            <a:ext cx="840113" cy="53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5-конечная звезда 14"/>
          <p:cNvSpPr/>
          <p:nvPr/>
        </p:nvSpPr>
        <p:spPr>
          <a:xfrm>
            <a:off x="3131986" y="5965558"/>
            <a:ext cx="928974" cy="77593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2</a:t>
            </a: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4202361" y="6021267"/>
            <a:ext cx="918629" cy="72008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3</a:t>
            </a: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5176308" y="6082064"/>
            <a:ext cx="979867" cy="65943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4</a:t>
            </a:r>
            <a:endParaRPr lang="ru-RU" b="1">
              <a:solidFill>
                <a:schemeClr val="tx1"/>
              </a:solidFill>
            </a:endParaRPr>
          </a:p>
        </p:txBody>
      </p:sp>
      <p:sp>
        <p:nvSpPr>
          <p:cNvPr id="18" name="5-конечная звезда 17"/>
          <p:cNvSpPr/>
          <p:nvPr/>
        </p:nvSpPr>
        <p:spPr>
          <a:xfrm>
            <a:off x="6231442" y="6048899"/>
            <a:ext cx="864096" cy="725759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tx1"/>
                </a:solidFill>
              </a:rPr>
              <a:t>5</a:t>
            </a:r>
            <a:endParaRPr lang="ru-RU" b="1">
              <a:solidFill>
                <a:schemeClr val="tx1"/>
              </a:solidFill>
            </a:endParaRPr>
          </a:p>
        </p:txBody>
      </p:sp>
      <p:pic>
        <p:nvPicPr>
          <p:cNvPr id="2" name="Ideya_prishl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166219" y="1607909"/>
            <a:ext cx="609600" cy="609600"/>
          </a:xfrm>
          <a:prstGeom prst="rect">
            <a:avLst/>
          </a:prstGeom>
        </p:spPr>
      </p:pic>
      <p:pic>
        <p:nvPicPr>
          <p:cNvPr id="3" name="Ideya_prishl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68065" y="3282863"/>
            <a:ext cx="609600" cy="609600"/>
          </a:xfrm>
          <a:prstGeom prst="rect">
            <a:avLst/>
          </a:prstGeom>
        </p:spPr>
      </p:pic>
      <p:pic>
        <p:nvPicPr>
          <p:cNvPr id="4" name="Ideya_prishl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874960" y="4170003"/>
            <a:ext cx="609600" cy="609600"/>
          </a:xfrm>
          <a:prstGeom prst="rect">
            <a:avLst/>
          </a:prstGeom>
        </p:spPr>
      </p:pic>
      <p:pic>
        <p:nvPicPr>
          <p:cNvPr id="6" name="Ideya_prishl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657600" y="4996407"/>
            <a:ext cx="609600" cy="609600"/>
          </a:xfrm>
          <a:prstGeom prst="rect">
            <a:avLst/>
          </a:prstGeom>
        </p:spPr>
      </p:pic>
      <p:pic>
        <p:nvPicPr>
          <p:cNvPr id="7" name="Ideya_prishl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357699" y="464588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1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7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1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8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3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232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71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232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1"/>
                  </p:tgtEl>
                </p:cond>
              </p:nextCondLst>
            </p:seq>
            <p:audio>
              <p:cMediaNode vol="80000" showWhenStopped="0">
                <p:cTn id="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6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6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6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8" grpId="0" animBg="1"/>
      <p:bldP spid="15" grpId="1"/>
      <p:bldP spid="16" grpId="2"/>
      <p:bldP spid="17" grpId="3"/>
      <p:bldP spid="18" grpId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рп\Desktop\smailik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9712" y="908720"/>
            <a:ext cx="4896544" cy="468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h-kakie-molodtsyi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24865.453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20072" y="3277653"/>
            <a:ext cx="609600" cy="609600"/>
          </a:xfrm>
          <a:prstGeom prst="rect">
            <a:avLst/>
          </a:prstGeom>
        </p:spPr>
      </p:pic>
      <p:pic>
        <p:nvPicPr>
          <p:cNvPr id="1026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5786503"/>
            <a:ext cx="81756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30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3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740" fill="hold">
                                          <p:stCondLst>
                                            <p:cond delay="74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740" fill="hold">
                                          <p:stCondLst>
                                            <p:cond delay="148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740" fill="hold">
                                          <p:stCondLst>
                                            <p:cond delay="222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740" fill="hold">
                                          <p:stCondLst>
                                            <p:cond delay="296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227874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1.</a:t>
            </a:r>
            <a:r>
              <a:rPr lang="en-US" smtClean="0"/>
              <a:t>https</a:t>
            </a:r>
            <a:r>
              <a:rPr lang="en-US"/>
              <a:t>://yandex.ru/images/search?pos=26&amp;img_url=https%3A%2F%2Fi.pinimg.com%2F736x%2F05%2F27%2F9f%2F05279f985fa202054ae5ecda17ed379f--smile-face-smileys.jpg&amp;text=</a:t>
            </a:r>
            <a:r>
              <a:rPr lang="ru-RU"/>
              <a:t>смайлик%20анимация%20на%20прозрачном%20фоне&amp;</a:t>
            </a:r>
            <a:r>
              <a:rPr lang="en-US" err="1"/>
              <a:t>lr=63&amp;rpt=simage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91680" y="83671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Интернет ресурсы: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1032" y="2489305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2.</a:t>
            </a:r>
            <a:r>
              <a:rPr lang="en-US" smtClean="0"/>
              <a:t>https</a:t>
            </a:r>
            <a:r>
              <a:rPr lang="en-US"/>
              <a:t>://yandex.ru/images/search?pos=10&amp;img_url=https%3A%2F%2Fcdn.gdz4you.com%2Ffiles%2Fslides%2F78f%2Fcb5a475c1348bead24ba41f08a0eeb79.jpeg&amp;text=</a:t>
            </a:r>
            <a:r>
              <a:rPr lang="ru-RU"/>
              <a:t>фон%20для%20сказки%20репка%20без%20героев&amp;</a:t>
            </a:r>
            <a:r>
              <a:rPr lang="en-US" err="1"/>
              <a:t>rpt=simage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23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2780928"/>
            <a:ext cx="798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6147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5333" y="6021288"/>
            <a:ext cx="8175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39552" y="751344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/>
              <a:t>Цель:</a:t>
            </a:r>
            <a:r>
              <a:rPr lang="ru-RU" sz="2000"/>
              <a:t> Создать условия для формирования интереса детей младшего дошкольного возраста к русским народным сказкам. </a:t>
            </a:r>
          </a:p>
          <a:p>
            <a:r>
              <a:rPr lang="ru-RU" sz="2000" b="1" smtClean="0"/>
              <a:t>Задачи: </a:t>
            </a:r>
          </a:p>
          <a:p>
            <a:r>
              <a:rPr lang="ru-RU" sz="2000" smtClean="0"/>
              <a:t>- Развивать </a:t>
            </a:r>
            <a:r>
              <a:rPr lang="ru-RU" sz="2000"/>
              <a:t>мыслительные навыки </a:t>
            </a:r>
            <a:r>
              <a:rPr lang="ru-RU" sz="2000" smtClean="0"/>
              <a:t>детей, эмоциональную сферу </a:t>
            </a:r>
            <a:r>
              <a:rPr lang="ru-RU" sz="2000"/>
              <a:t>ребенка, </a:t>
            </a:r>
            <a:r>
              <a:rPr lang="ru-RU" sz="2000" smtClean="0"/>
              <a:t>зрительно-моторную координацию, познавательную  мотивацию, образное мышление произвольную память </a:t>
            </a:r>
            <a:r>
              <a:rPr lang="ru-RU" sz="2000"/>
              <a:t>и </a:t>
            </a:r>
            <a:r>
              <a:rPr lang="ru-RU" sz="2000" smtClean="0"/>
              <a:t>внимание, логическое мышление;</a:t>
            </a:r>
          </a:p>
          <a:p>
            <a:r>
              <a:rPr lang="ru-RU" sz="2000" smtClean="0"/>
              <a:t> </a:t>
            </a:r>
            <a:r>
              <a:rPr lang="ru-RU" sz="2000"/>
              <a:t>- Развивать умение построить план действий, принять и выполнить </a:t>
            </a:r>
            <a:r>
              <a:rPr lang="ru-RU" sz="2000" smtClean="0"/>
              <a:t>задание. </a:t>
            </a:r>
            <a:endParaRPr lang="ru-RU" sz="2000"/>
          </a:p>
          <a:p>
            <a:r>
              <a:rPr lang="ru-RU" sz="2000" b="1" smtClean="0"/>
              <a:t>- </a:t>
            </a:r>
            <a:r>
              <a:rPr lang="ru-RU" sz="2000"/>
              <a:t>Воспитывать потребность детей в познании окружающего мира.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4448725"/>
            <a:ext cx="75037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/>
              <a:t>Дидактическую игру можно использовать как в образовательной деятельности с детьми младшего дошкольного возраста, так и индивидуально педагогами и родителями.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3543" y="6021288"/>
            <a:ext cx="1961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Для детей 2-4 лет.</a:t>
            </a:r>
          </a:p>
        </p:txBody>
      </p:sp>
    </p:spTree>
    <p:extLst>
      <p:ext uri="{BB962C8B-B14F-4D97-AF65-F5344CB8AC3E}">
        <p14:creationId xmlns:p14="http://schemas.microsoft.com/office/powerpoint/2010/main" val="365308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алее 2">
            <a:hlinkClick r:id="" action="ppaction://noaction" highlightClick="1"/>
          </p:cNvPr>
          <p:cNvSpPr/>
          <p:nvPr/>
        </p:nvSpPr>
        <p:spPr>
          <a:xfrm>
            <a:off x="510711" y="3938749"/>
            <a:ext cx="792088" cy="521208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531166" y="4778027"/>
            <a:ext cx="792088" cy="720080"/>
          </a:xfrm>
          <a:prstGeom prst="actionButtonHom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6-конечная звезда 4"/>
          <p:cNvSpPr/>
          <p:nvPr/>
        </p:nvSpPr>
        <p:spPr>
          <a:xfrm>
            <a:off x="510711" y="5609060"/>
            <a:ext cx="792088" cy="936104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69284" y="5877057"/>
            <a:ext cx="46696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cs typeface="Times New Roman" pitchFamily="18" charset="0"/>
              </a:rPr>
              <a:t>При нажатии на         переход на один из</a:t>
            </a:r>
          </a:p>
          <a:p>
            <a:r>
              <a:rPr lang="ru-RU" sz="2000" b="1" smtClean="0">
                <a:cs typeface="Times New Roman" pitchFamily="18" charset="0"/>
              </a:rPr>
              <a:t> четырех уровней</a:t>
            </a:r>
            <a:endParaRPr lang="ru-RU" sz="2000" b="1"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4059847"/>
            <a:ext cx="4892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>
                <a:latin typeface="+mj-lt"/>
                <a:cs typeface="Times New Roman" pitchFamily="18" charset="0"/>
              </a:rPr>
              <a:t>П</a:t>
            </a:r>
            <a:r>
              <a:rPr lang="ru-RU" sz="2000" b="1" smtClean="0">
                <a:latin typeface="+mj-lt"/>
                <a:cs typeface="Times New Roman" pitchFamily="18" charset="0"/>
              </a:rPr>
              <a:t>ереход на следующую страничку уровня</a:t>
            </a:r>
            <a:endParaRPr lang="ru-RU" sz="2000" b="1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27581" y="4938012"/>
            <a:ext cx="32759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latin typeface="+mj-lt"/>
                <a:cs typeface="Times New Roman" pitchFamily="18" charset="0"/>
              </a:rPr>
              <a:t>Возврат на страничку меню</a:t>
            </a:r>
            <a:endParaRPr lang="ru-RU" sz="2000" b="1">
              <a:latin typeface="+mj-lt"/>
              <a:cs typeface="Times New Roman" pitchFamily="18" charset="0"/>
            </a:endParaRPr>
          </a:p>
        </p:txBody>
      </p:sp>
      <p:sp>
        <p:nvSpPr>
          <p:cNvPr id="17" name="6-конечная звезда 16"/>
          <p:cNvSpPr/>
          <p:nvPr/>
        </p:nvSpPr>
        <p:spPr>
          <a:xfrm>
            <a:off x="3650523" y="5915165"/>
            <a:ext cx="288032" cy="323893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1463" y="2014973"/>
            <a:ext cx="78429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latin typeface="+mj-lt"/>
                <a:cs typeface="Times New Roman" pitchFamily="18" charset="0"/>
              </a:rPr>
              <a:t>Необходимо </a:t>
            </a:r>
            <a:r>
              <a:rPr lang="ru-RU" b="1">
                <a:latin typeface="+mj-lt"/>
                <a:cs typeface="Times New Roman" pitchFamily="18" charset="0"/>
              </a:rPr>
              <a:t>выполнить задание, правильно отгадать загадку.</a:t>
            </a:r>
          </a:p>
          <a:p>
            <a:r>
              <a:rPr lang="ru-RU" b="1">
                <a:latin typeface="+mj-lt"/>
                <a:cs typeface="Times New Roman" pitchFamily="18" charset="0"/>
              </a:rPr>
              <a:t>(При нажатии правильный ответ остается, неправильные </a:t>
            </a:r>
            <a:r>
              <a:rPr lang="ru-RU" b="1" smtClean="0">
                <a:latin typeface="+mj-lt"/>
                <a:cs typeface="Times New Roman" pitchFamily="18" charset="0"/>
              </a:rPr>
              <a:t>исчезают)</a:t>
            </a:r>
            <a:endParaRPr lang="ru-RU" b="1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7920371" y="6023955"/>
            <a:ext cx="792088" cy="560987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98940" y="1430198"/>
            <a:ext cx="65850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 </a:t>
            </a:r>
            <a:r>
              <a:rPr lang="ru-RU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Уровень «Отгадай загадку»</a:t>
            </a:r>
            <a:endParaRPr lang="ru-RU" sz="32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98940" y="260648"/>
            <a:ext cx="42646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 </a:t>
            </a:r>
            <a:r>
              <a:rPr lang="ru-RU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Уровень «Чья тень?»</a:t>
            </a:r>
            <a:endParaRPr lang="ru-RU" sz="32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8940" y="873377"/>
            <a:ext cx="7236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Необходимо определить чья тень на слайде. (при нажатии правильный ответ  заполняет тень, а неправильный исчезает</a:t>
            </a:r>
            <a:r>
              <a:rPr lang="ru-RU" smtClean="0"/>
              <a:t>)</a:t>
            </a: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71462" y="2651859"/>
            <a:ext cx="683684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III </a:t>
            </a:r>
            <a:r>
              <a:rPr lang="ru-RU" sz="32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Уровень «Найди 5 отличий» </a:t>
            </a:r>
            <a:endParaRPr lang="ru-RU" sz="32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8484" y="3244334"/>
            <a:ext cx="804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/>
              <a:t>Нужно выполнить задание, найти пять отличий. (При нажатии появляется счёт-звездочка.)</a:t>
            </a:r>
          </a:p>
        </p:txBody>
      </p:sp>
    </p:spTree>
    <p:extLst>
      <p:ext uri="{BB962C8B-B14F-4D97-AF65-F5344CB8AC3E}">
        <p14:creationId xmlns:p14="http://schemas.microsoft.com/office/powerpoint/2010/main" val="429425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-конечная звезда 2">
            <a:hlinkClick r:id="rId3" action="ppaction://hlinksldjump"/>
          </p:cNvPr>
          <p:cNvSpPr/>
          <p:nvPr/>
        </p:nvSpPr>
        <p:spPr>
          <a:xfrm>
            <a:off x="1115614" y="1116888"/>
            <a:ext cx="2483831" cy="2486917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>
            <a:hlinkClick r:id="rId4" action="ppaction://hlinksldjump"/>
          </p:cNvPr>
          <p:cNvSpPr/>
          <p:nvPr/>
        </p:nvSpPr>
        <p:spPr>
          <a:xfrm>
            <a:off x="4121948" y="1141700"/>
            <a:ext cx="2664296" cy="2437294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6-конечная звезда 7">
            <a:hlinkClick r:id="rId5" action="ppaction://hlinksldjump"/>
          </p:cNvPr>
          <p:cNvSpPr/>
          <p:nvPr/>
        </p:nvSpPr>
        <p:spPr>
          <a:xfrm>
            <a:off x="2833044" y="3628617"/>
            <a:ext cx="2412267" cy="2348880"/>
          </a:xfrm>
          <a:prstGeom prst="star6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67198" y="2036720"/>
            <a:ext cx="1980665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Чья </a:t>
            </a:r>
            <a:r>
              <a:rPr lang="ru-RU" sz="2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Тень</a:t>
            </a:r>
            <a:r>
              <a:rPr lang="ru-RU" sz="2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3" action="ppaction://hlinksldjump"/>
              </a:rPr>
              <a:t>?</a:t>
            </a:r>
            <a:endParaRPr lang="ru-RU" sz="2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55699" y="1969659"/>
            <a:ext cx="13967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Отгадай </a:t>
            </a:r>
          </a:p>
          <a:p>
            <a:pPr algn="ctr"/>
            <a:r>
              <a:rPr lang="ru-RU" sz="2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4" action="ppaction://hlinksldjump"/>
              </a:rPr>
              <a:t>Загадку.</a:t>
            </a:r>
            <a:endParaRPr lang="ru-RU" sz="2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3094" y="4337935"/>
            <a:ext cx="151216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5" action="ppaction://hlinksldjump"/>
              </a:rPr>
              <a:t>Найди Отличия.</a:t>
            </a:r>
            <a:endParaRPr lang="ru-RU" sz="24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513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59163" y="360304"/>
            <a:ext cx="20669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84" y="2120279"/>
            <a:ext cx="23907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0285" y="3183471"/>
            <a:ext cx="25622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2426" y="4859871"/>
            <a:ext cx="140017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4536" y="3284479"/>
            <a:ext cx="16478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0538" y="2348880"/>
            <a:ext cx="20669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5636" y="4924439"/>
            <a:ext cx="1819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956376" y="6010301"/>
            <a:ext cx="792088" cy="521208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4203" y="406792"/>
            <a:ext cx="3136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Чья тень?</a:t>
            </a:r>
            <a:endParaRPr lang="ru-RU" sz="54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Volshebstvo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628.3934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529744" y="4040022"/>
            <a:ext cx="609600" cy="609600"/>
          </a:xfrm>
          <a:prstGeom prst="rect">
            <a:avLst/>
          </a:prstGeom>
        </p:spPr>
      </p:pic>
      <p:pic>
        <p:nvPicPr>
          <p:cNvPr id="8" name="Neudach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240.3418" end="1325.556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5896597" y="4314839"/>
            <a:ext cx="609600" cy="609600"/>
          </a:xfrm>
          <a:prstGeom prst="rect">
            <a:avLst/>
          </a:prstGeom>
        </p:spPr>
      </p:pic>
      <p:pic>
        <p:nvPicPr>
          <p:cNvPr id="11" name="Neudach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174.064" end="1268.7466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187825" y="4619639"/>
            <a:ext cx="609600" cy="609600"/>
          </a:xfrm>
          <a:prstGeom prst="rect">
            <a:avLst/>
          </a:prstGeom>
        </p:spPr>
      </p:pic>
      <p:pic>
        <p:nvPicPr>
          <p:cNvPr id="12" name="Neudach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202.4687" end="1221.4052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125788" y="4010039"/>
            <a:ext cx="609600" cy="609600"/>
          </a:xfrm>
          <a:prstGeom prst="rect">
            <a:avLst/>
          </a:prstGeom>
        </p:spPr>
      </p:pic>
      <p:pic>
        <p:nvPicPr>
          <p:cNvPr id="14" name="Neudach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193.0005" end="1221.4052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45049" y="5559410"/>
            <a:ext cx="609600" cy="609600"/>
          </a:xfrm>
          <a:prstGeom prst="rect">
            <a:avLst/>
          </a:prstGeom>
        </p:spPr>
      </p:pic>
      <p:pic>
        <p:nvPicPr>
          <p:cNvPr id="15" name="Neudach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1193.0005" end="1297.1512"/>
                </p14:media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034880" y="23488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6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2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47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55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54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2.96296E-06 L -0.36128 -0.28681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73" y="-1435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0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14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7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 showWhenStopped="0">
                <p:cTn id="7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 showWhenStopped="0">
                <p:cTn id="7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5896" y="1340768"/>
            <a:ext cx="16478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032" y="2913536"/>
            <a:ext cx="23907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1150" y="2204864"/>
            <a:ext cx="25622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0822" y="3838107"/>
            <a:ext cx="1400175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30910" y="4653136"/>
            <a:ext cx="16478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6830" y="3606141"/>
            <a:ext cx="20669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7974" y="4077072"/>
            <a:ext cx="1819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12262" y="6023448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623722" y="5685310"/>
            <a:ext cx="609600" cy="609600"/>
          </a:xfrm>
          <a:prstGeom prst="rect">
            <a:avLst/>
          </a:prstGeom>
        </p:spPr>
      </p:pic>
      <p:pic>
        <p:nvPicPr>
          <p:cNvPr id="4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109507" y="3467472"/>
            <a:ext cx="609600" cy="609600"/>
          </a:xfrm>
          <a:prstGeom prst="rect">
            <a:avLst/>
          </a:prstGeom>
        </p:spPr>
      </p:pic>
      <p:pic>
        <p:nvPicPr>
          <p:cNvPr id="5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454631" y="4682901"/>
            <a:ext cx="609600" cy="609600"/>
          </a:xfrm>
          <a:prstGeom prst="rect">
            <a:avLst/>
          </a:prstGeom>
        </p:spPr>
      </p:pic>
      <p:pic>
        <p:nvPicPr>
          <p:cNvPr id="6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474225" y="4945239"/>
            <a:ext cx="609600" cy="609600"/>
          </a:xfrm>
          <a:prstGeom prst="rect">
            <a:avLst/>
          </a:prstGeom>
        </p:spPr>
      </p:pic>
      <p:pic>
        <p:nvPicPr>
          <p:cNvPr id="7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145222" y="3838107"/>
            <a:ext cx="609600" cy="609600"/>
          </a:xfrm>
          <a:prstGeom prst="rect">
            <a:avLst/>
          </a:prstGeom>
        </p:spPr>
      </p:pic>
      <p:pic>
        <p:nvPicPr>
          <p:cNvPr id="8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811443" y="353330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3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8.18876E-07 L -0.24653 -0.48763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26" y="-2438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audio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audio>
              <p:cMediaNode vol="80000" showWhenStopped="0">
                <p:cTn id="4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8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7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7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7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showWhenStopped="0">
                <p:cTn id="7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63950" y="1665577"/>
            <a:ext cx="18161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628926"/>
            <a:ext cx="239077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1150" y="2204864"/>
            <a:ext cx="2562225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30910" y="4653136"/>
            <a:ext cx="164782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3606141"/>
            <a:ext cx="20669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4675" y="4508780"/>
            <a:ext cx="181927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5836474"/>
            <a:ext cx="817563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2193479" y="5226874"/>
            <a:ext cx="609600" cy="609600"/>
          </a:xfrm>
          <a:prstGeom prst="rect">
            <a:avLst/>
          </a:prstGeom>
        </p:spPr>
      </p:pic>
      <p:pic>
        <p:nvPicPr>
          <p:cNvPr id="3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998091" y="3139440"/>
            <a:ext cx="609600" cy="609600"/>
          </a:xfrm>
          <a:prstGeom prst="rect">
            <a:avLst/>
          </a:prstGeom>
        </p:spPr>
      </p:pic>
      <p:pic>
        <p:nvPicPr>
          <p:cNvPr id="4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4242404" y="4524020"/>
            <a:ext cx="609600" cy="609600"/>
          </a:xfrm>
          <a:prstGeom prst="rect">
            <a:avLst/>
          </a:prstGeom>
        </p:spPr>
      </p:pic>
      <p:pic>
        <p:nvPicPr>
          <p:cNvPr id="5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704684" y="5226874"/>
            <a:ext cx="609600" cy="609600"/>
          </a:xfrm>
          <a:prstGeom prst="rect">
            <a:avLst/>
          </a:prstGeom>
        </p:spPr>
      </p:pic>
      <p:pic>
        <p:nvPicPr>
          <p:cNvPr id="6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7778618" y="25298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91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8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audio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3.7037E-07 L 0.19878 -0.41181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1" y="-2060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2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audio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5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6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9166" y="535587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latin typeface="Bahnschrift SemiLight" pitchFamily="34" charset="0"/>
              </a:rPr>
              <a:t>Выросла она на грядке.</a:t>
            </a:r>
          </a:p>
          <a:p>
            <a:pPr algn="ctr"/>
            <a:r>
              <a:rPr lang="ru-RU" smtClean="0">
                <a:latin typeface="Bahnschrift SemiLight" pitchFamily="34" charset="0"/>
              </a:rPr>
              <a:t>И тянули по порядку:</a:t>
            </a:r>
          </a:p>
          <a:p>
            <a:pPr algn="ctr"/>
            <a:r>
              <a:rPr lang="ru-RU" smtClean="0">
                <a:latin typeface="Bahnschrift SemiLight" pitchFamily="34" charset="0"/>
              </a:rPr>
              <a:t>дедка, бабка, внучка, Жучка –</a:t>
            </a:r>
          </a:p>
          <a:p>
            <a:pPr algn="ctr"/>
            <a:r>
              <a:rPr lang="ru-RU" smtClean="0">
                <a:latin typeface="Bahnschrift SemiLight" pitchFamily="34" charset="0"/>
              </a:rPr>
              <a:t>не смогли! – большая штучка!</a:t>
            </a:r>
          </a:p>
          <a:p>
            <a:pPr algn="ctr"/>
            <a:r>
              <a:rPr lang="ru-RU" smtClean="0">
                <a:latin typeface="Bahnschrift SemiLight" pitchFamily="34" charset="0"/>
              </a:rPr>
              <a:t>Кошка с мышкой лишь пришли –</a:t>
            </a:r>
          </a:p>
          <a:p>
            <a:pPr algn="ctr"/>
            <a:r>
              <a:rPr lang="ru-RU" smtClean="0">
                <a:latin typeface="Bahnschrift SemiLight" pitchFamily="34" charset="0"/>
              </a:rPr>
              <a:t>сразу вытянуть смогли!</a:t>
            </a:r>
          </a:p>
          <a:p>
            <a:pPr algn="ctr"/>
            <a:r>
              <a:rPr lang="ru-RU">
                <a:latin typeface="Bahnschrift SemiLight" pitchFamily="34" charset="0"/>
              </a:rPr>
              <a:t>(</a:t>
            </a:r>
            <a:r>
              <a:rPr lang="ru-RU" smtClean="0">
                <a:latin typeface="Bahnschrift SemiLight" pitchFamily="34" charset="0"/>
              </a:rPr>
              <a:t>репка)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8405544">
            <a:off x="3143327" y="3285141"/>
            <a:ext cx="2952006" cy="218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902856">
            <a:off x="5072091" y="2690093"/>
            <a:ext cx="4504819" cy="263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778292">
            <a:off x="585075" y="1965831"/>
            <a:ext cx="2082285" cy="4284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5966442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260498" y="4324607"/>
            <a:ext cx="609600" cy="609600"/>
          </a:xfrm>
          <a:prstGeom prst="rect">
            <a:avLst/>
          </a:prstGeom>
        </p:spPr>
      </p:pic>
      <p:pic>
        <p:nvPicPr>
          <p:cNvPr id="5" name="jg-032316-sfx-elearning-correct-answer-sound-3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st="1049.5364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321417" y="3803205"/>
            <a:ext cx="609600" cy="609600"/>
          </a:xfrm>
          <a:prstGeom prst="rect">
            <a:avLst/>
          </a:prstGeom>
        </p:spPr>
      </p:pic>
      <p:pic>
        <p:nvPicPr>
          <p:cNvPr id="6" name="jg-032316-sfx-elearning-correct-answer-sound-3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st="1015.4052"/>
                </p14:media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324500" y="34292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5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5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7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audio>
              <p:cMediaNode vol="80000"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5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352" y="5966442"/>
            <a:ext cx="817563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12899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>
                <a:latin typeface="Bahnschrift SemiLight" pitchFamily="34" charset="0"/>
              </a:rPr>
              <a:t>Раньше девицей была,</a:t>
            </a:r>
          </a:p>
          <a:p>
            <a:pPr algn="ctr"/>
            <a:r>
              <a:rPr lang="ru-RU">
                <a:latin typeface="Bahnschrift SemiLight" pitchFamily="34" charset="0"/>
              </a:rPr>
              <a:t>А теперь коса бела.</a:t>
            </a:r>
          </a:p>
          <a:p>
            <a:pPr algn="ctr"/>
            <a:r>
              <a:rPr lang="ru-RU">
                <a:latin typeface="Bahnschrift SemiLight" pitchFamily="34" charset="0"/>
              </a:rPr>
              <a:t>(Бабушка)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19517" y="2636912"/>
            <a:ext cx="2560637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76265" y="3212976"/>
            <a:ext cx="2066925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679" y="2533723"/>
            <a:ext cx="238918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Volshebstvo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130752" y="3999080"/>
            <a:ext cx="609600" cy="609600"/>
          </a:xfrm>
          <a:prstGeom prst="rect">
            <a:avLst/>
          </a:prstGeom>
        </p:spPr>
      </p:pic>
      <p:pic>
        <p:nvPicPr>
          <p:cNvPr id="5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331640" y="3615604"/>
            <a:ext cx="609600" cy="609600"/>
          </a:xfrm>
          <a:prstGeom prst="rect">
            <a:avLst/>
          </a:prstGeom>
        </p:spPr>
      </p:pic>
      <p:pic>
        <p:nvPicPr>
          <p:cNvPr id="6" name="line_open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flipV="1">
            <a:off x="4381592" y="383516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0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:p159="http://schemas.microsoft.com/office/powerpoint/2015/09/main" xmlns:p15="http://schemas.microsoft.com/office/powerpoint/2012/main" xmlns:a14="http://schemas.microsoft.com/office/drawing/2010/main"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audio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audio>
              <p:cMediaNode vol="80000"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 showWhenStopped="0">
                <p:cTn id="3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292</Words>
  <Application>Microsoft Office PowerPoint</Application>
  <PresentationFormat>Экран (4:3)</PresentationFormat>
  <Paragraphs>62</Paragraphs>
  <Slides>14</Slides>
  <Notes>2</Notes>
  <HiddenSlides>0</HiddenSlides>
  <MMClips>35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рп</cp:lastModifiedBy>
  <cp:revision>60</cp:revision>
  <dcterms:created xsi:type="dcterms:W3CDTF">2019-02-02T07:31:34Z</dcterms:created>
  <dcterms:modified xsi:type="dcterms:W3CDTF">2023-01-23T04:44:58Z</dcterms:modified>
</cp:coreProperties>
</file>