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4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F0D8-B448-4740-9F1D-95E953ABCC6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670C-8ACC-4357-944C-F57DD4E8E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F0D8-B448-4740-9F1D-95E953ABCC6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670C-8ACC-4357-944C-F57DD4E8E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F0D8-B448-4740-9F1D-95E953ABCC6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670C-8ACC-4357-944C-F57DD4E8E41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F0D8-B448-4740-9F1D-95E953ABCC6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670C-8ACC-4357-944C-F57DD4E8E41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F0D8-B448-4740-9F1D-95E953ABCC6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670C-8ACC-4357-944C-F57DD4E8E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F0D8-B448-4740-9F1D-95E953ABCC6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670C-8ACC-4357-944C-F57DD4E8E41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F0D8-B448-4740-9F1D-95E953ABCC6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670C-8ACC-4357-944C-F57DD4E8E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F0D8-B448-4740-9F1D-95E953ABCC6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670C-8ACC-4357-944C-F57DD4E8E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F0D8-B448-4740-9F1D-95E953ABCC6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670C-8ACC-4357-944C-F57DD4E8E41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F0D8-B448-4740-9F1D-95E953ABCC6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670C-8ACC-4357-944C-F57DD4E8E41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9F0D8-B448-4740-9F1D-95E953ABCC6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5670C-8ACC-4357-944C-F57DD4E8E41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F59F0D8-B448-4740-9F1D-95E953ABCC67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9E45670C-8ACC-4357-944C-F57DD4E8E41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Контекстные задачи при изучении естественно-научного профиля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221088"/>
            <a:ext cx="6400800" cy="1473200"/>
          </a:xfrm>
        </p:spPr>
        <p:txBody>
          <a:bodyPr/>
          <a:lstStyle/>
          <a:p>
            <a:r>
              <a:rPr lang="ru-RU" dirty="0" smtClean="0"/>
              <a:t>УЧИТЕЛЬ ХИМИИ МБОУ СОШ№16 </a:t>
            </a:r>
          </a:p>
          <a:p>
            <a:r>
              <a:rPr lang="ru-RU" dirty="0" err="1" smtClean="0"/>
              <a:t>Тюкова</a:t>
            </a:r>
            <a:r>
              <a:rPr lang="ru-RU" dirty="0" smtClean="0"/>
              <a:t> М.В.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80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7620000" cy="6068144"/>
          </a:xfrm>
        </p:spPr>
        <p:txBody>
          <a:bodyPr>
            <a:normAutofit/>
          </a:bodyPr>
          <a:lstStyle/>
          <a:p>
            <a:r>
              <a:rPr lang="ru-RU" sz="2800" i="1" dirty="0"/>
              <a:t>Некоторые крупные морские птицы часто сопровождают суда, следуя за ними часами, а то и сутками. При этом обращает на себя внимание тот факт, что эти птицы преодолевают путь совместно с судами с малой затратой энергии, летя большей частью с неподвижными крыльями. За счёт какой энергии перемещаются в этом случае птицы?</a:t>
            </a:r>
          </a:p>
          <a:p>
            <a:r>
              <a:rPr lang="ru-RU" sz="24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двигателя судна выделяется тепловая энергия. Потоки нагретого двигателем воздуха из-за конвекции поднимаются вверх. Эти потоки и поддерживают птиц.</a:t>
            </a:r>
          </a:p>
          <a:p>
            <a:endParaRPr lang="ru-RU" sz="24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2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r>
              <a:rPr lang="ru-RU" dirty="0" smtClean="0"/>
              <a:t>Проведённый </a:t>
            </a:r>
            <a:r>
              <a:rPr lang="ru-RU" dirty="0" smtClean="0"/>
              <a:t>анализ позволил определить состав яда. Он состоял из калия (60'/'), углерода(18,46%) и азота (21,54%).</a:t>
            </a:r>
          </a:p>
          <a:p>
            <a:r>
              <a:rPr lang="ru-RU" dirty="0" smtClean="0"/>
              <a:t>Задание: выведите формулу вещества, которым пытались отравить Распутина и почему смертельная доза яда не подействовала. Составьте уравнение реакции</a:t>
            </a:r>
          </a:p>
          <a:p>
            <a:r>
              <a:rPr lang="ru-RU" dirty="0" smtClean="0"/>
              <a:t>KCN соль слабой и летучей синильной кислоты, разлагается даже </a:t>
            </a:r>
            <a:r>
              <a:rPr lang="ru-RU" dirty="0" err="1" smtClean="0"/>
              <a:t>угл</a:t>
            </a:r>
            <a:r>
              <a:rPr lang="ru-RU" dirty="0" smtClean="0"/>
              <a:t> газом</a:t>
            </a:r>
          </a:p>
          <a:p>
            <a:r>
              <a:rPr lang="ru-RU" dirty="0" smtClean="0"/>
              <a:t>2KCN +H2O + CO2 = K2CO3 + HCN↑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2274"/>
          </a:xfrm>
        </p:spPr>
        <p:txBody>
          <a:bodyPr>
            <a:noAutofit/>
          </a:bodyPr>
          <a:lstStyle/>
          <a:p>
            <a:r>
              <a:rPr lang="ru-RU" sz="2000" dirty="0" smtClean="0"/>
              <a:t>17дека6ря1916г. князь Феликс Юсупов с сообщниками пытался отравить Григория Распутина, который пользовался неограниченным влиянием на семью последнего российского императора и которого считают одной из самых одиозных фигур российской истории. Для этого заговорщики до6авили несколько граммов яда Х в пирожные. Однако яд не подействовал, Распутин лишь почувствовал лёгкое недомогание…  Распутин 6ыл убит 11 выстрелами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7674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Спасибо за внимание!</a:t>
            </a: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18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7620000" cy="4800600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Контекстная задача  </a:t>
            </a:r>
            <a:r>
              <a:rPr lang="ru-RU" sz="2800" dirty="0" smtClean="0"/>
              <a:t>– это задача мотивационного характера, в условии которой описана конкретная жизненная ситуация, ассоциирующая с имеющимся социокультурным опытом учащихся (известное,  данное);  требованием (неизвестным)  задачи является анализ,  осмысление и объяснение этой ситуации или выбор способа действия в ней,  а результатом решения задачи является встреча с учебной проблемой и осознание ее личностной значимости.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2669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04864"/>
            <a:ext cx="8229600" cy="381642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(контекстное меню, в контексте истории, контекстные синонимы, контекстные антонимы и т.д.). Любое из определений контекста и словосочетаний с этим словом так или иначе отражает некоторую связь между объектом и его окружением.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Какие определения и словосочетания можно составить со словом КОНТЕКСТ?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097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1) наличие в формулировке задания контекста, на первый взгляд не относящегося к существу проверяемого элемента знаний</a:t>
            </a:r>
          </a:p>
          <a:p>
            <a:r>
              <a:rPr lang="ru-RU" dirty="0" smtClean="0"/>
              <a:t>2) наличие в формулировке задания проблемы, относящейся к определённой сфере деятельности человека, которую предстоит решить учащемуся в процессе выполнения задания;</a:t>
            </a:r>
          </a:p>
          <a:p>
            <a:r>
              <a:rPr lang="ru-RU" dirty="0" smtClean="0"/>
              <a:t>3) большой объем сведений, представленных в виде иллюстраций (таблиц, фотографий, графиков, схем, рисунков и др.), которые дополняют условия задания, являясь по сути их составляющей; </a:t>
            </a:r>
          </a:p>
          <a:p>
            <a:r>
              <a:rPr lang="ru-RU" dirty="0" smtClean="0"/>
              <a:t>4) наличие нескольких вопросов к одному текстуальному фрагменту.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Особенностями таких заданий являются: 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3985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1.	</a:t>
            </a:r>
            <a:r>
              <a:rPr lang="ru-RU" b="1" i="1" u="sng" dirty="0" smtClean="0"/>
              <a:t>Принцип доступности</a:t>
            </a:r>
            <a:r>
              <a:rPr lang="ru-RU" dirty="0" smtClean="0"/>
              <a:t>, который подразумевает, что для выполнения таких заданий не требуется фактических знаний за пределами программного материала. Необходимо оценить уровень развития ключевых компетенций школьников на основе той базы знаний, которая заложена в образовательный стандарт.</a:t>
            </a:r>
          </a:p>
          <a:p>
            <a:r>
              <a:rPr lang="ru-RU" dirty="0" smtClean="0"/>
              <a:t>2.	</a:t>
            </a:r>
            <a:r>
              <a:rPr lang="ru-RU" b="1" i="1" u="sng" dirty="0" smtClean="0"/>
              <a:t>Принцип актуальности </a:t>
            </a:r>
            <a:r>
              <a:rPr lang="ru-RU" dirty="0" smtClean="0"/>
              <a:t>практически реализуется при использовании материалов СМИ или научно-познавательной литературы. Обращение к новостям науки, анализу текущих событий в мире с точки зрения изучаемого предмета позволяет избежать искусственности заданий, что существенно влияет на рост мотивации при работе над ними.</a:t>
            </a:r>
          </a:p>
          <a:p>
            <a:r>
              <a:rPr lang="ru-RU" dirty="0" smtClean="0"/>
              <a:t>3.	</a:t>
            </a:r>
            <a:r>
              <a:rPr lang="ru-RU" b="1" i="1" u="sng" dirty="0" smtClean="0"/>
              <a:t>Принцип учета возрастных особенностей учащихся. </a:t>
            </a:r>
            <a:r>
              <a:rPr lang="ru-RU" dirty="0" smtClean="0"/>
              <a:t>Предполагаемое задание должно быть интересно школьнику, актуализировать имеющий у него личностный опыт, а не вызывать скуку, описывая надуманную ситуацию.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При разработке контекстных задач необходимо учитывать несколько принципов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840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8484131"/>
              </p:ext>
            </p:extLst>
          </p:nvPr>
        </p:nvGraphicFramePr>
        <p:xfrm>
          <a:off x="899592" y="288569"/>
          <a:ext cx="7913449" cy="6433556"/>
        </p:xfrm>
        <a:graphic>
          <a:graphicData uri="http://schemas.openxmlformats.org/drawingml/2006/table">
            <a:tbl>
              <a:tblPr firstRow="1" firstCol="1" bandRow="1"/>
              <a:tblGrid>
                <a:gridCol w="3615734"/>
                <a:gridCol w="4297715"/>
              </a:tblGrid>
              <a:tr h="2968997">
                <a:tc>
                  <a:txBody>
                    <a:bodyPr/>
                    <a:lstStyle/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 больших городах «Кофе с собой» очень популярен. Все пользуются одноразовыми картонными стаканчиками и после 10 минут выбрасывают их в урну.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Сегодня невозможно полностью отказаться от пластика, но даже маленькие шаги в сторону разумного потребления (отказ от бумажных и многоразовых пластиковых стаканов, например) имеют значение.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1. Используя изображение, сделайте вывод, является ли стаканчик для кофе экологичным? Да/Нет 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2. Экологические организации и экоактивисты призывают носить с собой многоразовую термокружку. Согласны? Да/Нет 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3. Некоторые кофейни – «Кофе Хауз», «Булка», Costa Coffee – используют вместо бумажных стаканчиков посуду из кукурузного крахмала. После использования такую кружку можно закопать в почву – в течение месяца он разложится на воду, золу и минеральные вещества. Согласны? Да/Нет 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4625">
                <a:tc>
                  <a:txBody>
                    <a:bodyPr/>
                    <a:lstStyle/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4.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Экоактивисты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предлагают пользоваться многоразовыми трубочками для </a:t>
                      </a:r>
                      <a:r>
                        <a:rPr lang="ru-RU" sz="1400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латте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/коктейлей. Согласны? Да/Нет 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Ответы укажите через запятую. (например: Да, Да, Да, Да)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Предложите способы вторичного использования стаканчиков.</a:t>
                      </a:r>
                    </a:p>
                    <a:p>
                      <a:pPr marL="4572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1400" dirty="0">
                          <a:effectLst/>
                          <a:latin typeface="Times New Roman"/>
                          <a:ea typeface="Times New Roman"/>
                        </a:rPr>
                        <a:t>Предложите способы утилизации стаканчиков.</a:t>
                      </a: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781">
                <a:tc gridSpan="2">
                  <a:txBody>
                    <a:bodyPr/>
                    <a:lstStyle/>
                    <a:p>
                      <a:pPr marL="457200" indent="450215"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270510" algn="l"/>
                          <a:tab pos="581660" algn="l"/>
                          <a:tab pos="1163320" algn="l"/>
                          <a:tab pos="1744980" algn="l"/>
                          <a:tab pos="2326640" algn="l"/>
                          <a:tab pos="2908300" algn="l"/>
                          <a:tab pos="3489960" algn="l"/>
                          <a:tab pos="4071620" algn="l"/>
                          <a:tab pos="4653280" algn="l"/>
                          <a:tab pos="5234940" algn="l"/>
                          <a:tab pos="5816600" algn="l"/>
                          <a:tab pos="6398260" algn="l"/>
                          <a:tab pos="6979920" algn="l"/>
                          <a:tab pos="7561580" algn="l"/>
                          <a:tab pos="8143240" algn="l"/>
                          <a:tab pos="8724900" algn="l"/>
                          <a:tab pos="9306560" algn="l"/>
                        </a:tabLs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Ответ мой:</a:t>
                      </a:r>
                    </a:p>
                  </a:txBody>
                  <a:tcPr marL="49195" marR="491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5" name="Picture 1" descr="Рисунок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861048"/>
            <a:ext cx="3600400" cy="1919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538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425355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4500" dirty="0" smtClean="0"/>
              <a:t>Простейший состав пекарского порошка:</a:t>
            </a:r>
          </a:p>
          <a:p>
            <a:r>
              <a:rPr lang="ru-RU" sz="4500" dirty="0" smtClean="0"/>
              <a:t>1 часть пищевой соды;</a:t>
            </a:r>
          </a:p>
          <a:p>
            <a:r>
              <a:rPr lang="ru-RU" sz="4500" dirty="0" smtClean="0"/>
              <a:t>1 часть лимонной кислоты или другой кислой соли (например </a:t>
            </a:r>
            <a:r>
              <a:rPr lang="ru-RU" sz="4500" dirty="0" err="1" smtClean="0"/>
              <a:t>дигидрофосфата</a:t>
            </a:r>
            <a:r>
              <a:rPr lang="ru-RU" sz="4500" dirty="0" smtClean="0"/>
              <a:t> натрия)</a:t>
            </a:r>
          </a:p>
          <a:p>
            <a:r>
              <a:rPr lang="ru-RU" sz="4500" dirty="0" smtClean="0"/>
              <a:t>1 часть муки, крахмала, сахарной пудры (или их смеси).</a:t>
            </a:r>
          </a:p>
          <a:p>
            <a:pPr marL="0" indent="0">
              <a:buNone/>
            </a:pPr>
            <a:r>
              <a:rPr lang="ru-RU" sz="4500" b="1" dirty="0" smtClean="0"/>
              <a:t>Вопросы:</a:t>
            </a:r>
          </a:p>
          <a:p>
            <a:pPr marL="0" indent="0">
              <a:buNone/>
            </a:pPr>
            <a:r>
              <a:rPr lang="ru-RU" sz="4500" dirty="0" smtClean="0"/>
              <a:t>1.Поясните, какими свойствами обладает сода, чтобы улучшать качество теста?</a:t>
            </a:r>
          </a:p>
          <a:p>
            <a:pPr marL="0" indent="0">
              <a:buNone/>
            </a:pPr>
            <a:r>
              <a:rPr lang="ru-RU" sz="4500" dirty="0" smtClean="0"/>
              <a:t>2.Можно ли использовать соду без лимонной кислоты?</a:t>
            </a:r>
          </a:p>
          <a:p>
            <a:pPr marL="0" indent="0">
              <a:buNone/>
            </a:pPr>
            <a:r>
              <a:rPr lang="ru-RU" sz="4500" dirty="0" smtClean="0"/>
              <a:t>3.Сода и лимонная кислота хорошо растворяются в воде. Нужно ли их растворять, перед тем как положить в тесто?</a:t>
            </a:r>
          </a:p>
          <a:p>
            <a:pPr marL="0" indent="0">
              <a:buNone/>
            </a:pPr>
            <a:r>
              <a:rPr lang="ru-RU" sz="4500" dirty="0" smtClean="0"/>
              <a:t>4.Можно ли заменить соду в пекарском порошке на другое вещество, и если да, то какое?</a:t>
            </a:r>
          </a:p>
          <a:p>
            <a:pPr marL="0" indent="0">
              <a:buNone/>
            </a:pPr>
            <a:r>
              <a:rPr lang="ru-RU" sz="4500" dirty="0" smtClean="0"/>
              <a:t>5.Поясните, зачем в пекарском порошке мука, ведь она есть в тесте.</a:t>
            </a:r>
          </a:p>
          <a:p>
            <a:pPr marL="0" indent="0">
              <a:buNone/>
            </a:pPr>
            <a:r>
              <a:rPr lang="ru-RU" sz="4500" dirty="0" smtClean="0"/>
              <a:t>Напишите уравнения химических реакций, происходящих с пекарским порошком в результате выпечки теста».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/>
              <a:t>В кондитерском и хлебном производстве часто применяют так называемые пекарские порошки. Где же их найти?  Его можно сделать дома. Этот рецепт я узнала в старших классах на уроках труда. Пекарский порошок – изобретение XX века. Он очень популярен в кулинарии стран Западной Европы и Америки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4735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96752"/>
            <a:ext cx="8136904" cy="5400600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Ю. Кузнецова «Тайны Чёрного моря».</a:t>
            </a:r>
          </a:p>
          <a:p>
            <a:pPr marL="0" indent="0" algn="ctr">
              <a:buNone/>
            </a:pPr>
            <a:r>
              <a:rPr lang="ru-RU" dirty="0" smtClean="0"/>
              <a:t>Трясся Крым двадцать восьмого года,</a:t>
            </a:r>
          </a:p>
          <a:p>
            <a:pPr marL="0" indent="0" algn="ctr">
              <a:buNone/>
            </a:pPr>
            <a:r>
              <a:rPr lang="ru-RU" dirty="0" smtClean="0"/>
              <a:t>И вставало море на дыбы,</a:t>
            </a:r>
          </a:p>
          <a:p>
            <a:pPr marL="0" indent="0" algn="ctr">
              <a:buNone/>
            </a:pPr>
            <a:r>
              <a:rPr lang="ru-RU" dirty="0" smtClean="0"/>
              <a:t>Испуская, к ужасу народа,</a:t>
            </a:r>
          </a:p>
          <a:p>
            <a:pPr marL="0" indent="0" algn="ctr">
              <a:buNone/>
            </a:pPr>
            <a:r>
              <a:rPr lang="ru-RU" dirty="0" smtClean="0"/>
              <a:t>Огненные серные столбы.</a:t>
            </a:r>
          </a:p>
          <a:p>
            <a:pPr marL="0" indent="0" algn="ctr">
              <a:buNone/>
            </a:pPr>
            <a:r>
              <a:rPr lang="ru-RU" dirty="0" smtClean="0"/>
              <a:t>Всё прошло.</a:t>
            </a:r>
          </a:p>
          <a:p>
            <a:pPr marL="0" indent="0" algn="ctr">
              <a:buNone/>
            </a:pPr>
            <a:r>
              <a:rPr lang="ru-RU" dirty="0" smtClean="0"/>
              <a:t>Опять гуляет пена,</a:t>
            </a:r>
          </a:p>
          <a:p>
            <a:pPr marL="0" indent="0" algn="ctr">
              <a:buNone/>
            </a:pPr>
            <a:r>
              <a:rPr lang="ru-RU" dirty="0" smtClean="0"/>
              <a:t>Но с тех пор всё выше,</a:t>
            </a:r>
          </a:p>
          <a:p>
            <a:pPr marL="0" indent="0" algn="ctr">
              <a:buNone/>
            </a:pPr>
            <a:r>
              <a:rPr lang="ru-RU" dirty="0" smtClean="0"/>
              <a:t>всё плотней</a:t>
            </a:r>
          </a:p>
          <a:p>
            <a:pPr marL="0" indent="0" algn="ctr">
              <a:buNone/>
            </a:pPr>
            <a:r>
              <a:rPr lang="ru-RU" dirty="0" smtClean="0"/>
              <a:t>Сумрачная серная геенна</a:t>
            </a:r>
          </a:p>
          <a:p>
            <a:pPr marL="0" indent="0" algn="ctr">
              <a:buNone/>
            </a:pPr>
            <a:r>
              <a:rPr lang="ru-RU" dirty="0" smtClean="0"/>
              <a:t>Подступает к днищам кораблей.</a:t>
            </a:r>
          </a:p>
          <a:p>
            <a:r>
              <a:rPr lang="ru-RU" dirty="0" smtClean="0"/>
              <a:t>Что автор называет гиеной в стихотворении? А затем назвать тему урока и цели. В ходе урока ещё раз предлагается вернуться к строкам этой поэзии и составить уравнение реакции, описанной в стихотворении.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На уроке по изучению свойств сероводорода предлагается учащимся прослушать стихотворение:</a:t>
            </a:r>
            <a:br>
              <a:rPr lang="ru-RU" sz="3100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336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2656"/>
            <a:ext cx="7620000" cy="6140152"/>
          </a:xfrm>
        </p:spPr>
        <p:txBody>
          <a:bodyPr/>
          <a:lstStyle/>
          <a:p>
            <a:r>
              <a:rPr lang="ru-RU" sz="2400" i="1" dirty="0"/>
              <a:t>«Держи голову в холоде, живот – в голоде, а ноги – в тепле!» – этот мудрый совет великого полководца Александра Суворова поможет победить не только военного противника, но и болезнь. Особенно актуален этот принцип для жителей России </a:t>
            </a:r>
            <a:r>
              <a:rPr lang="ru-RU" sz="2400" i="1" dirty="0" smtClean="0"/>
              <a:t>сейчас.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19434"/>
              </p:ext>
            </p:extLst>
          </p:nvPr>
        </p:nvGraphicFramePr>
        <p:xfrm>
          <a:off x="539552" y="2348880"/>
          <a:ext cx="7632847" cy="287693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32448"/>
                <a:gridCol w="3600399"/>
              </a:tblGrid>
              <a:tr h="2651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Почему нельзя допускать промокания ног?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Что поможет предупредить недуг? 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7690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Грибковые заболевания 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Респираторные инфекции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почек и мочевыводящих путей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нижних конечностей</a:t>
                      </a:r>
                      <a:endParaRPr lang="ru-RU" sz="20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Переобуться. 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Сделать массаж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Принять ванну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Подкрепиться.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7347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1099</TotalTime>
  <Words>946</Words>
  <Application>Microsoft Office PowerPoint</Application>
  <PresentationFormat>Экран (4:3)</PresentationFormat>
  <Paragraphs>70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Контекстные задачи при изучении естественно-научного профиля</vt:lpstr>
      <vt:lpstr>Презентация PowerPoint</vt:lpstr>
      <vt:lpstr>Какие определения и словосочетания можно составить со словом КОНТЕКСТ? </vt:lpstr>
      <vt:lpstr>Особенностями таких заданий являются:  </vt:lpstr>
      <vt:lpstr>При разработке контекстных задач необходимо учитывать несколько принципов. </vt:lpstr>
      <vt:lpstr>Презентация PowerPoint</vt:lpstr>
      <vt:lpstr>В кондитерском и хлебном производстве часто применяют так называемые пекарские порошки. Где же их найти?  Его можно сделать дома. Этот рецепт я узнала в старших классах на уроках труда. Пекарский порошок – изобретение XX века. Он очень популярен в кулинарии стран Западной Европы и Америки</vt:lpstr>
      <vt:lpstr>На уроке по изучению свойств сероводорода предлагается учащимся прослушать стихотворение: </vt:lpstr>
      <vt:lpstr>Презентация PowerPoint</vt:lpstr>
      <vt:lpstr>Презентация PowerPoint</vt:lpstr>
      <vt:lpstr>17дека6ря1916г. князь Феликс Юсупов с сообщниками пытался отравить Григория Распутина, который пользовался неограниченным влиянием на семью последнего российского императора и которого считают одной из самых одиозных фигур российской истории. Для этого заговорщики до6авили несколько граммов яда Х в пирожные. Однако яд не подействовал, Распутин лишь почувствовал лёгкое недомогание…  Распутин 6ыл убит 11 выстрелами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Контекстные задачи при изучении естественно-научного профиля</dc:title>
  <dc:creator>Кирикилица</dc:creator>
  <cp:lastModifiedBy>Кирикилица</cp:lastModifiedBy>
  <cp:revision>7</cp:revision>
  <dcterms:created xsi:type="dcterms:W3CDTF">2022-11-02T12:50:55Z</dcterms:created>
  <dcterms:modified xsi:type="dcterms:W3CDTF">2023-01-23T17:04:24Z</dcterms:modified>
</cp:coreProperties>
</file>