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2" r:id="rId5"/>
    <p:sldId id="261" r:id="rId6"/>
    <p:sldId id="260"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445888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318067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3994884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961210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928164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570DC60-66CB-441D-97C6-D41034C6ED9F}" type="datetimeFigureOut">
              <a:rPr lang="ru-RU" smtClean="0"/>
              <a:t>23.01.2023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4623892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570DC60-66CB-441D-97C6-D41034C6ED9F}" type="datetimeFigureOut">
              <a:rPr lang="ru-RU" smtClean="0"/>
              <a:t>23.01.2023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318940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570DC60-66CB-441D-97C6-D41034C6ED9F}" type="datetimeFigureOut">
              <a:rPr lang="ru-RU" smtClean="0"/>
              <a:t>23.01.2023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481241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570DC60-66CB-441D-97C6-D41034C6ED9F}" type="datetimeFigureOut">
              <a:rPr lang="ru-RU" smtClean="0"/>
              <a:t>23.01.2023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215225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70DC60-66CB-441D-97C6-D41034C6ED9F}" type="datetimeFigureOut">
              <a:rPr lang="ru-RU" smtClean="0"/>
              <a:t>23.01.2023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372500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570DC60-66CB-441D-97C6-D41034C6ED9F}" type="datetimeFigureOut">
              <a:rPr lang="ru-RU" smtClean="0"/>
              <a:t>23.01.2023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AB36E-09AF-446E-AB6C-4058D36B2A1B}" type="slidenum">
              <a:rPr lang="ru-RU" smtClean="0"/>
              <a:t>‹#›</a:t>
            </a:fld>
            <a:endParaRPr lang="ru-RU"/>
          </a:p>
        </p:txBody>
      </p:sp>
    </p:spTree>
    <p:extLst>
      <p:ext uri="{BB962C8B-B14F-4D97-AF65-F5344CB8AC3E}">
        <p14:creationId xmlns:p14="http://schemas.microsoft.com/office/powerpoint/2010/main" val="2239806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0DC60-66CB-441D-97C6-D41034C6ED9F}" type="datetimeFigureOut">
              <a:rPr lang="ru-RU" smtClean="0"/>
              <a:t>23.01.2023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0AB36E-09AF-446E-AB6C-4058D36B2A1B}" type="slidenum">
              <a:rPr lang="ru-RU" smtClean="0"/>
              <a:t>‹#›</a:t>
            </a:fld>
            <a:endParaRPr lang="ru-RU"/>
          </a:p>
        </p:txBody>
      </p:sp>
    </p:spTree>
    <p:extLst>
      <p:ext uri="{BB962C8B-B14F-4D97-AF65-F5344CB8AC3E}">
        <p14:creationId xmlns:p14="http://schemas.microsoft.com/office/powerpoint/2010/main" val="15727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 y="0"/>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187624" y="188640"/>
            <a:ext cx="7128792" cy="830997"/>
          </a:xfrm>
          <a:prstGeom prst="rect">
            <a:avLst/>
          </a:prstGeom>
        </p:spPr>
        <p:txBody>
          <a:bodyPr wrap="square">
            <a:spAutoFit/>
          </a:bodyPr>
          <a:lstStyle/>
          <a:p>
            <a:pPr algn="ctr"/>
            <a:r>
              <a:rPr lang="ru-RU"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Государственное бюджетное образовательное учреждение детский сад №85</a:t>
            </a:r>
          </a:p>
          <a:p>
            <a:pPr algn="ctr"/>
            <a:r>
              <a:rPr lang="ru-RU"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комбинированного вида Красногвардейского района</a:t>
            </a:r>
          </a:p>
          <a:p>
            <a:pPr algn="ctr"/>
            <a:r>
              <a:rPr lang="ru-RU" sz="1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г. Санкт - Петербург</a:t>
            </a:r>
            <a:endParaRPr lang="ru-RU"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3" name="Прямоугольник 2"/>
          <p:cNvSpPr/>
          <p:nvPr/>
        </p:nvSpPr>
        <p:spPr>
          <a:xfrm>
            <a:off x="3347864" y="5208211"/>
            <a:ext cx="5112568" cy="923330"/>
          </a:xfrm>
          <a:prstGeom prst="rect">
            <a:avLst/>
          </a:prstGeom>
        </p:spPr>
        <p:txBody>
          <a:bodyPr wrap="square">
            <a:spAutoFit/>
          </a:bodyPr>
          <a:lstStyle/>
          <a:p>
            <a:pPr algn="r"/>
            <a:r>
              <a:rPr lang="ru-RU"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Подготовила: инструктор по физической культуре</a:t>
            </a:r>
          </a:p>
          <a:p>
            <a:pPr algn="r"/>
            <a:r>
              <a:rPr lang="ru-RU" i="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Голод Алена Анатольевна</a:t>
            </a:r>
            <a:endParaRPr lang="ru-RU"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701394" y="1988840"/>
            <a:ext cx="7259038" cy="1754326"/>
          </a:xfrm>
          <a:prstGeom prst="rect">
            <a:avLst/>
          </a:prstGeom>
          <a:noFill/>
        </p:spPr>
        <p:txBody>
          <a:bodyPr wrap="none" rtlCol="0">
            <a:spAutoFit/>
          </a:bodyPr>
          <a:lstStyle/>
          <a:p>
            <a:pPr algn="ct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Консультация</a:t>
            </a:r>
          </a:p>
          <a:p>
            <a:pPr algn="ct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для родителей и педагогов</a:t>
            </a:r>
          </a:p>
          <a:p>
            <a:pPr algn="ct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«Координационная лестница»</a:t>
            </a:r>
            <a:endPar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394" y="4195192"/>
            <a:ext cx="2561861" cy="1921396"/>
          </a:xfrm>
          <a:prstGeom prst="rect">
            <a:avLst/>
          </a:prstGeom>
          <a:solidFill>
            <a:srgbClr val="FFFFFF">
              <a:shade val="85000"/>
            </a:srgbClr>
          </a:solidFill>
          <a:ln w="88900" cap="sq">
            <a:solidFill>
              <a:schemeClr val="accent1">
                <a:lumMod val="20000"/>
                <a:lumOff val="8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95220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 y="0"/>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332656"/>
            <a:ext cx="7632848" cy="6186309"/>
          </a:xfrm>
          <a:prstGeom prst="rect">
            <a:avLst/>
          </a:prstGeom>
        </p:spPr>
        <p:txBody>
          <a:bodyPr wrap="square">
            <a:spAutoFit/>
          </a:bodyPr>
          <a:lstStyle/>
          <a:p>
            <a:pPr algn="just"/>
            <a:r>
              <a:rPr lang="ru-RU" b="1" dirty="0" smtClean="0">
                <a:ln w="10541" cmpd="sng">
                  <a:solidFill>
                    <a:srgbClr val="7D7D7D">
                      <a:tint val="100000"/>
                      <a:shade val="100000"/>
                      <a:satMod val="110000"/>
                    </a:srgbClr>
                  </a:solidFill>
                  <a:prstDash val="solid"/>
                </a:ln>
                <a:solidFill>
                  <a:sysClr val="windowText" lastClr="000000"/>
                </a:solidFill>
              </a:rPr>
              <a:t>Слово «координация» латинского происхождения. Оно означает согласованность, объединение. Относительно двигательной деятельности человека(ребенка) употребляется для определения степени согласованности его движений с реальными требованиями окружающей среды.</a:t>
            </a:r>
          </a:p>
          <a:p>
            <a:pPr algn="just"/>
            <a:r>
              <a:rPr lang="ru-RU" b="1" dirty="0" smtClean="0">
                <a:ln w="10541" cmpd="sng">
                  <a:solidFill>
                    <a:srgbClr val="7D7D7D">
                      <a:tint val="100000"/>
                      <a:shade val="100000"/>
                      <a:satMod val="110000"/>
                    </a:srgbClr>
                  </a:solidFill>
                  <a:prstDash val="solid"/>
                </a:ln>
                <a:solidFill>
                  <a:sysClr val="windowText" lastClr="000000"/>
                </a:solidFill>
              </a:rPr>
              <a:t>КООРДИНАЦИЯ – это способность ребенка рационально согласовывать движения звеньев тела при решении конкретных двигательных задач.</a:t>
            </a:r>
          </a:p>
          <a:p>
            <a:pPr algn="just"/>
            <a:r>
              <a:rPr lang="ru-RU" b="1" dirty="0" smtClean="0">
                <a:ln w="10541" cmpd="sng">
                  <a:solidFill>
                    <a:srgbClr val="7D7D7D">
                      <a:tint val="100000"/>
                      <a:shade val="100000"/>
                      <a:satMod val="110000"/>
                    </a:srgbClr>
                  </a:solidFill>
                  <a:prstDash val="solid"/>
                </a:ln>
                <a:solidFill>
                  <a:sysClr val="windowText" lastClr="000000"/>
                </a:solidFill>
              </a:rPr>
              <a:t>Координационная способность дошкольника – это вид физических способностей, базирующихся на психофизиологических и морфологических особенностях организма и содействующих слаженному выполнению двигательных действий. В. И. Ляха, что координационные способности — это возможности индивида, определяющие его готовность к оптимальному управлению и регулировке двигательного действия.</a:t>
            </a:r>
          </a:p>
          <a:p>
            <a:pPr algn="just"/>
            <a:r>
              <a:rPr lang="ru-RU" b="1" dirty="0" smtClean="0">
                <a:ln w="10541" cmpd="sng">
                  <a:solidFill>
                    <a:srgbClr val="7D7D7D">
                      <a:tint val="100000"/>
                      <a:shade val="100000"/>
                      <a:satMod val="110000"/>
                    </a:srgbClr>
                  </a:solidFill>
                  <a:prstDash val="solid"/>
                </a:ln>
                <a:solidFill>
                  <a:sysClr val="windowText" lastClr="000000"/>
                </a:solidFill>
              </a:rPr>
              <a:t>Таким образом, координация — умение согласовывать движения различных частей тела. Отдельные элементы движения соединяются в единое двигательное действие, которое производится экономно, не напряженно, пластично, четко.</a:t>
            </a:r>
          </a:p>
          <a:p>
            <a:pPr algn="just"/>
            <a:r>
              <a:rPr lang="ru-RU" b="1" dirty="0" smtClean="0">
                <a:ln w="10541" cmpd="sng">
                  <a:solidFill>
                    <a:srgbClr val="7D7D7D">
                      <a:tint val="100000"/>
                      <a:shade val="100000"/>
                      <a:satMod val="110000"/>
                    </a:srgbClr>
                  </a:solidFill>
                  <a:prstDash val="solid"/>
                </a:ln>
                <a:solidFill>
                  <a:sysClr val="windowText" lastClr="000000"/>
                </a:solidFill>
              </a:rPr>
              <a:t>В практике физического воспитания можно наблюдать детей, которые одинаково хорошо выполняют задания на ориентирование, равновесие, ритм, т.е. имеют хорошие «общие» координационные способности, а так же есть дети с нарушением этих качеств.</a:t>
            </a:r>
            <a:endParaRPr lang="ru-RU" b="1" dirty="0">
              <a:ln w="10541" cmpd="sng">
                <a:solidFill>
                  <a:srgbClr val="7D7D7D">
                    <a:tint val="100000"/>
                    <a:shade val="100000"/>
                    <a:satMod val="110000"/>
                  </a:srgbClr>
                </a:solidFill>
                <a:prstDash val="solid"/>
              </a:ln>
              <a:solidFill>
                <a:sysClr val="windowText" lastClr="000000"/>
              </a:solidFill>
            </a:endParaRPr>
          </a:p>
        </p:txBody>
      </p:sp>
    </p:spTree>
    <p:extLst>
      <p:ext uri="{BB962C8B-B14F-4D97-AF65-F5344CB8AC3E}">
        <p14:creationId xmlns:p14="http://schemas.microsoft.com/office/powerpoint/2010/main" val="5719862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 y="0"/>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467544" y="260648"/>
            <a:ext cx="7632848" cy="6463308"/>
          </a:xfrm>
          <a:prstGeom prst="rect">
            <a:avLst/>
          </a:prstGeom>
        </p:spPr>
        <p:txBody>
          <a:bodyPr wrap="square">
            <a:spAutoFit/>
          </a:bodyPr>
          <a:lstStyle/>
          <a:p>
            <a:pPr algn="ctr"/>
            <a:r>
              <a:rPr lang="ru-RU" b="1" u="sng" dirty="0" smtClean="0">
                <a:ln w="10541" cmpd="sng">
                  <a:solidFill>
                    <a:srgbClr val="7D7D7D">
                      <a:tint val="100000"/>
                      <a:shade val="100000"/>
                      <a:satMod val="110000"/>
                    </a:srgbClr>
                  </a:solidFill>
                  <a:prstDash val="solid"/>
                </a:ln>
                <a:solidFill>
                  <a:sysClr val="windowText" lastClr="000000"/>
                </a:solidFill>
              </a:rPr>
              <a:t>Определение координационно-скоростной лестницы</a:t>
            </a:r>
          </a:p>
          <a:p>
            <a:pPr algn="just"/>
            <a:r>
              <a:rPr lang="ru-RU" b="1" dirty="0" smtClean="0">
                <a:ln w="10541" cmpd="sng">
                  <a:solidFill>
                    <a:srgbClr val="7D7D7D">
                      <a:tint val="100000"/>
                      <a:shade val="100000"/>
                      <a:satMod val="110000"/>
                    </a:srgbClr>
                  </a:solidFill>
                  <a:prstDash val="solid"/>
                </a:ln>
                <a:solidFill>
                  <a:sysClr val="windowText" lastClr="000000"/>
                </a:solidFill>
              </a:rPr>
              <a:t>Координационная лестница является снаряжением, нацеленным на активные спортивные упражнения. Упражнения на координационной лестнице заставляют нервную систему ребенка посылать дополнительную информацию в его мышцы с огромной скоростью, включая в работу все больше и больше клеток. Это помогает детям быть быстрее, расторопнее, и подвижнее. Лестница сконструирована таким образом, чтобы улучшить владение телом и увеличить скорость ног, а именно стопы и реакции мышц голеностопа. Она предполагает постоянное наращивание различных спортивных возможностей.</a:t>
            </a:r>
          </a:p>
          <a:p>
            <a:pPr algn="just"/>
            <a:r>
              <a:rPr lang="ru-RU" b="1" u="sng" dirty="0" smtClean="0">
                <a:ln w="10541" cmpd="sng">
                  <a:solidFill>
                    <a:srgbClr val="7D7D7D">
                      <a:tint val="100000"/>
                      <a:shade val="100000"/>
                      <a:satMod val="110000"/>
                    </a:srgbClr>
                  </a:solidFill>
                  <a:prstDash val="solid"/>
                </a:ln>
                <a:solidFill>
                  <a:sysClr val="windowText" lastClr="000000"/>
                </a:solidFill>
              </a:rPr>
              <a:t>При работе с лестницей используются 3 основных двигательных навыка:</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упражнения в ходьбе</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беговые упражнения</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прыжки</a:t>
            </a:r>
          </a:p>
          <a:p>
            <a:pPr algn="just"/>
            <a:r>
              <a:rPr lang="ru-RU" b="1" dirty="0" smtClean="0">
                <a:ln w="10541" cmpd="sng">
                  <a:solidFill>
                    <a:srgbClr val="7D7D7D">
                      <a:tint val="100000"/>
                      <a:shade val="100000"/>
                      <a:satMod val="110000"/>
                    </a:srgbClr>
                  </a:solidFill>
                  <a:prstDash val="solid"/>
                </a:ln>
                <a:solidFill>
                  <a:sysClr val="windowText" lastClr="000000"/>
                </a:solidFill>
              </a:rPr>
              <a:t>Как и во многих упражнениях на технику, здесь больше важна правильность выполнения. Упражнений на координационной лестнице существует множество. Часть из них является специализированными упражнениями для детей, часть является универсальными, но практически все они направлены на улучшение координации и скорости работы ног, техники движений и баланса. Для детей с особыми образовательными потребностями используют более лёгкую форму подхода к выполнению упражнений, учитываю </a:t>
            </a:r>
            <a:r>
              <a:rPr lang="ru-RU" b="1" dirty="0" err="1" smtClean="0">
                <a:ln w="10541" cmpd="sng">
                  <a:solidFill>
                    <a:srgbClr val="7D7D7D">
                      <a:tint val="100000"/>
                      <a:shade val="100000"/>
                      <a:satMod val="110000"/>
                    </a:srgbClr>
                  </a:solidFill>
                  <a:prstDash val="solid"/>
                </a:ln>
                <a:solidFill>
                  <a:sysClr val="windowText" lastClr="000000"/>
                </a:solidFill>
              </a:rPr>
              <a:t>психо</a:t>
            </a:r>
            <a:r>
              <a:rPr lang="ru-RU" b="1" dirty="0" smtClean="0">
                <a:ln w="10541" cmpd="sng">
                  <a:solidFill>
                    <a:srgbClr val="7D7D7D">
                      <a:tint val="100000"/>
                      <a:shade val="100000"/>
                      <a:satMod val="110000"/>
                    </a:srgbClr>
                  </a:solidFill>
                  <a:prstDash val="solid"/>
                </a:ln>
                <a:solidFill>
                  <a:sysClr val="windowText" lastClr="000000"/>
                </a:solidFill>
              </a:rPr>
              <a:t>-физическую эмоциональную и физическую способность детей.</a:t>
            </a:r>
            <a:endParaRPr lang="ru-RU" b="1" dirty="0">
              <a:ln w="10541" cmpd="sng">
                <a:solidFill>
                  <a:srgbClr val="7D7D7D">
                    <a:tint val="100000"/>
                    <a:shade val="100000"/>
                    <a:satMod val="110000"/>
                  </a:srgbClr>
                </a:solidFill>
                <a:prstDash val="solid"/>
              </a:ln>
              <a:solidFill>
                <a:sysClr val="windowText" lastClr="000000"/>
              </a:solidFill>
            </a:endParaRPr>
          </a:p>
        </p:txBody>
      </p:sp>
    </p:spTree>
    <p:extLst>
      <p:ext uri="{BB962C8B-B14F-4D97-AF65-F5344CB8AC3E}">
        <p14:creationId xmlns:p14="http://schemas.microsoft.com/office/powerpoint/2010/main" val="30204484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66"/>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475572" y="332656"/>
            <a:ext cx="7704856" cy="6186309"/>
          </a:xfrm>
          <a:prstGeom prst="rect">
            <a:avLst/>
          </a:prstGeom>
        </p:spPr>
        <p:txBody>
          <a:bodyPr wrap="square">
            <a:spAutoFit/>
          </a:bodyPr>
          <a:lstStyle/>
          <a:p>
            <a:pPr algn="ctr"/>
            <a:r>
              <a:rPr lang="ru-RU" b="1" u="sng" dirty="0" smtClean="0">
                <a:ln w="10541" cmpd="sng">
                  <a:solidFill>
                    <a:srgbClr val="7D7D7D">
                      <a:tint val="100000"/>
                      <a:shade val="100000"/>
                      <a:satMod val="110000"/>
                    </a:srgbClr>
                  </a:solidFill>
                  <a:prstDash val="solid"/>
                </a:ln>
                <a:solidFill>
                  <a:sysClr val="windowText" lastClr="000000"/>
                </a:solidFill>
              </a:rPr>
              <a:t>Методические рекомендации по использованию координационной (скоростной) лестницы в ДОУ</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algn="just"/>
            <a:r>
              <a:rPr lang="ru-RU" b="1" dirty="0" smtClean="0">
                <a:ln w="10541" cmpd="sng">
                  <a:solidFill>
                    <a:srgbClr val="7D7D7D">
                      <a:tint val="100000"/>
                      <a:shade val="100000"/>
                      <a:satMod val="110000"/>
                    </a:srgbClr>
                  </a:solidFill>
                  <a:prstDash val="solid"/>
                </a:ln>
                <a:solidFill>
                  <a:sysClr val="windowText" lastClr="000000"/>
                </a:solidFill>
              </a:rPr>
              <a:t>На первом занятии с использованием координационной (скоростной) лестницы следует провести инструктаж. Перед каждым последующим занятием по физической культуре детям нужно напоминать:</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какая должна быть дистанция при выполнении упражнения.</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наступать на пластины лестницы нельзя.</a:t>
            </a: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при выполнении упражнений спину держать прямо.</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algn="just"/>
            <a:r>
              <a:rPr lang="ru-RU" b="1" dirty="0" smtClean="0">
                <a:ln w="10541" cmpd="sng">
                  <a:solidFill>
                    <a:srgbClr val="7D7D7D">
                      <a:tint val="100000"/>
                      <a:shade val="100000"/>
                      <a:satMod val="110000"/>
                    </a:srgbClr>
                  </a:solidFill>
                  <a:prstDash val="solid"/>
                </a:ln>
                <a:solidFill>
                  <a:sysClr val="windowText" lastClr="000000"/>
                </a:solidFill>
              </a:rPr>
              <a:t>На занятиях по физической культуре «скоростную (координационную) лестницу» можно применять в водной, основной и заключительной части занятия. </a:t>
            </a:r>
          </a:p>
          <a:p>
            <a:pPr algn="just"/>
            <a:r>
              <a:rPr lang="ru-RU" b="1" dirty="0" smtClean="0">
                <a:ln w="10541" cmpd="sng">
                  <a:solidFill>
                    <a:srgbClr val="7D7D7D">
                      <a:tint val="100000"/>
                      <a:shade val="100000"/>
                      <a:satMod val="110000"/>
                    </a:srgbClr>
                  </a:solidFill>
                  <a:prstDash val="solid"/>
                </a:ln>
                <a:solidFill>
                  <a:sysClr val="windowText" lastClr="000000"/>
                </a:solidFill>
              </a:rPr>
              <a:t>Основным принципом планирования занятий с использованием координационной (скоростной) лестницы является постепенное усложнение упражнений. Младшая, средняя и старшая группы выполняют основные виды движений с применением координационной (скоростной) лестницы по возрасту. Если ребёнок на свой возраст выполняет упражнение правильно, можно его усложнить. Если он и в этом случае выполняет упражнение хорошо, можно дать ему упражнение из следующей возрастной категории </a:t>
            </a:r>
            <a:r>
              <a:rPr lang="ru-RU" b="1" dirty="0" err="1" smtClean="0">
                <a:ln w="10541" cmpd="sng">
                  <a:solidFill>
                    <a:srgbClr val="7D7D7D">
                      <a:tint val="100000"/>
                      <a:shade val="100000"/>
                      <a:satMod val="110000"/>
                    </a:srgbClr>
                  </a:solidFill>
                  <a:prstDash val="solid"/>
                </a:ln>
                <a:solidFill>
                  <a:sysClr val="windowText" lastClr="000000"/>
                </a:solidFill>
              </a:rPr>
              <a:t>и.т.д</a:t>
            </a:r>
            <a:r>
              <a:rPr lang="ru-RU" b="1" dirty="0" smtClean="0">
                <a:ln w="10541" cmpd="sng">
                  <a:solidFill>
                    <a:srgbClr val="7D7D7D">
                      <a:tint val="100000"/>
                      <a:shade val="100000"/>
                      <a:satMod val="110000"/>
                    </a:srgbClr>
                  </a:solidFill>
                  <a:prstDash val="solid"/>
                </a:ln>
                <a:solidFill>
                  <a:sysClr val="windowText" lastClr="000000"/>
                </a:solidFill>
              </a:rPr>
              <a:t>. Подготовительной к школе группе можно добавить упражнения на развитие координации движения.</a:t>
            </a:r>
            <a:endParaRPr lang="ru-RU" b="1" dirty="0">
              <a:ln w="10541" cmpd="sng">
                <a:solidFill>
                  <a:srgbClr val="7D7D7D">
                    <a:tint val="100000"/>
                    <a:shade val="100000"/>
                    <a:satMod val="110000"/>
                  </a:srgbClr>
                </a:solidFill>
                <a:prstDash val="solid"/>
              </a:ln>
              <a:solidFill>
                <a:sysClr val="windowText" lastClr="000000"/>
              </a:solidFill>
            </a:endParaRPr>
          </a:p>
        </p:txBody>
      </p:sp>
    </p:spTree>
    <p:extLst>
      <p:ext uri="{BB962C8B-B14F-4D97-AF65-F5344CB8AC3E}">
        <p14:creationId xmlns:p14="http://schemas.microsoft.com/office/powerpoint/2010/main" val="2263677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 y="-5166"/>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11560" y="476672"/>
            <a:ext cx="7416824" cy="5355312"/>
          </a:xfrm>
          <a:prstGeom prst="rect">
            <a:avLst/>
          </a:prstGeom>
        </p:spPr>
        <p:txBody>
          <a:bodyPr wrap="square">
            <a:spAutoFit/>
          </a:bodyPr>
          <a:lstStyle/>
          <a:p>
            <a:pPr algn="just"/>
            <a:r>
              <a:rPr lang="ru-RU" b="1" dirty="0" smtClean="0">
                <a:ln w="10541" cmpd="sng">
                  <a:solidFill>
                    <a:srgbClr val="7D7D7D">
                      <a:tint val="100000"/>
                      <a:shade val="100000"/>
                      <a:satMod val="110000"/>
                    </a:srgbClr>
                  </a:solidFill>
                  <a:prstDash val="solid"/>
                </a:ln>
                <a:solidFill>
                  <a:sysClr val="windowText" lastClr="000000"/>
                </a:solidFill>
              </a:rPr>
              <a:t>Применение координационной (скоростной) лестницы служит прекрасным дополнением к занятиям по физической культуре и использовании её в самостоятельной деятельности в группах. </a:t>
            </a:r>
          </a:p>
          <a:p>
            <a:pPr algn="just"/>
            <a:r>
              <a:rPr lang="ru-RU" b="1" dirty="0" smtClean="0">
                <a:ln w="10541" cmpd="sng">
                  <a:solidFill>
                    <a:srgbClr val="7D7D7D">
                      <a:tint val="100000"/>
                      <a:shade val="100000"/>
                      <a:satMod val="110000"/>
                    </a:srgbClr>
                  </a:solidFill>
                  <a:prstDash val="solid"/>
                </a:ln>
                <a:solidFill>
                  <a:sysClr val="windowText" lastClr="000000"/>
                </a:solidFill>
              </a:rPr>
              <a:t>С помощью лестницы развиваются такие качества как сила, ловкость, быстрота, координация движения. </a:t>
            </a:r>
          </a:p>
          <a:p>
            <a:pPr algn="just"/>
            <a:r>
              <a:rPr lang="ru-RU" b="1" dirty="0" smtClean="0">
                <a:ln w="10541" cmpd="sng">
                  <a:solidFill>
                    <a:srgbClr val="7D7D7D">
                      <a:tint val="100000"/>
                      <a:shade val="100000"/>
                      <a:satMod val="110000"/>
                    </a:srgbClr>
                  </a:solidFill>
                  <a:prstDash val="solid"/>
                </a:ln>
                <a:solidFill>
                  <a:sysClr val="windowText" lastClr="000000"/>
                </a:solidFill>
              </a:rPr>
              <a:t>Успех от занятий по физической культуре будет только в том случае, если они будут разнообразными.</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Обязательная разминка перед выполнением упражнений</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Выполнение задания по очереди</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Коррекция осанки.</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Чёткое и правильное выполнение упражнений на скорость, не стоит торопиться (сначала нужно добиться хорошего выполнения, потом уже постепенно увеличивать скорость).</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marL="285750" indent="-285750" algn="just">
              <a:buFont typeface="Arial" pitchFamily="34" charset="0"/>
              <a:buChar char="•"/>
            </a:pPr>
            <a:r>
              <a:rPr lang="ru-RU" b="1" dirty="0" smtClean="0">
                <a:ln w="10541" cmpd="sng">
                  <a:solidFill>
                    <a:srgbClr val="7D7D7D">
                      <a:tint val="100000"/>
                      <a:shade val="100000"/>
                      <a:satMod val="110000"/>
                    </a:srgbClr>
                  </a:solidFill>
                  <a:prstDash val="solid"/>
                </a:ln>
                <a:solidFill>
                  <a:sysClr val="windowText" lastClr="000000"/>
                </a:solidFill>
              </a:rPr>
              <a:t>Переходить от простого задания к более сложному.</a:t>
            </a:r>
            <a:endParaRPr lang="ru-RU" b="1" dirty="0">
              <a:ln w="10541" cmpd="sng">
                <a:solidFill>
                  <a:srgbClr val="7D7D7D">
                    <a:tint val="100000"/>
                    <a:shade val="100000"/>
                    <a:satMod val="110000"/>
                  </a:srgbClr>
                </a:solidFill>
                <a:prstDash val="solid"/>
              </a:ln>
              <a:solidFill>
                <a:sysClr val="windowText" lastClr="000000"/>
              </a:solidFill>
            </a:endParaRPr>
          </a:p>
        </p:txBody>
      </p:sp>
    </p:spTree>
    <p:extLst>
      <p:ext uri="{BB962C8B-B14F-4D97-AF65-F5344CB8AC3E}">
        <p14:creationId xmlns:p14="http://schemas.microsoft.com/office/powerpoint/2010/main" val="3618083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0" y="0"/>
            <a:ext cx="9140730" cy="6863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611560" y="476672"/>
            <a:ext cx="7416824" cy="2862322"/>
          </a:xfrm>
          <a:prstGeom prst="rect">
            <a:avLst/>
          </a:prstGeom>
        </p:spPr>
        <p:txBody>
          <a:bodyPr wrap="square">
            <a:spAutoFit/>
          </a:bodyPr>
          <a:lstStyle/>
          <a:p>
            <a:pPr algn="ctr"/>
            <a:r>
              <a:rPr lang="ru-RU" b="1" u="sng" dirty="0" smtClean="0">
                <a:ln w="10541" cmpd="sng">
                  <a:solidFill>
                    <a:srgbClr val="7D7D7D">
                      <a:tint val="100000"/>
                      <a:shade val="100000"/>
                      <a:satMod val="110000"/>
                    </a:srgbClr>
                  </a:solidFill>
                  <a:prstDash val="solid"/>
                </a:ln>
                <a:solidFill>
                  <a:sysClr val="windowText" lastClr="000000"/>
                </a:solidFill>
              </a:rPr>
              <a:t>Вывод</a:t>
            </a:r>
          </a:p>
          <a:p>
            <a:pPr algn="just"/>
            <a:endParaRPr lang="ru-RU" b="1" dirty="0" smtClean="0">
              <a:ln w="10541" cmpd="sng">
                <a:solidFill>
                  <a:srgbClr val="7D7D7D">
                    <a:tint val="100000"/>
                    <a:shade val="100000"/>
                    <a:satMod val="110000"/>
                  </a:srgbClr>
                </a:solidFill>
                <a:prstDash val="solid"/>
              </a:ln>
              <a:solidFill>
                <a:sysClr val="windowText" lastClr="000000"/>
              </a:solidFill>
            </a:endParaRPr>
          </a:p>
          <a:p>
            <a:pPr algn="just"/>
            <a:r>
              <a:rPr lang="ru-RU" b="1" dirty="0" smtClean="0">
                <a:ln w="10541" cmpd="sng">
                  <a:solidFill>
                    <a:srgbClr val="7D7D7D">
                      <a:tint val="100000"/>
                      <a:shade val="100000"/>
                      <a:satMod val="110000"/>
                    </a:srgbClr>
                  </a:solidFill>
                  <a:prstDash val="solid"/>
                </a:ln>
                <a:solidFill>
                  <a:sysClr val="windowText" lastClr="000000"/>
                </a:solidFill>
              </a:rPr>
              <a:t> Координационная лестница является эффективным средством развития координационно-скоростных способностей, таких, как координация, ловкость и быстрота, которые необходимы во многих видах спорта.</a:t>
            </a:r>
          </a:p>
          <a:p>
            <a:pPr algn="just"/>
            <a:r>
              <a:rPr lang="ru-RU" b="1" dirty="0" smtClean="0">
                <a:ln w="10541" cmpd="sng">
                  <a:solidFill>
                    <a:srgbClr val="7D7D7D">
                      <a:tint val="100000"/>
                      <a:shade val="100000"/>
                      <a:satMod val="110000"/>
                    </a:srgbClr>
                  </a:solidFill>
                  <a:prstDash val="solid"/>
                </a:ln>
                <a:solidFill>
                  <a:sysClr val="windowText" lastClr="000000"/>
                </a:solidFill>
              </a:rPr>
              <a:t>Ежедневная тренировка на координационных (скоростных) лестницах, правильно подобранные упражнения и их дозировка, позволит улучшить координацию движению, повысить скорость на коротких дистанциях, а также разнообразить занятия с дошкольниками.</a:t>
            </a:r>
            <a:endParaRPr lang="ru-RU" b="1" dirty="0">
              <a:ln w="10541" cmpd="sng">
                <a:solidFill>
                  <a:srgbClr val="7D7D7D">
                    <a:tint val="100000"/>
                    <a:shade val="100000"/>
                    <a:satMod val="110000"/>
                  </a:srgbClr>
                </a:solidFill>
                <a:prstDash val="solid"/>
              </a:ln>
              <a:solidFill>
                <a:sysClr val="windowText" lastClr="000000"/>
              </a:solidFill>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7" t="32764" r="2043"/>
          <a:stretch/>
        </p:blipFill>
        <p:spPr bwMode="auto">
          <a:xfrm>
            <a:off x="2773435" y="3573016"/>
            <a:ext cx="3310733" cy="303755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0083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23</TotalTime>
  <Words>699</Words>
  <Application>Microsoft Office PowerPoint</Application>
  <PresentationFormat>Экран (4:3)</PresentationFormat>
  <Paragraphs>46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Алексей</dc:creator>
  <cp:lastModifiedBy>Алексей</cp:lastModifiedBy>
  <cp:revision>3</cp:revision>
  <dcterms:created xsi:type="dcterms:W3CDTF">2023-01-23T09:59:21Z</dcterms:created>
  <dcterms:modified xsi:type="dcterms:W3CDTF">2023-01-23T10:22:41Z</dcterms:modified>
</cp:coreProperties>
</file>