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310" r:id="rId2"/>
    <p:sldId id="316" r:id="rId3"/>
    <p:sldId id="266" r:id="rId4"/>
    <p:sldId id="256" r:id="rId5"/>
    <p:sldId id="257" r:id="rId6"/>
    <p:sldId id="260" r:id="rId7"/>
    <p:sldId id="263" r:id="rId8"/>
    <p:sldId id="265" r:id="rId9"/>
    <p:sldId id="271" r:id="rId10"/>
    <p:sldId id="272" r:id="rId11"/>
    <p:sldId id="270" r:id="rId12"/>
    <p:sldId id="311" r:id="rId13"/>
    <p:sldId id="278" r:id="rId14"/>
    <p:sldId id="312" r:id="rId15"/>
    <p:sldId id="281" r:id="rId16"/>
    <p:sldId id="283" r:id="rId17"/>
    <p:sldId id="284" r:id="rId18"/>
    <p:sldId id="285" r:id="rId19"/>
    <p:sldId id="287" r:id="rId20"/>
    <p:sldId id="290" r:id="rId21"/>
    <p:sldId id="291" r:id="rId22"/>
    <p:sldId id="292" r:id="rId23"/>
    <p:sldId id="293" r:id="rId24"/>
    <p:sldId id="294" r:id="rId25"/>
    <p:sldId id="295" r:id="rId26"/>
    <p:sldId id="307" r:id="rId27"/>
    <p:sldId id="313" r:id="rId28"/>
    <p:sldId id="314" r:id="rId29"/>
    <p:sldId id="315"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Светлый стиль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72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3082294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796609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111307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9001581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541552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9C25C027-7920-4ED3-8ED4-B862192F3467}" type="datetimeFigureOut">
              <a:rPr lang="ru-RU" smtClean="0"/>
              <a:t>28.04.2022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15063860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9C25C027-7920-4ED3-8ED4-B862192F3467}" type="datetimeFigureOut">
              <a:rPr lang="ru-RU" smtClean="0"/>
              <a:t>28.04.2022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635585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849986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871644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32D388F-B70B-41A0-A133-7DFC0063E1B6}"/>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0C838172-55E1-41BE-B773-7B57DE8E6943}"/>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FC2E484-20D3-49A9-AC03-8D99A51D5714}"/>
              </a:ext>
            </a:extLst>
          </p:cNvPr>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Нижний колонтитул 4">
            <a:extLst>
              <a:ext uri="{FF2B5EF4-FFF2-40B4-BE49-F238E27FC236}">
                <a16:creationId xmlns:a16="http://schemas.microsoft.com/office/drawing/2014/main" id="{B38090CB-9ABC-4CF5-BEC1-5033494D22B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64E5585-244C-4229-BCC6-67E4B066E00A}"/>
              </a:ext>
            </a:extLst>
          </p:cNvPr>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80077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622103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C25C027-7920-4ED3-8ED4-B862192F3467}" type="datetimeFigureOut">
              <a:rPr lang="ru-RU" smtClean="0"/>
              <a:t>28.04.2022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1482703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38776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913774" y="3051012"/>
            <a:ext cx="5106027"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6172200" y="3051012"/>
            <a:ext cx="510540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C25C027-7920-4ED3-8ED4-B862192F3467}" type="datetimeFigureOut">
              <a:rPr lang="ru-RU" smtClean="0"/>
              <a:t>28.04.2022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1250115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C25C027-7920-4ED3-8ED4-B862192F3467}" type="datetimeFigureOut">
              <a:rPr lang="ru-RU" smtClean="0"/>
              <a:t>28.04.2022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4257257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9C25C027-7920-4ED3-8ED4-B862192F3467}" type="datetimeFigureOut">
              <a:rPr lang="ru-RU" smtClean="0"/>
              <a:t>28.04.2022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3986710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2248319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C25C027-7920-4ED3-8ED4-B862192F3467}" type="datetimeFigureOut">
              <a:rPr lang="ru-RU" smtClean="0"/>
              <a:t>28.04.2022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F10595D-BF82-4C8F-9440-C1A56538E45F}" type="slidenum">
              <a:rPr lang="ru-RU" smtClean="0"/>
              <a:t>‹#›</a:t>
            </a:fld>
            <a:endParaRPr lang="ru-RU"/>
          </a:p>
        </p:txBody>
      </p:sp>
    </p:spTree>
    <p:extLst>
      <p:ext uri="{BB962C8B-B14F-4D97-AF65-F5344CB8AC3E}">
        <p14:creationId xmlns:p14="http://schemas.microsoft.com/office/powerpoint/2010/main" val="3344146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9C25C027-7920-4ED3-8ED4-B862192F3467}" type="datetimeFigureOut">
              <a:rPr lang="ru-RU" smtClean="0"/>
              <a:t>28.04.2022</a:t>
            </a:fld>
            <a:endParaRPr lang="ru-RU"/>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7F10595D-BF82-4C8F-9440-C1A56538E45F}" type="slidenum">
              <a:rPr lang="ru-RU" smtClean="0"/>
              <a:t>‹#›</a:t>
            </a:fld>
            <a:endParaRPr lang="ru-RU"/>
          </a:p>
        </p:txBody>
      </p:sp>
    </p:spTree>
    <p:extLst>
      <p:ext uri="{BB962C8B-B14F-4D97-AF65-F5344CB8AC3E}">
        <p14:creationId xmlns:p14="http://schemas.microsoft.com/office/powerpoint/2010/main" val="102295189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8.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DDE267B-E820-4910-868D-BA40CFB936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9523"/>
            <a:ext cx="10058400" cy="6867522"/>
          </a:xfrm>
          <a:custGeom>
            <a:avLst/>
            <a:gdLst>
              <a:gd name="connsiteX0" fmla="*/ 1263465 w 10058400"/>
              <a:gd name="connsiteY0" fmla="*/ 0 h 6867522"/>
              <a:gd name="connsiteX1" fmla="*/ 8794935 w 10058400"/>
              <a:gd name="connsiteY1" fmla="*/ 0 h 6867522"/>
              <a:gd name="connsiteX2" fmla="*/ 8909975 w 10058400"/>
              <a:gd name="connsiteY2" fmla="*/ 132807 h 6867522"/>
              <a:gd name="connsiteX3" fmla="*/ 10058400 w 10058400"/>
              <a:gd name="connsiteY3" fmla="*/ 3331845 h 6867522"/>
              <a:gd name="connsiteX4" fmla="*/ 8751905 w 10058400"/>
              <a:gd name="connsiteY4" fmla="*/ 6713366 h 6867522"/>
              <a:gd name="connsiteX5" fmla="*/ 8604930 w 10058400"/>
              <a:gd name="connsiteY5" fmla="*/ 6867522 h 6867522"/>
              <a:gd name="connsiteX6" fmla="*/ 1453470 w 10058400"/>
              <a:gd name="connsiteY6" fmla="*/ 6867522 h 6867522"/>
              <a:gd name="connsiteX7" fmla="*/ 1306495 w 10058400"/>
              <a:gd name="connsiteY7" fmla="*/ 6713366 h 6867522"/>
              <a:gd name="connsiteX8" fmla="*/ 0 w 10058400"/>
              <a:gd name="connsiteY8" fmla="*/ 3331845 h 6867522"/>
              <a:gd name="connsiteX9" fmla="*/ 1148425 w 10058400"/>
              <a:gd name="connsiteY9" fmla="*/ 132807 h 6867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58400" h="6867522">
                <a:moveTo>
                  <a:pt x="1263465" y="0"/>
                </a:moveTo>
                <a:lnTo>
                  <a:pt x="8794935" y="0"/>
                </a:lnTo>
                <a:lnTo>
                  <a:pt x="8909975" y="132807"/>
                </a:lnTo>
                <a:cubicBezTo>
                  <a:pt x="9627420" y="1002149"/>
                  <a:pt x="10058400" y="2116667"/>
                  <a:pt x="10058400" y="3331845"/>
                </a:cubicBezTo>
                <a:cubicBezTo>
                  <a:pt x="10058400" y="4633822"/>
                  <a:pt x="9563653" y="5820244"/>
                  <a:pt x="8751905" y="6713366"/>
                </a:cubicBezTo>
                <a:lnTo>
                  <a:pt x="8604930" y="6867522"/>
                </a:lnTo>
                <a:lnTo>
                  <a:pt x="1453470" y="6867522"/>
                </a:lnTo>
                <a:lnTo>
                  <a:pt x="1306495" y="6713366"/>
                </a:lnTo>
                <a:cubicBezTo>
                  <a:pt x="494747" y="5820244"/>
                  <a:pt x="0" y="4633822"/>
                  <a:pt x="0" y="3331845"/>
                </a:cubicBezTo>
                <a:cubicBezTo>
                  <a:pt x="0" y="2116667"/>
                  <a:pt x="430980" y="1002149"/>
                  <a:pt x="1148425" y="132807"/>
                </a:cubicBezTo>
                <a:close/>
              </a:path>
            </a:pathLst>
          </a:custGeom>
          <a:solidFill>
            <a:srgbClr val="FFFFFF"/>
          </a:solidFill>
          <a:ln>
            <a:noFill/>
          </a:ln>
          <a:scene3d>
            <a:camera prst="orthographicFront"/>
            <a:lightRig rig="threePt" dir="t">
              <a:rot lat="0" lon="0" rev="2700000"/>
            </a:lightRig>
          </a:scene3d>
          <a:sp3d contourW="6350">
            <a:bevelT h="38100"/>
            <a:contourClr>
              <a:srgbClr val="C0C0C0"/>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pic>
        <p:nvPicPr>
          <p:cNvPr id="10" name="Picture 9">
            <a:extLst>
              <a:ext uri="{FF2B5EF4-FFF2-40B4-BE49-F238E27FC236}">
                <a16:creationId xmlns:a16="http://schemas.microsoft.com/office/drawing/2014/main" id="{FF3E25D7-C2F8-445D-AA42-C1163028DA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Рисунок 2"/>
          <p:cNvPicPr>
            <a:picLocks noChangeAspect="1"/>
          </p:cNvPicPr>
          <p:nvPr/>
        </p:nvPicPr>
        <p:blipFill rotWithShape="1">
          <a:blip r:embed="rId3"/>
          <a:srcRect b="8856"/>
          <a:stretch/>
        </p:blipFill>
        <p:spPr>
          <a:xfrm>
            <a:off x="3398031" y="965201"/>
            <a:ext cx="5395938" cy="4918074"/>
          </a:xfrm>
          <a:prstGeom prst="rect">
            <a:avLst/>
          </a:prstGeom>
        </p:spPr>
      </p:pic>
    </p:spTree>
    <p:extLst>
      <p:ext uri="{BB962C8B-B14F-4D97-AF65-F5344CB8AC3E}">
        <p14:creationId xmlns:p14="http://schemas.microsoft.com/office/powerpoint/2010/main" val="2349778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Government type is …</a:t>
            </a:r>
          </a:p>
          <a:p>
            <a:pPr marL="457200" indent="-457200">
              <a:lnSpc>
                <a:spcPct val="150000"/>
              </a:lnSpc>
              <a:buFont typeface="Wingdings" panose="05000000000000000000" pitchFamily="2" charset="2"/>
              <a:buChar char="Ø"/>
            </a:pPr>
            <a:r>
              <a:rPr lang="en-US" sz="3200" dirty="0">
                <a:latin typeface="TimesNewRomanPS-BoldItalicMT"/>
              </a:rPr>
              <a:t>democracy</a:t>
            </a:r>
          </a:p>
          <a:p>
            <a:pPr marL="457200" indent="-457200">
              <a:lnSpc>
                <a:spcPct val="150000"/>
              </a:lnSpc>
              <a:buFont typeface="Wingdings" panose="05000000000000000000" pitchFamily="2" charset="2"/>
              <a:buChar char="Ø"/>
            </a:pPr>
            <a:r>
              <a:rPr lang="en-US" sz="3200" u="none" strike="noStrike" baseline="0" dirty="0">
                <a:latin typeface="TimesNewRomanPSMT"/>
              </a:rPr>
              <a:t>constitutional monarchy</a:t>
            </a:r>
          </a:p>
          <a:p>
            <a:pPr marL="457200" indent="-457200">
              <a:lnSpc>
                <a:spcPct val="150000"/>
              </a:lnSpc>
              <a:buFont typeface="Wingdings" panose="05000000000000000000" pitchFamily="2" charset="2"/>
              <a:buChar char="Ø"/>
            </a:pPr>
            <a:r>
              <a:rPr lang="en-US" sz="3200" u="none" strike="noStrike" baseline="0" dirty="0">
                <a:latin typeface="TimesNewRomanPSMT"/>
              </a:rPr>
              <a:t>capitalism</a:t>
            </a:r>
          </a:p>
          <a:p>
            <a:pPr marL="457200" indent="-457200">
              <a:lnSpc>
                <a:spcPct val="150000"/>
              </a:lnSpc>
              <a:buFont typeface="Wingdings" panose="05000000000000000000" pitchFamily="2" charset="2"/>
              <a:buChar char="Ø"/>
            </a:pPr>
            <a:r>
              <a:rPr lang="en-US" sz="3200" u="none" strike="noStrike" baseline="0" dirty="0">
                <a:latin typeface="TimesNewRomanPSMT"/>
              </a:rPr>
              <a:t>republic</a:t>
            </a:r>
            <a:endParaRPr lang="ru-RU" sz="3200" dirty="0"/>
          </a:p>
        </p:txBody>
      </p:sp>
    </p:spTree>
    <p:extLst>
      <p:ext uri="{BB962C8B-B14F-4D97-AF65-F5344CB8AC3E}">
        <p14:creationId xmlns:p14="http://schemas.microsoft.com/office/powerpoint/2010/main" val="1822130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In what country do men wear skirts?</a:t>
            </a:r>
          </a:p>
          <a:p>
            <a:pPr marL="457200" indent="-457200">
              <a:lnSpc>
                <a:spcPct val="150000"/>
              </a:lnSpc>
              <a:buFont typeface="Wingdings" panose="05000000000000000000" pitchFamily="2" charset="2"/>
              <a:buChar char="Ø"/>
            </a:pPr>
            <a:r>
              <a:rPr lang="en-US" sz="3200" dirty="0">
                <a:latin typeface="TimesNewRomanPS-BoldItalicMT"/>
              </a:rPr>
              <a:t>France</a:t>
            </a:r>
          </a:p>
          <a:p>
            <a:pPr marL="457200" indent="-457200">
              <a:lnSpc>
                <a:spcPct val="150000"/>
              </a:lnSpc>
              <a:buFont typeface="Wingdings" panose="05000000000000000000" pitchFamily="2" charset="2"/>
              <a:buChar char="Ø"/>
            </a:pPr>
            <a:r>
              <a:rPr lang="en-US" sz="3200" u="none" strike="noStrike" baseline="0" dirty="0">
                <a:latin typeface="TimesNewRomanPSMT"/>
              </a:rPr>
              <a:t>England</a:t>
            </a:r>
          </a:p>
          <a:p>
            <a:pPr marL="457200" indent="-457200">
              <a:lnSpc>
                <a:spcPct val="150000"/>
              </a:lnSpc>
              <a:buFont typeface="Wingdings" panose="05000000000000000000" pitchFamily="2" charset="2"/>
              <a:buChar char="Ø"/>
            </a:pPr>
            <a:r>
              <a:rPr lang="en-US" sz="3200" u="none" strike="noStrike" baseline="0" dirty="0">
                <a:latin typeface="TimesNewRomanPSMT"/>
              </a:rPr>
              <a:t>Scotland</a:t>
            </a:r>
          </a:p>
          <a:p>
            <a:pPr marL="457200" indent="-457200">
              <a:lnSpc>
                <a:spcPct val="150000"/>
              </a:lnSpc>
              <a:buFont typeface="Wingdings" panose="05000000000000000000" pitchFamily="2" charset="2"/>
              <a:buChar char="Ø"/>
            </a:pPr>
            <a:r>
              <a:rPr lang="en-US" sz="3200" u="none" strike="noStrike" baseline="0" dirty="0">
                <a:latin typeface="TimesNewRomanPSMT"/>
              </a:rPr>
              <a:t>Norway</a:t>
            </a:r>
            <a:endParaRPr lang="ru-RU" sz="3200" dirty="0"/>
          </a:p>
        </p:txBody>
      </p:sp>
    </p:spTree>
    <p:extLst>
      <p:ext uri="{BB962C8B-B14F-4D97-AF65-F5344CB8AC3E}">
        <p14:creationId xmlns:p14="http://schemas.microsoft.com/office/powerpoint/2010/main" val="22094852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9A0F0AC6-A89F-416B-9FA4-48E664065E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C31AA009-40AD-4098-8AE7-680CA35C6EA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1" name="Rectangle 10">
            <a:extLst>
              <a:ext uri="{FF2B5EF4-FFF2-40B4-BE49-F238E27FC236}">
                <a16:creationId xmlns:a16="http://schemas.microsoft.com/office/drawing/2014/main" id="{B63B6C0C-65BB-4F38-9C8A-0892266F8B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09D77137-01B7-45E4-AA14-CD9E779B443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Заголовок 1">
            <a:extLst>
              <a:ext uri="{FF2B5EF4-FFF2-40B4-BE49-F238E27FC236}">
                <a16:creationId xmlns:a16="http://schemas.microsoft.com/office/drawing/2014/main" id="{D0C4F317-AD15-44F2-8606-08BA44E3F2D4}"/>
              </a:ext>
            </a:extLst>
          </p:cNvPr>
          <p:cNvSpPr>
            <a:spLocks noGrp="1"/>
          </p:cNvSpPr>
          <p:nvPr>
            <p:ph type="title"/>
          </p:nvPr>
        </p:nvSpPr>
        <p:spPr>
          <a:xfrm>
            <a:off x="913774" y="1365957"/>
            <a:ext cx="10364452" cy="4041422"/>
          </a:xfrm>
        </p:spPr>
        <p:txBody>
          <a:bodyPr vert="horz" lIns="91440" tIns="45720" rIns="91440" bIns="45720" rtlCol="0" anchor="ctr">
            <a:normAutofit/>
          </a:bodyPr>
          <a:lstStyle/>
          <a:p>
            <a:pPr>
              <a:spcAft>
                <a:spcPts val="600"/>
              </a:spcAft>
            </a:pPr>
            <a:r>
              <a:rPr lang="en-US" sz="8000" b="1"/>
              <a:t>Round 2</a:t>
            </a:r>
            <a:br>
              <a:rPr lang="en-US" sz="8000" b="1"/>
            </a:br>
            <a:r>
              <a:rPr lang="en-US" sz="8000" b="1"/>
              <a:t>Crossword puzzle</a:t>
            </a:r>
            <a:br>
              <a:rPr lang="en-US" sz="8000" b="1"/>
            </a:br>
            <a:endParaRPr lang="en-US" sz="8000"/>
          </a:p>
        </p:txBody>
      </p:sp>
    </p:spTree>
    <p:extLst>
      <p:ext uri="{BB962C8B-B14F-4D97-AF65-F5344CB8AC3E}">
        <p14:creationId xmlns:p14="http://schemas.microsoft.com/office/powerpoint/2010/main" val="2224215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76000"/>
                <a:satMod val="180000"/>
              </a:schemeClr>
              <a:schemeClr val="bg2">
                <a:tint val="80000"/>
                <a:satMod val="120000"/>
                <a:lumMod val="180000"/>
              </a:schemeClr>
            </a:duotone>
            <a:extLst/>
          </a:blip>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427479" y="723899"/>
            <a:ext cx="2812385" cy="1752599"/>
          </a:xfrm>
          <a:prstGeom prst="rect">
            <a:avLst/>
          </a:prstGeom>
        </p:spPr>
        <p:txBody>
          <a:bodyPr vert="horz" lIns="91440" tIns="45720" rIns="91440" bIns="45720" rtlCol="0" anchor="ctr">
            <a:normAutofit/>
          </a:bodyPr>
          <a:lstStyle/>
          <a:p>
            <a:pPr algn="ctr" defTabSz="457200">
              <a:spcBef>
                <a:spcPct val="0"/>
              </a:spcBef>
              <a:spcAft>
                <a:spcPts val="600"/>
              </a:spcAft>
            </a:pPr>
            <a:endParaRPr lang="en-US" sz="3200" b="1" spc="0" dirty="0">
              <a:ln w="3175" cmpd="sng">
                <a:noFill/>
              </a:ln>
              <a:latin typeface="+mj-lt"/>
              <a:ea typeface="+mj-ea"/>
              <a:cs typeface="+mj-cs"/>
            </a:endParaRPr>
          </a:p>
        </p:txBody>
      </p:sp>
      <p:sp>
        <p:nvSpPr>
          <p:cNvPr id="5" name="Rectangle 1">
            <a:extLst>
              <a:ext uri="{FF2B5EF4-FFF2-40B4-BE49-F238E27FC236}">
                <a16:creationId xmlns:a16="http://schemas.microsoft.com/office/drawing/2014/main" id="{73697A6B-2502-4268-A1D9-3133132F565B}"/>
              </a:ext>
            </a:extLst>
          </p:cNvPr>
          <p:cNvSpPr>
            <a:spLocks noChangeArrowheads="1"/>
          </p:cNvSpPr>
          <p:nvPr/>
        </p:nvSpPr>
        <p:spPr bwMode="auto">
          <a:xfrm>
            <a:off x="150812" y="0"/>
            <a:ext cx="4351614" cy="685799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ctr" anchorCtr="0" compatLnSpc="1">
            <a:prstTxWarp prst="textNoShape">
              <a:avLst/>
            </a:prstTxWarp>
            <a:normAutofit/>
          </a:bodyPr>
          <a:lstStyle/>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Famous inventors and scientists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ACROSS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1.He created the table of chemical elements.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2. …invented the radio.</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3. He invented the television.</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4. Who invented the telephone?</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5. He opened X-rays.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6. He discovered some important </a:t>
            </a:r>
            <a:r>
              <a:rPr kumimoji="0" lang="en-US" altLang="ru-RU" sz="1500" b="1" i="0" u="none" strike="noStrike" normalizeH="0" baseline="0" dirty="0" err="1">
                <a:ln>
                  <a:noFill/>
                </a:ln>
                <a:latin typeface="Times New Roman" panose="02020603050405020304" pitchFamily="18" charset="0"/>
                <a:cs typeface="Times New Roman" panose="02020603050405020304" pitchFamily="18" charset="0"/>
              </a:rPr>
              <a:t>Iaws</a:t>
            </a: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 of physics.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7. She was a physicist, chemist and a pioneer in the study of radiation. She and her husband, Pierre, discovered the elements polonium and radium.</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DOWN</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8. He is the inventor of paper.</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9/10. KEYWORDS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r>
              <a:rPr kumimoji="0" lang="en-US" altLang="ru-RU" sz="1500" b="1" i="0" u="none" strike="noStrike" normalizeH="0" baseline="0" dirty="0">
                <a:ln>
                  <a:noFill/>
                </a:ln>
                <a:latin typeface="Times New Roman" panose="02020603050405020304" pitchFamily="18" charset="0"/>
                <a:cs typeface="Times New Roman" panose="02020603050405020304" pitchFamily="18" charset="0"/>
              </a:rPr>
              <a:t>The difference between these two terms can be explained simply in the following manner. The first can be called a systematic knowledge base developed through observation and experiment of the structure and behavior of the physical and natural world; The second is the application of scientific knowledge for practical purposes.</a:t>
            </a:r>
          </a:p>
          <a:p>
            <a:pPr marL="0" marR="0" lvl="0" indent="0" defTabSz="457200" fontAlgn="base">
              <a:lnSpc>
                <a:spcPct val="90000"/>
              </a:lnSpc>
              <a:spcBef>
                <a:spcPct val="20000"/>
              </a:spcBef>
              <a:spcAft>
                <a:spcPts val="600"/>
              </a:spcAft>
              <a:buClr>
                <a:schemeClr val="accent1">
                  <a:lumMod val="75000"/>
                </a:schemeClr>
              </a:buClr>
              <a:buSzPct val="145000"/>
              <a:buFont typeface="Arial"/>
              <a:buChar char="•"/>
              <a:tabLst/>
            </a:pPr>
            <a:endParaRPr kumimoji="0" lang="en-US" altLang="ru-RU" sz="600" b="0" i="0" u="none" strike="noStrike" normalizeH="0" baseline="0" dirty="0">
              <a:ln>
                <a:noFill/>
              </a:ln>
            </a:endParaRPr>
          </a:p>
        </p:txBody>
      </p:sp>
      <p:graphicFrame>
        <p:nvGraphicFramePr>
          <p:cNvPr id="4" name="Таблица 3">
            <a:extLst>
              <a:ext uri="{FF2B5EF4-FFF2-40B4-BE49-F238E27FC236}">
                <a16:creationId xmlns:a16="http://schemas.microsoft.com/office/drawing/2014/main" id="{B85531F1-93CE-494B-91FE-766C80088086}"/>
              </a:ext>
            </a:extLst>
          </p:cNvPr>
          <p:cNvGraphicFramePr>
            <a:graphicFrameLocks noGrp="1"/>
          </p:cNvGraphicFramePr>
          <p:nvPr>
            <p:extLst>
              <p:ext uri="{D42A27DB-BD31-4B8C-83A1-F6EECF244321}">
                <p14:modId xmlns:p14="http://schemas.microsoft.com/office/powerpoint/2010/main" val="748573679"/>
              </p:ext>
            </p:extLst>
          </p:nvPr>
        </p:nvGraphicFramePr>
        <p:xfrm>
          <a:off x="4941202" y="1733488"/>
          <a:ext cx="6345303" cy="3103265"/>
        </p:xfrm>
        <a:graphic>
          <a:graphicData uri="http://schemas.openxmlformats.org/drawingml/2006/table">
            <a:tbl>
              <a:tblPr firstRow="1" firstCol="1" bandRow="1"/>
              <a:tblGrid>
                <a:gridCol w="487846">
                  <a:extLst>
                    <a:ext uri="{9D8B030D-6E8A-4147-A177-3AD203B41FA5}">
                      <a16:colId xmlns:a16="http://schemas.microsoft.com/office/drawing/2014/main" val="2262261872"/>
                    </a:ext>
                  </a:extLst>
                </a:gridCol>
                <a:gridCol w="193330">
                  <a:extLst>
                    <a:ext uri="{9D8B030D-6E8A-4147-A177-3AD203B41FA5}">
                      <a16:colId xmlns:a16="http://schemas.microsoft.com/office/drawing/2014/main" val="243436583"/>
                    </a:ext>
                  </a:extLst>
                </a:gridCol>
                <a:gridCol w="171801">
                  <a:extLst>
                    <a:ext uri="{9D8B030D-6E8A-4147-A177-3AD203B41FA5}">
                      <a16:colId xmlns:a16="http://schemas.microsoft.com/office/drawing/2014/main" val="1587804326"/>
                    </a:ext>
                  </a:extLst>
                </a:gridCol>
                <a:gridCol w="365131">
                  <a:extLst>
                    <a:ext uri="{9D8B030D-6E8A-4147-A177-3AD203B41FA5}">
                      <a16:colId xmlns:a16="http://schemas.microsoft.com/office/drawing/2014/main" val="4022470715"/>
                    </a:ext>
                  </a:extLst>
                </a:gridCol>
                <a:gridCol w="365131">
                  <a:extLst>
                    <a:ext uri="{9D8B030D-6E8A-4147-A177-3AD203B41FA5}">
                      <a16:colId xmlns:a16="http://schemas.microsoft.com/office/drawing/2014/main" val="3002760356"/>
                    </a:ext>
                  </a:extLst>
                </a:gridCol>
                <a:gridCol w="466317">
                  <a:extLst>
                    <a:ext uri="{9D8B030D-6E8A-4147-A177-3AD203B41FA5}">
                      <a16:colId xmlns:a16="http://schemas.microsoft.com/office/drawing/2014/main" val="258704793"/>
                    </a:ext>
                  </a:extLst>
                </a:gridCol>
                <a:gridCol w="365131">
                  <a:extLst>
                    <a:ext uri="{9D8B030D-6E8A-4147-A177-3AD203B41FA5}">
                      <a16:colId xmlns:a16="http://schemas.microsoft.com/office/drawing/2014/main" val="1576638817"/>
                    </a:ext>
                  </a:extLst>
                </a:gridCol>
                <a:gridCol w="365131">
                  <a:extLst>
                    <a:ext uri="{9D8B030D-6E8A-4147-A177-3AD203B41FA5}">
                      <a16:colId xmlns:a16="http://schemas.microsoft.com/office/drawing/2014/main" val="1002356500"/>
                    </a:ext>
                  </a:extLst>
                </a:gridCol>
                <a:gridCol w="509375">
                  <a:extLst>
                    <a:ext uri="{9D8B030D-6E8A-4147-A177-3AD203B41FA5}">
                      <a16:colId xmlns:a16="http://schemas.microsoft.com/office/drawing/2014/main" val="2609826248"/>
                    </a:ext>
                  </a:extLst>
                </a:gridCol>
                <a:gridCol w="563196">
                  <a:extLst>
                    <a:ext uri="{9D8B030D-6E8A-4147-A177-3AD203B41FA5}">
                      <a16:colId xmlns:a16="http://schemas.microsoft.com/office/drawing/2014/main" val="215996489"/>
                    </a:ext>
                  </a:extLst>
                </a:gridCol>
                <a:gridCol w="365131">
                  <a:extLst>
                    <a:ext uri="{9D8B030D-6E8A-4147-A177-3AD203B41FA5}">
                      <a16:colId xmlns:a16="http://schemas.microsoft.com/office/drawing/2014/main" val="521889544"/>
                    </a:ext>
                  </a:extLst>
                </a:gridCol>
                <a:gridCol w="194196">
                  <a:extLst>
                    <a:ext uri="{9D8B030D-6E8A-4147-A177-3AD203B41FA5}">
                      <a16:colId xmlns:a16="http://schemas.microsoft.com/office/drawing/2014/main" val="2796554378"/>
                    </a:ext>
                  </a:extLst>
                </a:gridCol>
                <a:gridCol w="365131">
                  <a:extLst>
                    <a:ext uri="{9D8B030D-6E8A-4147-A177-3AD203B41FA5}">
                      <a16:colId xmlns:a16="http://schemas.microsoft.com/office/drawing/2014/main" val="627695148"/>
                    </a:ext>
                  </a:extLst>
                </a:gridCol>
                <a:gridCol w="354658">
                  <a:extLst>
                    <a:ext uri="{9D8B030D-6E8A-4147-A177-3AD203B41FA5}">
                      <a16:colId xmlns:a16="http://schemas.microsoft.com/office/drawing/2014/main" val="1260781534"/>
                    </a:ext>
                  </a:extLst>
                </a:gridCol>
                <a:gridCol w="118405">
                  <a:extLst>
                    <a:ext uri="{9D8B030D-6E8A-4147-A177-3AD203B41FA5}">
                      <a16:colId xmlns:a16="http://schemas.microsoft.com/office/drawing/2014/main" val="4083081516"/>
                    </a:ext>
                  </a:extLst>
                </a:gridCol>
                <a:gridCol w="365131">
                  <a:extLst>
                    <a:ext uri="{9D8B030D-6E8A-4147-A177-3AD203B41FA5}">
                      <a16:colId xmlns:a16="http://schemas.microsoft.com/office/drawing/2014/main" val="1491278164"/>
                    </a:ext>
                  </a:extLst>
                </a:gridCol>
                <a:gridCol w="365131">
                  <a:extLst>
                    <a:ext uri="{9D8B030D-6E8A-4147-A177-3AD203B41FA5}">
                      <a16:colId xmlns:a16="http://schemas.microsoft.com/office/drawing/2014/main" val="878726731"/>
                    </a:ext>
                  </a:extLst>
                </a:gridCol>
                <a:gridCol w="365131">
                  <a:extLst>
                    <a:ext uri="{9D8B030D-6E8A-4147-A177-3AD203B41FA5}">
                      <a16:colId xmlns:a16="http://schemas.microsoft.com/office/drawing/2014/main" val="3959616679"/>
                    </a:ext>
                  </a:extLst>
                </a:gridCol>
              </a:tblGrid>
              <a:tr h="282115">
                <a:tc gridSpan="5">
                  <a:txBody>
                    <a:bodyPr/>
                    <a:lstStyle/>
                    <a:p>
                      <a:pPr algn="l">
                        <a:lnSpc>
                          <a:spcPct val="107000"/>
                        </a:lnSpc>
                        <a:spcAft>
                          <a:spcPts val="800"/>
                        </a:spcAft>
                      </a:pPr>
                      <a:r>
                        <a:rPr lang="ru-RU" sz="1500" dirty="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4">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9.</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rowSpan="4"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a:noFill/>
                    </a:lnR>
                    <a:lnT>
                      <a:noFill/>
                    </a:lnT>
                    <a:lnB>
                      <a:noFill/>
                    </a:lnB>
                  </a:tcPr>
                </a:tc>
                <a:tc rowSpan="4"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10.</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8">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685143073"/>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4.</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8.</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4">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909262522"/>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4">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011907405"/>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4">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171415297"/>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8">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89434854"/>
                  </a:ext>
                </a:extLst>
              </a:tr>
              <a:tr h="282115">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3.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6.</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0455841"/>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5.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1872795"/>
                  </a:ext>
                </a:extLst>
              </a:tr>
              <a:tr h="282115">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1.</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3">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182490664"/>
                  </a:ext>
                </a:extLst>
              </a:tr>
              <a:tr h="282115">
                <a:tc gridSpan="5">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2.</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3">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057990000"/>
                  </a:ext>
                </a:extLst>
              </a:tr>
              <a:tr h="282115">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7.</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rowSpan="2" gridSpan="3">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rowSpan="2" hMerge="1">
                  <a:txBody>
                    <a:bodyPr/>
                    <a:lstStyle/>
                    <a:p>
                      <a:endParaRPr lang="ru-RU"/>
                    </a:p>
                  </a:txBody>
                  <a:tcPr/>
                </a:tc>
                <a:tc rowSpan="2" h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8">
                  <a:txBody>
                    <a:bodyPr/>
                    <a:lstStyle/>
                    <a:p>
                      <a:pPr algn="l">
                        <a:lnSpc>
                          <a:spcPct val="107000"/>
                        </a:lnSpc>
                        <a:spcAft>
                          <a:spcPts val="800"/>
                        </a:spcAft>
                      </a:pPr>
                      <a:r>
                        <a:rPr lang="ru-RU" sz="150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788682484"/>
                  </a:ext>
                </a:extLst>
              </a:tr>
              <a:tr h="282115">
                <a:tc vMerge="1">
                  <a:txBody>
                    <a:bodyPr/>
                    <a:lstStyle/>
                    <a:p>
                      <a:endParaRPr lang="ru-RU"/>
                    </a:p>
                  </a:txBody>
                  <a:tcPr/>
                </a:tc>
                <a:tc gridSpan="2" vMerge="1">
                  <a:txBody>
                    <a:bodyPr/>
                    <a:lstStyle/>
                    <a:p>
                      <a:endParaRPr lang="ru-RU"/>
                    </a:p>
                  </a:txBody>
                  <a:tcPr/>
                </a:tc>
                <a:tc hMerge="1"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gridSpan="3" vMerge="1">
                  <a:txBody>
                    <a:bodyPr/>
                    <a:lstStyle/>
                    <a:p>
                      <a:endParaRPr lang="ru-RU"/>
                    </a:p>
                  </a:txBody>
                  <a:tcPr/>
                </a:tc>
                <a:tc hMerge="1" vMerge="1">
                  <a:txBody>
                    <a:bodyPr/>
                    <a:lstStyle/>
                    <a:p>
                      <a:endParaRPr lang="ru-RU"/>
                    </a:p>
                  </a:txBody>
                  <a:tcPr/>
                </a:tc>
                <a:tc hMerge="1" vMerge="1">
                  <a:txBody>
                    <a:bodyPr/>
                    <a:lstStyle/>
                    <a:p>
                      <a:endParaRPr lang="ru-RU"/>
                    </a:p>
                  </a:txBody>
                  <a:tcPr/>
                </a:tc>
                <a:tc>
                  <a:txBody>
                    <a:bodyPr/>
                    <a:lstStyle/>
                    <a:p>
                      <a:pPr algn="l">
                        <a:lnSpc>
                          <a:spcPct val="107000"/>
                        </a:lnSpc>
                        <a:spcAft>
                          <a:spcPts val="0"/>
                        </a:spcAft>
                      </a:pPr>
                      <a:r>
                        <a:rPr lang="en-US" sz="1500">
                          <a:effectLst/>
                          <a:latin typeface="Calibri" panose="020F0502020204030204" pitchFamily="34" charset="0"/>
                          <a:ea typeface="Calibri" panose="020F0502020204030204" pitchFamily="34" charset="0"/>
                          <a:cs typeface="Times New Roman" panose="02020603050405020304" pitchFamily="18" charset="0"/>
                        </a:rPr>
                        <a:t> </a:t>
                      </a:r>
                      <a:endParaRPr lang="ru-RU" sz="1500">
                        <a:effectLst/>
                        <a:latin typeface="Calibri" panose="020F0502020204030204" pitchFamily="34" charset="0"/>
                        <a:ea typeface="Calibri" panose="020F0502020204030204" pitchFamily="34" charset="0"/>
                        <a:cs typeface="Times New Roman" panose="02020603050405020304" pitchFamily="18" charset="0"/>
                      </a:endParaRPr>
                    </a:p>
                  </a:txBody>
                  <a:tcPr marL="93005" marR="9300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9C9C9"/>
                    </a:solidFill>
                  </a:tcPr>
                </a:tc>
                <a:tc gridSpan="8">
                  <a:txBody>
                    <a:bodyPr/>
                    <a:lstStyle/>
                    <a:p>
                      <a:pPr algn="l">
                        <a:lnSpc>
                          <a:spcPct val="107000"/>
                        </a:lnSpc>
                        <a:spcAft>
                          <a:spcPts val="800"/>
                        </a:spcAft>
                      </a:pPr>
                      <a:r>
                        <a:rPr lang="ru-RU" sz="1500" dirty="0">
                          <a:effectLst/>
                          <a:latin typeface="Calibri" panose="020F0502020204030204" pitchFamily="34" charset="0"/>
                          <a:ea typeface="Calibri" panose="020F0502020204030204" pitchFamily="34" charset="0"/>
                          <a:cs typeface="Times New Roman" panose="02020603050405020304" pitchFamily="18" charset="0"/>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032077568"/>
                  </a:ext>
                </a:extLst>
              </a:tr>
            </a:tbl>
          </a:graphicData>
        </a:graphic>
      </p:graphicFrame>
    </p:spTree>
    <p:extLst>
      <p:ext uri="{BB962C8B-B14F-4D97-AF65-F5344CB8AC3E}">
        <p14:creationId xmlns:p14="http://schemas.microsoft.com/office/powerpoint/2010/main" val="2811448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9AEED4-B4B1-4740-A156-C1AB2F654F5F}"/>
              </a:ext>
            </a:extLst>
          </p:cNvPr>
          <p:cNvSpPr>
            <a:spLocks noGrp="1"/>
          </p:cNvSpPr>
          <p:nvPr>
            <p:ph type="title"/>
          </p:nvPr>
        </p:nvSpPr>
        <p:spPr>
          <a:xfrm>
            <a:off x="913774" y="1463343"/>
            <a:ext cx="10364451" cy="3476405"/>
          </a:xfrm>
        </p:spPr>
        <p:txBody>
          <a:bodyPr>
            <a:normAutofit/>
          </a:bodyPr>
          <a:lstStyle/>
          <a:p>
            <a:r>
              <a:rPr lang="en-US" sz="8000" dirty="0"/>
              <a:t>Round 3</a:t>
            </a:r>
            <a:endParaRPr lang="ru-RU" sz="8000" dirty="0"/>
          </a:p>
        </p:txBody>
      </p:sp>
      <p:sp>
        <p:nvSpPr>
          <p:cNvPr id="4" name="Управляющая кнопка: справка 3">
            <a:hlinkClick r:id="" action="ppaction://noaction" highlightClick="1"/>
            <a:extLst>
              <a:ext uri="{FF2B5EF4-FFF2-40B4-BE49-F238E27FC236}">
                <a16:creationId xmlns:a16="http://schemas.microsoft.com/office/drawing/2014/main" id="{445B5171-B420-46AE-A767-5259427780DA}"/>
              </a:ext>
            </a:extLst>
          </p:cNvPr>
          <p:cNvSpPr/>
          <p:nvPr/>
        </p:nvSpPr>
        <p:spPr>
          <a:xfrm rot="19763595">
            <a:off x="1709530" y="4045226"/>
            <a:ext cx="1630018" cy="1461052"/>
          </a:xfrm>
          <a:prstGeom prst="actionButtonHelp">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ru-RU"/>
          </a:p>
        </p:txBody>
      </p:sp>
      <p:pic>
        <p:nvPicPr>
          <p:cNvPr id="5" name="Рисунок 4">
            <a:extLst>
              <a:ext uri="{FF2B5EF4-FFF2-40B4-BE49-F238E27FC236}">
                <a16:creationId xmlns:a16="http://schemas.microsoft.com/office/drawing/2014/main" id="{A1E48ED8-3B2D-44EE-8083-19A8E7057BE7}"/>
              </a:ext>
            </a:extLst>
          </p:cNvPr>
          <p:cNvPicPr>
            <a:picLocks noChangeAspect="1"/>
          </p:cNvPicPr>
          <p:nvPr/>
        </p:nvPicPr>
        <p:blipFill>
          <a:blip r:embed="rId2"/>
          <a:stretch>
            <a:fillRect/>
          </a:stretch>
        </p:blipFill>
        <p:spPr>
          <a:xfrm rot="3660471">
            <a:off x="8819201" y="923763"/>
            <a:ext cx="2158171" cy="2103302"/>
          </a:xfrm>
          <a:prstGeom prst="rect">
            <a:avLst/>
          </a:prstGeom>
        </p:spPr>
      </p:pic>
      <p:pic>
        <p:nvPicPr>
          <p:cNvPr id="7" name="Рисунок 6">
            <a:extLst>
              <a:ext uri="{FF2B5EF4-FFF2-40B4-BE49-F238E27FC236}">
                <a16:creationId xmlns:a16="http://schemas.microsoft.com/office/drawing/2014/main" id="{D20877E6-2F23-4371-8C8D-94C10808091F}"/>
              </a:ext>
            </a:extLst>
          </p:cNvPr>
          <p:cNvPicPr>
            <a:picLocks noChangeAspect="1"/>
          </p:cNvPicPr>
          <p:nvPr/>
        </p:nvPicPr>
        <p:blipFill>
          <a:blip r:embed="rId2"/>
          <a:stretch>
            <a:fillRect/>
          </a:stretch>
        </p:blipFill>
        <p:spPr>
          <a:xfrm rot="1518755">
            <a:off x="7740115" y="4754698"/>
            <a:ext cx="2158171" cy="2103302"/>
          </a:xfrm>
          <a:prstGeom prst="rect">
            <a:avLst/>
          </a:prstGeom>
        </p:spPr>
      </p:pic>
    </p:spTree>
    <p:extLst>
      <p:ext uri="{BB962C8B-B14F-4D97-AF65-F5344CB8AC3E}">
        <p14:creationId xmlns:p14="http://schemas.microsoft.com/office/powerpoint/2010/main" val="373165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Which scientist proposed the three laws of motion?</a:t>
            </a:r>
          </a:p>
          <a:p>
            <a:pPr marL="457200" indent="-457200">
              <a:lnSpc>
                <a:spcPct val="150000"/>
              </a:lnSpc>
              <a:buFont typeface="Wingdings" panose="05000000000000000000" pitchFamily="2" charset="2"/>
              <a:buChar char="Ø"/>
            </a:pPr>
            <a:r>
              <a:rPr lang="en-US" sz="3200" dirty="0">
                <a:latin typeface="TimesNewRomanPS-BoldItalicMT"/>
              </a:rPr>
              <a:t>Isaac Newton</a:t>
            </a:r>
          </a:p>
          <a:p>
            <a:pPr marL="457200" indent="-457200">
              <a:lnSpc>
                <a:spcPct val="150000"/>
              </a:lnSpc>
              <a:buFont typeface="Wingdings" panose="05000000000000000000" pitchFamily="2" charset="2"/>
              <a:buChar char="Ø"/>
            </a:pPr>
            <a:r>
              <a:rPr lang="en-US" sz="3200" u="none" strike="noStrike" baseline="0" dirty="0">
                <a:latin typeface="TimesNewRomanPSMT"/>
              </a:rPr>
              <a:t>Thomas Alva Edison</a:t>
            </a:r>
          </a:p>
          <a:p>
            <a:pPr marL="457200" indent="-457200">
              <a:lnSpc>
                <a:spcPct val="150000"/>
              </a:lnSpc>
              <a:buFont typeface="Wingdings" panose="05000000000000000000" pitchFamily="2" charset="2"/>
              <a:buChar char="Ø"/>
            </a:pPr>
            <a:r>
              <a:rPr lang="en-US" sz="3200" u="none" strike="noStrike" baseline="0" dirty="0">
                <a:latin typeface="TimesNewRomanPSMT"/>
              </a:rPr>
              <a:t>Albert Einstein</a:t>
            </a:r>
          </a:p>
          <a:p>
            <a:pPr marL="457200" indent="-457200">
              <a:lnSpc>
                <a:spcPct val="150000"/>
              </a:lnSpc>
              <a:buFont typeface="Wingdings" panose="05000000000000000000" pitchFamily="2" charset="2"/>
              <a:buChar char="Ø"/>
            </a:pPr>
            <a:r>
              <a:rPr lang="en-US" sz="3200" u="none" strike="noStrike" baseline="0" dirty="0">
                <a:latin typeface="TimesNewRomanPSMT"/>
              </a:rPr>
              <a:t>Stephen Hawking</a:t>
            </a:r>
            <a:endParaRPr lang="ru-RU" sz="3200" dirty="0"/>
          </a:p>
        </p:txBody>
      </p:sp>
    </p:spTree>
    <p:extLst>
      <p:ext uri="{BB962C8B-B14F-4D97-AF65-F5344CB8AC3E}">
        <p14:creationId xmlns:p14="http://schemas.microsoft.com/office/powerpoint/2010/main" val="4183645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 Which system of the body controls the senses?</a:t>
            </a:r>
          </a:p>
          <a:p>
            <a:pPr marL="457200" indent="-457200">
              <a:lnSpc>
                <a:spcPct val="150000"/>
              </a:lnSpc>
              <a:buFont typeface="Wingdings" panose="05000000000000000000" pitchFamily="2" charset="2"/>
              <a:buChar char="Ø"/>
            </a:pPr>
            <a:r>
              <a:rPr lang="en-US" sz="3200" dirty="0">
                <a:latin typeface="TimesNewRomanPS-BoldItalicMT"/>
              </a:rPr>
              <a:t>Circulatory system</a:t>
            </a:r>
          </a:p>
          <a:p>
            <a:pPr marL="457200" indent="-457200">
              <a:lnSpc>
                <a:spcPct val="150000"/>
              </a:lnSpc>
              <a:buFont typeface="Wingdings" panose="05000000000000000000" pitchFamily="2" charset="2"/>
              <a:buChar char="Ø"/>
            </a:pPr>
            <a:r>
              <a:rPr lang="en-US" sz="3200" u="none" strike="noStrike" baseline="0" dirty="0">
                <a:latin typeface="TimesNewRomanPSMT"/>
              </a:rPr>
              <a:t>Digestive system</a:t>
            </a:r>
          </a:p>
          <a:p>
            <a:pPr marL="457200" indent="-457200">
              <a:lnSpc>
                <a:spcPct val="150000"/>
              </a:lnSpc>
              <a:buFont typeface="Wingdings" panose="05000000000000000000" pitchFamily="2" charset="2"/>
              <a:buChar char="Ø"/>
            </a:pPr>
            <a:r>
              <a:rPr lang="en-US" sz="3200" u="none" strike="noStrike" baseline="0" dirty="0">
                <a:latin typeface="TimesNewRomanPSMT"/>
              </a:rPr>
              <a:t>Nervous system</a:t>
            </a:r>
          </a:p>
          <a:p>
            <a:pPr marL="457200" indent="-457200">
              <a:lnSpc>
                <a:spcPct val="150000"/>
              </a:lnSpc>
              <a:buFont typeface="Wingdings" panose="05000000000000000000" pitchFamily="2" charset="2"/>
              <a:buChar char="Ø"/>
            </a:pPr>
            <a:r>
              <a:rPr lang="en-US" sz="3200" u="none" strike="noStrike" baseline="0" dirty="0">
                <a:latin typeface="TimesNewRomanPSMT"/>
              </a:rPr>
              <a:t>Skeletal system</a:t>
            </a:r>
            <a:endParaRPr lang="ru-RU" sz="3200" dirty="0"/>
          </a:p>
        </p:txBody>
      </p:sp>
    </p:spTree>
    <p:extLst>
      <p:ext uri="{BB962C8B-B14F-4D97-AF65-F5344CB8AC3E}">
        <p14:creationId xmlns:p14="http://schemas.microsoft.com/office/powerpoint/2010/main" val="38242114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 Which is the largest animal on earth?</a:t>
            </a:r>
          </a:p>
          <a:p>
            <a:pPr marL="457200" indent="-457200">
              <a:lnSpc>
                <a:spcPct val="150000"/>
              </a:lnSpc>
              <a:buFont typeface="Wingdings" panose="05000000000000000000" pitchFamily="2" charset="2"/>
              <a:buChar char="Ø"/>
            </a:pPr>
            <a:r>
              <a:rPr lang="en-US" sz="3200" dirty="0">
                <a:latin typeface="TimesNewRomanPS-BoldItalicMT"/>
              </a:rPr>
              <a:t>Shark</a:t>
            </a:r>
          </a:p>
          <a:p>
            <a:pPr marL="457200" indent="-457200">
              <a:lnSpc>
                <a:spcPct val="150000"/>
              </a:lnSpc>
              <a:buFont typeface="Wingdings" panose="05000000000000000000" pitchFamily="2" charset="2"/>
              <a:buChar char="Ø"/>
            </a:pPr>
            <a:r>
              <a:rPr lang="en-US" sz="3200" u="none" strike="noStrike" baseline="0" dirty="0">
                <a:latin typeface="TimesNewRomanPSMT"/>
              </a:rPr>
              <a:t>Elephant</a:t>
            </a:r>
          </a:p>
          <a:p>
            <a:pPr marL="457200" indent="-457200">
              <a:lnSpc>
                <a:spcPct val="150000"/>
              </a:lnSpc>
              <a:buFont typeface="Wingdings" panose="05000000000000000000" pitchFamily="2" charset="2"/>
              <a:buChar char="Ø"/>
            </a:pPr>
            <a:r>
              <a:rPr lang="en-US" sz="3200" u="none" strike="noStrike" baseline="0" dirty="0">
                <a:latin typeface="TimesNewRomanPSMT"/>
              </a:rPr>
              <a:t>Blue whale</a:t>
            </a:r>
          </a:p>
          <a:p>
            <a:pPr marL="457200" indent="-457200">
              <a:lnSpc>
                <a:spcPct val="150000"/>
              </a:lnSpc>
              <a:buFont typeface="Wingdings" panose="05000000000000000000" pitchFamily="2" charset="2"/>
              <a:buChar char="Ø"/>
            </a:pPr>
            <a:r>
              <a:rPr lang="en-US" sz="3200" u="none" strike="noStrike" baseline="0" dirty="0">
                <a:latin typeface="TimesNewRomanPSMT"/>
              </a:rPr>
              <a:t>Giraffe</a:t>
            </a:r>
            <a:endParaRPr lang="ru-RU" sz="3200" dirty="0"/>
          </a:p>
        </p:txBody>
      </p:sp>
    </p:spTree>
    <p:extLst>
      <p:ext uri="{BB962C8B-B14F-4D97-AF65-F5344CB8AC3E}">
        <p14:creationId xmlns:p14="http://schemas.microsoft.com/office/powerpoint/2010/main" val="1967119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 Which is the strongest sense in a dog?</a:t>
            </a:r>
          </a:p>
          <a:p>
            <a:pPr marL="457200" indent="-457200">
              <a:lnSpc>
                <a:spcPct val="150000"/>
              </a:lnSpc>
              <a:buFont typeface="Wingdings" panose="05000000000000000000" pitchFamily="2" charset="2"/>
              <a:buChar char="Ø"/>
            </a:pPr>
            <a:r>
              <a:rPr lang="en-US" sz="3200" dirty="0">
                <a:latin typeface="TimesNewRomanPS-BoldItalicMT"/>
              </a:rPr>
              <a:t>Touch</a:t>
            </a:r>
          </a:p>
          <a:p>
            <a:pPr marL="457200" indent="-457200">
              <a:lnSpc>
                <a:spcPct val="150000"/>
              </a:lnSpc>
              <a:buFont typeface="Wingdings" panose="05000000000000000000" pitchFamily="2" charset="2"/>
              <a:buChar char="Ø"/>
            </a:pPr>
            <a:r>
              <a:rPr lang="en-US" sz="3200" u="none" strike="noStrike" baseline="0" dirty="0">
                <a:latin typeface="TimesNewRomanPSMT"/>
              </a:rPr>
              <a:t>Hearing</a:t>
            </a:r>
          </a:p>
          <a:p>
            <a:pPr marL="457200" indent="-457200">
              <a:lnSpc>
                <a:spcPct val="150000"/>
              </a:lnSpc>
              <a:buFont typeface="Wingdings" panose="05000000000000000000" pitchFamily="2" charset="2"/>
              <a:buChar char="Ø"/>
            </a:pPr>
            <a:r>
              <a:rPr lang="en-US" sz="3200" u="none" strike="noStrike" baseline="0" dirty="0">
                <a:latin typeface="TimesNewRomanPSMT"/>
              </a:rPr>
              <a:t>Smell</a:t>
            </a:r>
          </a:p>
          <a:p>
            <a:pPr marL="457200" indent="-457200">
              <a:lnSpc>
                <a:spcPct val="150000"/>
              </a:lnSpc>
              <a:buFont typeface="Wingdings" panose="05000000000000000000" pitchFamily="2" charset="2"/>
              <a:buChar char="Ø"/>
            </a:pPr>
            <a:r>
              <a:rPr lang="en-US" sz="3200" u="none" strike="noStrike" baseline="0" dirty="0">
                <a:latin typeface="TimesNewRomanPSMT"/>
              </a:rPr>
              <a:t>Taste</a:t>
            </a:r>
          </a:p>
        </p:txBody>
      </p:sp>
    </p:spTree>
    <p:extLst>
      <p:ext uri="{BB962C8B-B14F-4D97-AF65-F5344CB8AC3E}">
        <p14:creationId xmlns:p14="http://schemas.microsoft.com/office/powerpoint/2010/main" val="2406333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4524315"/>
          </a:xfrm>
          <a:prstGeom prst="rect">
            <a:avLst/>
          </a:prstGeom>
        </p:spPr>
        <p:txBody>
          <a:bodyPr wrap="square">
            <a:spAutoFit/>
          </a:bodyPr>
          <a:lstStyle/>
          <a:p>
            <a:pPr>
              <a:lnSpc>
                <a:spcPct val="150000"/>
              </a:lnSpc>
            </a:pPr>
            <a:r>
              <a:rPr lang="en-US" sz="3200" u="none" strike="noStrike" baseline="0" dirty="0">
                <a:latin typeface="TimesNewRomanPSMT"/>
              </a:rPr>
              <a:t> Which biologist proposed the theory of evolution through natural selection?</a:t>
            </a:r>
          </a:p>
          <a:p>
            <a:pPr marL="457200" indent="-457200">
              <a:lnSpc>
                <a:spcPct val="150000"/>
              </a:lnSpc>
              <a:buFont typeface="Wingdings" panose="05000000000000000000" pitchFamily="2" charset="2"/>
              <a:buChar char="Ø"/>
            </a:pPr>
            <a:r>
              <a:rPr lang="en-US" sz="3200" dirty="0">
                <a:latin typeface="TimesNewRomanPS-BoldItalicMT"/>
              </a:rPr>
              <a:t>Charles Darwin</a:t>
            </a:r>
          </a:p>
          <a:p>
            <a:pPr marL="457200" indent="-457200">
              <a:lnSpc>
                <a:spcPct val="150000"/>
              </a:lnSpc>
              <a:buFont typeface="Wingdings" panose="05000000000000000000" pitchFamily="2" charset="2"/>
              <a:buChar char="Ø"/>
            </a:pPr>
            <a:r>
              <a:rPr lang="en-US" sz="3200" u="none" strike="noStrike" baseline="0" dirty="0">
                <a:latin typeface="TimesNewRomanPSMT"/>
              </a:rPr>
              <a:t>Stephen Hawking</a:t>
            </a:r>
          </a:p>
          <a:p>
            <a:pPr marL="457200" indent="-457200">
              <a:lnSpc>
                <a:spcPct val="150000"/>
              </a:lnSpc>
              <a:buFont typeface="Wingdings" panose="05000000000000000000" pitchFamily="2" charset="2"/>
              <a:buChar char="Ø"/>
            </a:pPr>
            <a:r>
              <a:rPr lang="en-US" sz="3200" u="none" strike="noStrike" baseline="0" dirty="0">
                <a:latin typeface="TimesNewRomanPSMT"/>
              </a:rPr>
              <a:t>Francesco </a:t>
            </a:r>
            <a:r>
              <a:rPr lang="en-US" sz="3200" u="none" strike="noStrike" baseline="0" dirty="0" err="1">
                <a:latin typeface="TimesNewRomanPSMT"/>
              </a:rPr>
              <a:t>Redi</a:t>
            </a:r>
            <a:endParaRPr lang="en-US" sz="32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Alexander Fleming</a:t>
            </a:r>
          </a:p>
        </p:txBody>
      </p:sp>
    </p:spTree>
    <p:extLst>
      <p:ext uri="{BB962C8B-B14F-4D97-AF65-F5344CB8AC3E}">
        <p14:creationId xmlns:p14="http://schemas.microsoft.com/office/powerpoint/2010/main" val="506893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6208C4-F9AF-4727-BADE-B8049340593A}"/>
              </a:ext>
            </a:extLst>
          </p:cNvPr>
          <p:cNvSpPr>
            <a:spLocks noGrp="1"/>
          </p:cNvSpPr>
          <p:nvPr>
            <p:ph type="ctrTitle"/>
          </p:nvPr>
        </p:nvSpPr>
        <p:spPr>
          <a:xfrm>
            <a:off x="1751012" y="3429000"/>
            <a:ext cx="8689976" cy="2509213"/>
          </a:xfrm>
        </p:spPr>
        <p:txBody>
          <a:bodyPr>
            <a:normAutofit fontScale="90000"/>
          </a:bodyPr>
          <a:lstStyle/>
          <a:p>
            <a:r>
              <a:rPr lang="en-US" b="1" dirty="0"/>
              <a:t>Spades for digging</a:t>
            </a:r>
            <a:r>
              <a:rPr lang="ru-RU" b="1" dirty="0"/>
              <a:t>,</a:t>
            </a:r>
            <a:br>
              <a:rPr lang="en-US" b="1" dirty="0"/>
            </a:br>
            <a:r>
              <a:rPr lang="en-US" b="1" dirty="0"/>
              <a:t>Ears for hearing</a:t>
            </a:r>
            <a:r>
              <a:rPr lang="ru-RU" b="1" dirty="0"/>
              <a:t>,</a:t>
            </a:r>
            <a:br>
              <a:rPr lang="ru-RU" b="1" dirty="0"/>
            </a:br>
            <a:r>
              <a:rPr lang="en-US" b="1" dirty="0"/>
              <a:t>Teeth for biting.</a:t>
            </a:r>
            <a:br>
              <a:rPr lang="ru-RU" b="1" dirty="0"/>
            </a:br>
            <a:r>
              <a:rPr lang="en-US" b="1" dirty="0"/>
              <a:t>Eyes for seeing,</a:t>
            </a:r>
            <a:br>
              <a:rPr lang="en-US" dirty="0"/>
            </a:br>
            <a:r>
              <a:rPr lang="en-US" b="1" dirty="0"/>
              <a:t>Legs for walking,</a:t>
            </a:r>
            <a:br>
              <a:rPr lang="en-US" dirty="0"/>
            </a:br>
            <a:r>
              <a:rPr lang="en-US" b="1" dirty="0"/>
              <a:t>        Tongues for tasting,</a:t>
            </a:r>
            <a:br>
              <a:rPr lang="en-US" dirty="0"/>
            </a:br>
            <a:r>
              <a:rPr lang="en-US" b="1" dirty="0"/>
              <a:t>  And for talking.</a:t>
            </a:r>
            <a:br>
              <a:rPr lang="en-US" dirty="0"/>
            </a:br>
            <a:endParaRPr lang="ru-RU" dirty="0"/>
          </a:p>
        </p:txBody>
      </p:sp>
    </p:spTree>
    <p:extLst>
      <p:ext uri="{BB962C8B-B14F-4D97-AF65-F5344CB8AC3E}">
        <p14:creationId xmlns:p14="http://schemas.microsoft.com/office/powerpoint/2010/main" val="611487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 A single piece of coiled DNA is called…</a:t>
            </a:r>
          </a:p>
          <a:p>
            <a:pPr marL="457200" indent="-457200">
              <a:lnSpc>
                <a:spcPct val="150000"/>
              </a:lnSpc>
              <a:buFont typeface="Wingdings" panose="05000000000000000000" pitchFamily="2" charset="2"/>
              <a:buChar char="Ø"/>
            </a:pPr>
            <a:r>
              <a:rPr lang="en-US" sz="3200" dirty="0">
                <a:latin typeface="TimesNewRomanPS-BoldItalicMT"/>
              </a:rPr>
              <a:t>Nucleus</a:t>
            </a:r>
          </a:p>
          <a:p>
            <a:pPr marL="457200" indent="-457200">
              <a:lnSpc>
                <a:spcPct val="150000"/>
              </a:lnSpc>
              <a:buFont typeface="Wingdings" panose="05000000000000000000" pitchFamily="2" charset="2"/>
              <a:buChar char="Ø"/>
            </a:pPr>
            <a:r>
              <a:rPr lang="en-US" sz="3200" u="none" strike="noStrike" baseline="0" dirty="0">
                <a:latin typeface="TimesNewRomanPSMT"/>
              </a:rPr>
              <a:t>Ribosome</a:t>
            </a:r>
          </a:p>
          <a:p>
            <a:pPr marL="457200" indent="-457200">
              <a:lnSpc>
                <a:spcPct val="150000"/>
              </a:lnSpc>
              <a:buFont typeface="Wingdings" panose="05000000000000000000" pitchFamily="2" charset="2"/>
              <a:buChar char="Ø"/>
            </a:pPr>
            <a:r>
              <a:rPr lang="en-US" sz="3200" u="none" strike="noStrike" baseline="0" dirty="0">
                <a:latin typeface="TimesNewRomanPSMT"/>
              </a:rPr>
              <a:t>Cytoplasm</a:t>
            </a:r>
          </a:p>
          <a:p>
            <a:pPr marL="457200" indent="-457200">
              <a:lnSpc>
                <a:spcPct val="150000"/>
              </a:lnSpc>
              <a:buFont typeface="Wingdings" panose="05000000000000000000" pitchFamily="2" charset="2"/>
              <a:buChar char="Ø"/>
            </a:pPr>
            <a:r>
              <a:rPr lang="en-US" sz="3200" u="none" strike="noStrike" baseline="0" dirty="0">
                <a:latin typeface="TimesNewRomanPSMT"/>
              </a:rPr>
              <a:t>Chromosome</a:t>
            </a:r>
          </a:p>
        </p:txBody>
      </p:sp>
    </p:spTree>
    <p:extLst>
      <p:ext uri="{BB962C8B-B14F-4D97-AF65-F5344CB8AC3E}">
        <p14:creationId xmlns:p14="http://schemas.microsoft.com/office/powerpoint/2010/main" val="2999506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862784" cy="4524315"/>
          </a:xfrm>
          <a:prstGeom prst="rect">
            <a:avLst/>
          </a:prstGeom>
        </p:spPr>
        <p:txBody>
          <a:bodyPr wrap="square">
            <a:spAutoFit/>
          </a:bodyPr>
          <a:lstStyle/>
          <a:p>
            <a:pPr>
              <a:lnSpc>
                <a:spcPct val="150000"/>
              </a:lnSpc>
            </a:pPr>
            <a:r>
              <a:rPr lang="en-US" sz="3200" u="none" strike="noStrike" baseline="0" dirty="0">
                <a:latin typeface="TimesNewRomanPSMT"/>
              </a:rPr>
              <a:t> A lion is most closely related to which of the following animals?</a:t>
            </a:r>
          </a:p>
          <a:p>
            <a:pPr marL="457200" indent="-457200">
              <a:lnSpc>
                <a:spcPct val="150000"/>
              </a:lnSpc>
              <a:buFont typeface="Wingdings" panose="05000000000000000000" pitchFamily="2" charset="2"/>
              <a:buChar char="Ø"/>
            </a:pPr>
            <a:r>
              <a:rPr lang="en-US" sz="3200" dirty="0">
                <a:latin typeface="TimesNewRomanPS-BoldItalicMT"/>
              </a:rPr>
              <a:t>Dog</a:t>
            </a:r>
          </a:p>
          <a:p>
            <a:pPr marL="457200" indent="-457200">
              <a:lnSpc>
                <a:spcPct val="150000"/>
              </a:lnSpc>
              <a:buFont typeface="Wingdings" panose="05000000000000000000" pitchFamily="2" charset="2"/>
              <a:buChar char="Ø"/>
            </a:pPr>
            <a:r>
              <a:rPr lang="en-US" sz="3200" u="none" strike="noStrike" baseline="0" dirty="0">
                <a:latin typeface="TimesNewRomanPSMT"/>
              </a:rPr>
              <a:t>Raccoon</a:t>
            </a:r>
          </a:p>
          <a:p>
            <a:pPr marL="457200" indent="-457200">
              <a:lnSpc>
                <a:spcPct val="150000"/>
              </a:lnSpc>
              <a:buFont typeface="Wingdings" panose="05000000000000000000" pitchFamily="2" charset="2"/>
              <a:buChar char="Ø"/>
            </a:pPr>
            <a:r>
              <a:rPr lang="en-US" sz="3200" u="none" strike="noStrike" baseline="0" dirty="0">
                <a:latin typeface="TimesNewRomanPSMT"/>
              </a:rPr>
              <a:t>Wolf</a:t>
            </a:r>
          </a:p>
          <a:p>
            <a:pPr marL="457200" indent="-457200">
              <a:lnSpc>
                <a:spcPct val="150000"/>
              </a:lnSpc>
              <a:buFont typeface="Wingdings" panose="05000000000000000000" pitchFamily="2" charset="2"/>
              <a:buChar char="Ø"/>
            </a:pPr>
            <a:r>
              <a:rPr lang="en-US" sz="3200" u="none" strike="noStrike" baseline="0" dirty="0">
                <a:latin typeface="TimesNewRomanPSMT"/>
              </a:rPr>
              <a:t>Leopard</a:t>
            </a:r>
          </a:p>
        </p:txBody>
      </p:sp>
    </p:spTree>
    <p:extLst>
      <p:ext uri="{BB962C8B-B14F-4D97-AF65-F5344CB8AC3E}">
        <p14:creationId xmlns:p14="http://schemas.microsoft.com/office/powerpoint/2010/main" val="47887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862784" cy="3785652"/>
          </a:xfrm>
          <a:prstGeom prst="rect">
            <a:avLst/>
          </a:prstGeom>
        </p:spPr>
        <p:txBody>
          <a:bodyPr wrap="square">
            <a:spAutoFit/>
          </a:bodyPr>
          <a:lstStyle/>
          <a:p>
            <a:pPr>
              <a:lnSpc>
                <a:spcPct val="150000"/>
              </a:lnSpc>
            </a:pPr>
            <a:r>
              <a:rPr lang="en-US" sz="3200" u="none" strike="noStrike" baseline="0" dirty="0">
                <a:latin typeface="TimesNewRomanPSMT"/>
              </a:rPr>
              <a:t> Which pigment gives the leaves its green color?</a:t>
            </a:r>
          </a:p>
          <a:p>
            <a:pPr marL="457200" indent="-457200">
              <a:lnSpc>
                <a:spcPct val="150000"/>
              </a:lnSpc>
              <a:buFont typeface="Wingdings" panose="05000000000000000000" pitchFamily="2" charset="2"/>
              <a:buChar char="Ø"/>
            </a:pPr>
            <a:r>
              <a:rPr lang="en-US" sz="3200" dirty="0">
                <a:latin typeface="TimesNewRomanPS-BoldItalicMT"/>
              </a:rPr>
              <a:t>chlorophyll</a:t>
            </a:r>
          </a:p>
          <a:p>
            <a:pPr marL="457200" indent="-457200">
              <a:lnSpc>
                <a:spcPct val="150000"/>
              </a:lnSpc>
              <a:buFont typeface="Wingdings" panose="05000000000000000000" pitchFamily="2" charset="2"/>
              <a:buChar char="Ø"/>
            </a:pPr>
            <a:r>
              <a:rPr lang="en-US" sz="3200" u="none" strike="noStrike" baseline="0" dirty="0">
                <a:latin typeface="TimesNewRomanPSMT"/>
              </a:rPr>
              <a:t>bilirubin</a:t>
            </a:r>
          </a:p>
          <a:p>
            <a:pPr marL="457200" indent="-457200">
              <a:lnSpc>
                <a:spcPct val="150000"/>
              </a:lnSpc>
              <a:buFont typeface="Wingdings" panose="05000000000000000000" pitchFamily="2" charset="2"/>
              <a:buChar char="Ø"/>
            </a:pPr>
            <a:r>
              <a:rPr lang="en-US" sz="3200" u="none" strike="noStrike" baseline="0" dirty="0">
                <a:latin typeface="TimesNewRomanPSMT"/>
              </a:rPr>
              <a:t>carotene</a:t>
            </a:r>
          </a:p>
          <a:p>
            <a:pPr marL="457200" indent="-457200">
              <a:lnSpc>
                <a:spcPct val="150000"/>
              </a:lnSpc>
              <a:buFont typeface="Wingdings" panose="05000000000000000000" pitchFamily="2" charset="2"/>
              <a:buChar char="Ø"/>
            </a:pPr>
            <a:r>
              <a:rPr lang="en-US" sz="3200" u="none" strike="noStrike" baseline="0" dirty="0">
                <a:latin typeface="TimesNewRomanPSMT"/>
              </a:rPr>
              <a:t>lycopene</a:t>
            </a:r>
          </a:p>
        </p:txBody>
      </p:sp>
    </p:spTree>
    <p:extLst>
      <p:ext uri="{BB962C8B-B14F-4D97-AF65-F5344CB8AC3E}">
        <p14:creationId xmlns:p14="http://schemas.microsoft.com/office/powerpoint/2010/main" val="3374230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862784" cy="3785652"/>
          </a:xfrm>
          <a:prstGeom prst="rect">
            <a:avLst/>
          </a:prstGeom>
        </p:spPr>
        <p:txBody>
          <a:bodyPr wrap="square">
            <a:spAutoFit/>
          </a:bodyPr>
          <a:lstStyle/>
          <a:p>
            <a:pPr>
              <a:lnSpc>
                <a:spcPct val="150000"/>
              </a:lnSpc>
            </a:pPr>
            <a:r>
              <a:rPr lang="en-US" sz="3200" u="none" strike="noStrike" baseline="0" dirty="0">
                <a:latin typeface="TimesNewRomanPSMT"/>
              </a:rPr>
              <a:t> What part of the skeletal system protects the brain?</a:t>
            </a:r>
          </a:p>
          <a:p>
            <a:pPr marL="457200" indent="-457200">
              <a:lnSpc>
                <a:spcPct val="150000"/>
              </a:lnSpc>
              <a:buFont typeface="Wingdings" panose="05000000000000000000" pitchFamily="2" charset="2"/>
              <a:buChar char="Ø"/>
            </a:pPr>
            <a:r>
              <a:rPr lang="en-US" sz="3200" dirty="0">
                <a:latin typeface="TimesNewRomanPS-BoldItalicMT"/>
              </a:rPr>
              <a:t>Spine</a:t>
            </a:r>
          </a:p>
          <a:p>
            <a:pPr marL="457200" indent="-457200">
              <a:lnSpc>
                <a:spcPct val="150000"/>
              </a:lnSpc>
              <a:buFont typeface="Wingdings" panose="05000000000000000000" pitchFamily="2" charset="2"/>
              <a:buChar char="Ø"/>
            </a:pPr>
            <a:r>
              <a:rPr lang="en-US" sz="3200" u="none" strike="noStrike" baseline="0" dirty="0">
                <a:latin typeface="TimesNewRomanPSMT"/>
              </a:rPr>
              <a:t>Thigh</a:t>
            </a:r>
          </a:p>
          <a:p>
            <a:pPr marL="457200" indent="-457200">
              <a:lnSpc>
                <a:spcPct val="150000"/>
              </a:lnSpc>
              <a:buFont typeface="Wingdings" panose="05000000000000000000" pitchFamily="2" charset="2"/>
              <a:buChar char="Ø"/>
            </a:pPr>
            <a:r>
              <a:rPr lang="en-US" sz="3200" u="none" strike="noStrike" baseline="0" dirty="0">
                <a:latin typeface="TimesNewRomanPSMT"/>
              </a:rPr>
              <a:t>Pelvis</a:t>
            </a:r>
          </a:p>
          <a:p>
            <a:pPr marL="457200" indent="-457200">
              <a:lnSpc>
                <a:spcPct val="150000"/>
              </a:lnSpc>
              <a:buFont typeface="Wingdings" panose="05000000000000000000" pitchFamily="2" charset="2"/>
              <a:buChar char="Ø"/>
            </a:pPr>
            <a:r>
              <a:rPr lang="en-US" sz="3200" u="none" strike="noStrike" baseline="0" dirty="0">
                <a:latin typeface="TimesNewRomanPSMT"/>
              </a:rPr>
              <a:t>Skull</a:t>
            </a:r>
          </a:p>
        </p:txBody>
      </p:sp>
    </p:spTree>
    <p:extLst>
      <p:ext uri="{BB962C8B-B14F-4D97-AF65-F5344CB8AC3E}">
        <p14:creationId xmlns:p14="http://schemas.microsoft.com/office/powerpoint/2010/main" val="11072762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862784" cy="3785652"/>
          </a:xfrm>
          <a:prstGeom prst="rect">
            <a:avLst/>
          </a:prstGeom>
        </p:spPr>
        <p:txBody>
          <a:bodyPr wrap="square">
            <a:spAutoFit/>
          </a:bodyPr>
          <a:lstStyle/>
          <a:p>
            <a:pPr>
              <a:lnSpc>
                <a:spcPct val="150000"/>
              </a:lnSpc>
            </a:pPr>
            <a:r>
              <a:rPr lang="en-US" sz="3200" u="none" strike="noStrike" baseline="0" dirty="0">
                <a:latin typeface="TimesNewRomanPSMT"/>
              </a:rPr>
              <a:t> What is the boiling point of water?</a:t>
            </a:r>
          </a:p>
          <a:p>
            <a:pPr marL="457200" indent="-457200">
              <a:lnSpc>
                <a:spcPct val="150000"/>
              </a:lnSpc>
              <a:buFont typeface="Wingdings" panose="05000000000000000000" pitchFamily="2" charset="2"/>
              <a:buChar char="Ø"/>
            </a:pPr>
            <a:r>
              <a:rPr lang="en-US" sz="3200" dirty="0">
                <a:latin typeface="TimesNewRomanPS-BoldItalicMT"/>
              </a:rPr>
              <a:t>25°C</a:t>
            </a:r>
          </a:p>
          <a:p>
            <a:pPr marL="457200" indent="-457200">
              <a:lnSpc>
                <a:spcPct val="150000"/>
              </a:lnSpc>
              <a:buFont typeface="Wingdings" panose="05000000000000000000" pitchFamily="2" charset="2"/>
              <a:buChar char="Ø"/>
            </a:pPr>
            <a:r>
              <a:rPr lang="en-US" sz="3200" u="none" strike="noStrike" baseline="0" dirty="0">
                <a:latin typeface="TimesNewRomanPSMT"/>
              </a:rPr>
              <a:t>50°C</a:t>
            </a:r>
          </a:p>
          <a:p>
            <a:pPr marL="457200" indent="-457200">
              <a:lnSpc>
                <a:spcPct val="150000"/>
              </a:lnSpc>
              <a:buFont typeface="Wingdings" panose="05000000000000000000" pitchFamily="2" charset="2"/>
              <a:buChar char="Ø"/>
            </a:pPr>
            <a:r>
              <a:rPr lang="en-US" sz="3200" u="none" strike="noStrike" baseline="0" dirty="0">
                <a:latin typeface="TimesNewRomanPSMT"/>
              </a:rPr>
              <a:t>75°C</a:t>
            </a:r>
          </a:p>
          <a:p>
            <a:pPr marL="457200" indent="-457200">
              <a:lnSpc>
                <a:spcPct val="150000"/>
              </a:lnSpc>
              <a:buFont typeface="Wingdings" panose="05000000000000000000" pitchFamily="2" charset="2"/>
              <a:buChar char="Ø"/>
            </a:pPr>
            <a:r>
              <a:rPr lang="en-US" sz="3200" u="none" strike="noStrike" baseline="0" dirty="0">
                <a:latin typeface="TimesNewRomanPSMT"/>
              </a:rPr>
              <a:t>100°C</a:t>
            </a:r>
          </a:p>
        </p:txBody>
      </p:sp>
    </p:spTree>
    <p:extLst>
      <p:ext uri="{BB962C8B-B14F-4D97-AF65-F5344CB8AC3E}">
        <p14:creationId xmlns:p14="http://schemas.microsoft.com/office/powerpoint/2010/main" val="2510006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862784" cy="3785652"/>
          </a:xfrm>
          <a:prstGeom prst="rect">
            <a:avLst/>
          </a:prstGeom>
        </p:spPr>
        <p:txBody>
          <a:bodyPr wrap="square">
            <a:spAutoFit/>
          </a:bodyPr>
          <a:lstStyle/>
          <a:p>
            <a:pPr>
              <a:lnSpc>
                <a:spcPct val="150000"/>
              </a:lnSpc>
            </a:pPr>
            <a:r>
              <a:rPr lang="en-US" sz="3200" u="none" strike="noStrike" baseline="0" dirty="0">
                <a:latin typeface="TimesNewRomanPSMT"/>
              </a:rPr>
              <a:t> Who invented the first functional telephone?</a:t>
            </a:r>
          </a:p>
          <a:p>
            <a:pPr marL="457200" indent="-457200">
              <a:lnSpc>
                <a:spcPct val="150000"/>
              </a:lnSpc>
              <a:buFont typeface="Wingdings" panose="05000000000000000000" pitchFamily="2" charset="2"/>
              <a:buChar char="Ø"/>
            </a:pPr>
            <a:r>
              <a:rPr lang="en-US" sz="3200" dirty="0">
                <a:latin typeface="TimesNewRomanPS-BoldItalicMT"/>
              </a:rPr>
              <a:t> Albert Einstein</a:t>
            </a:r>
          </a:p>
          <a:p>
            <a:pPr marL="457200" indent="-457200">
              <a:lnSpc>
                <a:spcPct val="150000"/>
              </a:lnSpc>
              <a:buFont typeface="Wingdings" panose="05000000000000000000" pitchFamily="2" charset="2"/>
              <a:buChar char="Ø"/>
            </a:pPr>
            <a:r>
              <a:rPr lang="en-US" sz="3200" u="none" strike="noStrike" baseline="0" dirty="0">
                <a:latin typeface="TimesNewRomanPSMT"/>
              </a:rPr>
              <a:t>Nikola Tesla</a:t>
            </a:r>
          </a:p>
          <a:p>
            <a:pPr marL="457200" indent="-457200">
              <a:lnSpc>
                <a:spcPct val="150000"/>
              </a:lnSpc>
              <a:buFont typeface="Wingdings" panose="05000000000000000000" pitchFamily="2" charset="2"/>
              <a:buChar char="Ø"/>
            </a:pPr>
            <a:r>
              <a:rPr lang="en-US" sz="3200" u="none" strike="noStrike" baseline="0" dirty="0">
                <a:latin typeface="TimesNewRomanPSMT"/>
              </a:rPr>
              <a:t>Thomas Alva Edison</a:t>
            </a:r>
          </a:p>
          <a:p>
            <a:pPr marL="457200" indent="-457200">
              <a:lnSpc>
                <a:spcPct val="150000"/>
              </a:lnSpc>
              <a:buFont typeface="Wingdings" panose="05000000000000000000" pitchFamily="2" charset="2"/>
              <a:buChar char="Ø"/>
            </a:pPr>
            <a:r>
              <a:rPr lang="en-US" sz="3200" u="none" strike="noStrike" baseline="0" dirty="0">
                <a:latin typeface="TimesNewRomanPSMT"/>
              </a:rPr>
              <a:t>Alexander Graham Bell</a:t>
            </a:r>
          </a:p>
        </p:txBody>
      </p:sp>
    </p:spTree>
    <p:extLst>
      <p:ext uri="{BB962C8B-B14F-4D97-AF65-F5344CB8AC3E}">
        <p14:creationId xmlns:p14="http://schemas.microsoft.com/office/powerpoint/2010/main" val="26722629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37531" y="1978248"/>
            <a:ext cx="8375178" cy="3046988"/>
          </a:xfrm>
          <a:prstGeom prst="rect">
            <a:avLst/>
          </a:prstGeom>
          <a:noFill/>
        </p:spPr>
        <p:txBody>
          <a:bodyPr wrap="none" lIns="91440" tIns="45720" rIns="91440" bIns="45720">
            <a:spAutoFit/>
          </a:bodyPr>
          <a:lstStyle/>
          <a:p>
            <a:pPr algn="ctr"/>
            <a:r>
              <a:rPr lang="en-US"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Round 4</a:t>
            </a:r>
            <a:endParaRPr lang="ru-RU"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r>
              <a:rPr lang="en-US"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"Think a word</a:t>
            </a:r>
            <a:r>
              <a:rPr lang="ru-RU"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en-US"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2664755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1B6D9F-3CF9-4477-A6C8-ACE4DC7DAA29}"/>
              </a:ext>
            </a:extLst>
          </p:cNvPr>
          <p:cNvSpPr>
            <a:spLocks noGrp="1"/>
          </p:cNvSpPr>
          <p:nvPr>
            <p:ph type="title"/>
          </p:nvPr>
        </p:nvSpPr>
        <p:spPr/>
        <p:txBody>
          <a:bodyPr>
            <a:normAutofit fontScale="90000"/>
          </a:bodyPr>
          <a:lstStyle/>
          <a:p>
            <a:r>
              <a:rPr lang="en-US" sz="7200" dirty="0"/>
              <a:t>Round 5</a:t>
            </a:r>
            <a:br>
              <a:rPr lang="ru-RU" sz="7200" dirty="0"/>
            </a:br>
            <a:r>
              <a:rPr lang="en-US" sz="7200" dirty="0"/>
              <a:t>«Riddles»</a:t>
            </a:r>
            <a:endParaRPr lang="ru-RU" sz="7200" dirty="0"/>
          </a:p>
        </p:txBody>
      </p:sp>
      <p:sp>
        <p:nvSpPr>
          <p:cNvPr id="4" name="Прямоугольник 3">
            <a:extLst>
              <a:ext uri="{FF2B5EF4-FFF2-40B4-BE49-F238E27FC236}">
                <a16:creationId xmlns:a16="http://schemas.microsoft.com/office/drawing/2014/main" id="{0D5F1A69-0057-42A6-97DC-6A7A795692C2}"/>
              </a:ext>
            </a:extLst>
          </p:cNvPr>
          <p:cNvSpPr/>
          <p:nvPr/>
        </p:nvSpPr>
        <p:spPr>
          <a:xfrm>
            <a:off x="1143000" y="2017644"/>
            <a:ext cx="9491870" cy="3539430"/>
          </a:xfrm>
          <a:prstGeom prst="rect">
            <a:avLst/>
          </a:prstGeom>
        </p:spPr>
        <p:txBody>
          <a:bodyPr wrap="square">
            <a:spAutoFit/>
          </a:bodyPr>
          <a:lstStyle/>
          <a:p>
            <a:r>
              <a:rPr lang="en-US" sz="3200" dirty="0"/>
              <a:t>- over the head and under the hat;</a:t>
            </a:r>
          </a:p>
          <a:p>
            <a:r>
              <a:rPr lang="en-US" sz="3200" dirty="0"/>
              <a:t>- it runs all day but never runs away;</a:t>
            </a:r>
          </a:p>
          <a:p>
            <a:r>
              <a:rPr lang="en-US" sz="3200" dirty="0"/>
              <a:t>- is it eats it lives, if you give it a drink life goes away from it;</a:t>
            </a:r>
          </a:p>
          <a:p>
            <a:r>
              <a:rPr lang="en-US" sz="3200" dirty="0"/>
              <a:t>- it moves without legs and flies without wings;</a:t>
            </a:r>
          </a:p>
          <a:p>
            <a:r>
              <a:rPr lang="en-US" sz="3200" dirty="0"/>
              <a:t>- every evening we can see all the planet…;</a:t>
            </a:r>
          </a:p>
          <a:p>
            <a:r>
              <a:rPr lang="en-US" sz="3200" dirty="0"/>
              <a:t>- it lives in winter and dies in spring.</a:t>
            </a:r>
            <a:endParaRPr lang="ru-RU" sz="3200" dirty="0"/>
          </a:p>
        </p:txBody>
      </p:sp>
    </p:spTree>
    <p:extLst>
      <p:ext uri="{BB962C8B-B14F-4D97-AF65-F5344CB8AC3E}">
        <p14:creationId xmlns:p14="http://schemas.microsoft.com/office/powerpoint/2010/main" val="20065580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643FB9B0-B4F9-4FD5-82C2-C0CB0F90E76C}"/>
              </a:ext>
            </a:extLst>
          </p:cNvPr>
          <p:cNvSpPr>
            <a:spLocks noGrp="1" noChangeArrowheads="1"/>
          </p:cNvSpPr>
          <p:nvPr>
            <p:ph type="title"/>
          </p:nvPr>
        </p:nvSpPr>
        <p:spPr bwMode="auto">
          <a:xfrm>
            <a:off x="5106104" y="235493"/>
            <a:ext cx="5319341"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 There are much cars in this street.</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 I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had’t</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got a bike last year.</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 Sorry, I’m not understanding you!</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 Be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carefull</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It’s hotter than you think.</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5. Kate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watchs</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TV every day.</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6.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Browns’s</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dog is barking.</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7. Do you be German?</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8. I saw Jane in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saturday</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9.  We don’t go to school in 1</a:t>
            </a:r>
            <a:r>
              <a:rPr kumimoji="0" lang="en-US" altLang="ru-RU" sz="2000" b="1" i="0" u="none" strike="noStrike" cap="none" normalizeH="0" baseline="30000" dirty="0">
                <a:ln>
                  <a:noFill/>
                </a:ln>
                <a:solidFill>
                  <a:schemeClr val="tx1"/>
                </a:solidFill>
                <a:effectLst/>
                <a:latin typeface="Arial" panose="020B0604020202020204" pitchFamily="34" charset="0"/>
                <a:ea typeface="Times New Roman" panose="02020603050405020304" pitchFamily="18" charset="0"/>
              </a:rPr>
              <a:t>st</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January.</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10. My father is liking basketball.</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11. He is a best football player in his team.</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12</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Susan is a tall.</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  Sam isn’t very tallest.</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14. The baby is playing with it’s toy.</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15. My brother don’t have a car.</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16. They are </a:t>
            </a:r>
            <a:r>
              <a:rPr kumimoji="0" lang="en-US" altLang="ru-RU" sz="20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rPr>
              <a:t>smileing</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17. My room is bigger then yours.</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18. I live in Brighton at the moment.</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19. He must to study harder.</a:t>
            </a:r>
            <a:endParaRPr kumimoji="0" lang="ru-RU" altLang="ru-RU" sz="20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20</a:t>
            </a:r>
            <a:r>
              <a:rPr kumimoji="0" lang="en-US" altLang="ru-RU" sz="20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She don’t can swim.</a:t>
            </a:r>
            <a:endParaRPr kumimoji="0" lang="en-US" altLang="ru-RU" sz="2000" b="1" i="0" u="none" strike="noStrike" cap="none" normalizeH="0" baseline="0" dirty="0">
              <a:ln>
                <a:noFill/>
              </a:ln>
              <a:solidFill>
                <a:schemeClr val="tx1"/>
              </a:solidFill>
              <a:effectLst/>
              <a:latin typeface="Arial" panose="020B0604020202020204" pitchFamily="34" charset="0"/>
            </a:endParaRPr>
          </a:p>
        </p:txBody>
      </p:sp>
      <p:sp>
        <p:nvSpPr>
          <p:cNvPr id="5" name="Прямоугольник 4">
            <a:extLst>
              <a:ext uri="{FF2B5EF4-FFF2-40B4-BE49-F238E27FC236}">
                <a16:creationId xmlns:a16="http://schemas.microsoft.com/office/drawing/2014/main" id="{6FAEBA3A-65F3-47E4-B40E-4E98884ABBEF}"/>
              </a:ext>
            </a:extLst>
          </p:cNvPr>
          <p:cNvSpPr/>
          <p:nvPr/>
        </p:nvSpPr>
        <p:spPr>
          <a:xfrm>
            <a:off x="1461053" y="1749288"/>
            <a:ext cx="7235687" cy="769441"/>
          </a:xfrm>
          <a:prstGeom prst="rect">
            <a:avLst/>
          </a:prstGeom>
        </p:spPr>
        <p:txBody>
          <a:bodyPr wrap="square">
            <a:spAutoFit/>
          </a:bodyPr>
          <a:lstStyle/>
          <a:p>
            <a:r>
              <a:rPr lang="en-US" sz="4400" dirty="0"/>
              <a:t>Round 6</a:t>
            </a:r>
            <a:endParaRPr lang="ru-RU" sz="4400" dirty="0"/>
          </a:p>
        </p:txBody>
      </p:sp>
      <p:sp>
        <p:nvSpPr>
          <p:cNvPr id="6" name="Прямоугольник 5">
            <a:extLst>
              <a:ext uri="{FF2B5EF4-FFF2-40B4-BE49-F238E27FC236}">
                <a16:creationId xmlns:a16="http://schemas.microsoft.com/office/drawing/2014/main" id="{00553CAB-9A46-4FE8-AF42-8659AC97E4FD}"/>
              </a:ext>
            </a:extLst>
          </p:cNvPr>
          <p:cNvSpPr/>
          <p:nvPr/>
        </p:nvSpPr>
        <p:spPr>
          <a:xfrm>
            <a:off x="765313" y="2638282"/>
            <a:ext cx="3573414" cy="461665"/>
          </a:xfrm>
          <a:prstGeom prst="rect">
            <a:avLst/>
          </a:prstGeom>
        </p:spPr>
        <p:txBody>
          <a:bodyPr wrap="none">
            <a:spAutoFit/>
          </a:bodyPr>
          <a:lstStyle/>
          <a:p>
            <a:r>
              <a:rPr lang="en-US" altLang="ru-RU" sz="2400" b="1" i="1" u="sng" dirty="0">
                <a:latin typeface="Arial" panose="020B0604020202020204" pitchFamily="34" charset="0"/>
                <a:ea typeface="Times New Roman" panose="02020603050405020304" pitchFamily="18" charset="0"/>
              </a:rPr>
              <a:t>Correct mistakes if any</a:t>
            </a:r>
            <a:endParaRPr lang="ru-RU" sz="2400" dirty="0"/>
          </a:p>
        </p:txBody>
      </p:sp>
    </p:spTree>
    <p:extLst>
      <p:ext uri="{BB962C8B-B14F-4D97-AF65-F5344CB8AC3E}">
        <p14:creationId xmlns:p14="http://schemas.microsoft.com/office/powerpoint/2010/main" val="1889154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CA2540-FD07-4286-91E4-8D0DE4E50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a16="http://schemas.microsoft.com/office/drawing/2014/main" id="{053FC166-2827-4D32-B69B-7BB98129F1B6}"/>
              </a:ext>
            </a:extLst>
          </p:cNvPr>
          <p:cNvSpPr>
            <a:spLocks noGrp="1"/>
          </p:cNvSpPr>
          <p:nvPr>
            <p:ph type="ctrTitle"/>
          </p:nvPr>
        </p:nvSpPr>
        <p:spPr>
          <a:xfrm>
            <a:off x="1158135" y="1249815"/>
            <a:ext cx="5789317" cy="4961468"/>
          </a:xfrm>
        </p:spPr>
        <p:txBody>
          <a:bodyPr>
            <a:normAutofit fontScale="90000"/>
          </a:bodyPr>
          <a:lstStyle/>
          <a:p>
            <a:r>
              <a:rPr lang="en-US" dirty="0"/>
              <a:t>Thank you very much!</a:t>
            </a:r>
            <a:br>
              <a:rPr lang="en-US" dirty="0"/>
            </a:br>
            <a:br>
              <a:rPr lang="en-US" dirty="0"/>
            </a:br>
            <a:br>
              <a:rPr lang="en-US" dirty="0"/>
            </a:br>
            <a:r>
              <a:rPr lang="en-US" dirty="0"/>
              <a:t>25  15  21    </a:t>
            </a:r>
            <a:br>
              <a:rPr lang="en-US" dirty="0"/>
            </a:br>
            <a:r>
              <a:rPr lang="en-US" dirty="0"/>
              <a:t>1 18 5</a:t>
            </a:r>
            <a:br>
              <a:rPr lang="en-US" dirty="0"/>
            </a:br>
            <a:r>
              <a:rPr lang="en-US" dirty="0"/>
              <a:t>20  8  5</a:t>
            </a:r>
            <a:br>
              <a:rPr lang="en-US" dirty="0"/>
            </a:br>
            <a:r>
              <a:rPr lang="en-US" dirty="0"/>
              <a:t>2 5 19 20</a:t>
            </a:r>
            <a:br>
              <a:rPr lang="en-US" dirty="0"/>
            </a:br>
            <a:endParaRPr lang="ru-RU" dirty="0"/>
          </a:p>
        </p:txBody>
      </p:sp>
      <p:pic>
        <p:nvPicPr>
          <p:cNvPr id="11" name="Picture 10">
            <a:extLst>
              <a:ext uri="{FF2B5EF4-FFF2-40B4-BE49-F238E27FC236}">
                <a16:creationId xmlns:a16="http://schemas.microsoft.com/office/drawing/2014/main" id="{214924F5-CDC2-4DFA-82F3-4843ADD678A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55295" t="89389" r="26987" b="24"/>
          <a:stretch/>
        </p:blipFill>
        <p:spPr>
          <a:xfrm flipH="1">
            <a:off x="0" y="-1"/>
            <a:ext cx="2596444" cy="872709"/>
          </a:xfrm>
          <a:prstGeom prst="rect">
            <a:avLst/>
          </a:prstGeom>
        </p:spPr>
      </p:pic>
      <p:pic>
        <p:nvPicPr>
          <p:cNvPr id="13" name="Picture 12">
            <a:extLst>
              <a:ext uri="{FF2B5EF4-FFF2-40B4-BE49-F238E27FC236}">
                <a16:creationId xmlns:a16="http://schemas.microsoft.com/office/drawing/2014/main" id="{AED59812-6820-446C-B994-0D059C97DC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l="91927" t="72411" b="13751"/>
          <a:stretch/>
        </p:blipFill>
        <p:spPr>
          <a:xfrm>
            <a:off x="10473994" y="5564567"/>
            <a:ext cx="1341545" cy="1293433"/>
          </a:xfrm>
          <a:custGeom>
            <a:avLst/>
            <a:gdLst>
              <a:gd name="connsiteX0" fmla="*/ 0 w 1341545"/>
              <a:gd name="connsiteY0" fmla="*/ 0 h 1293433"/>
              <a:gd name="connsiteX1" fmla="*/ 1341545 w 1341545"/>
              <a:gd name="connsiteY1" fmla="*/ 0 h 1293433"/>
              <a:gd name="connsiteX2" fmla="*/ 1341545 w 1341545"/>
              <a:gd name="connsiteY2" fmla="*/ 1293433 h 1293433"/>
              <a:gd name="connsiteX3" fmla="*/ 150847 w 1341545"/>
              <a:gd name="connsiteY3" fmla="*/ 1293433 h 1293433"/>
              <a:gd name="connsiteX4" fmla="*/ 66240 w 1341545"/>
              <a:gd name="connsiteY4" fmla="*/ 1183451 h 1293433"/>
              <a:gd name="connsiteX5" fmla="*/ 0 w 1341545"/>
              <a:gd name="connsiteY5" fmla="*/ 1061841 h 1293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1545" h="1293433">
                <a:moveTo>
                  <a:pt x="0" y="0"/>
                </a:moveTo>
                <a:lnTo>
                  <a:pt x="1341545" y="0"/>
                </a:lnTo>
                <a:lnTo>
                  <a:pt x="1341545" y="1293433"/>
                </a:lnTo>
                <a:lnTo>
                  <a:pt x="150847" y="1293433"/>
                </a:lnTo>
                <a:lnTo>
                  <a:pt x="66240" y="1183451"/>
                </a:lnTo>
                <a:lnTo>
                  <a:pt x="0" y="1061841"/>
                </a:lnTo>
                <a:close/>
              </a:path>
            </a:pathLst>
          </a:custGeom>
        </p:spPr>
      </p:pic>
      <p:pic>
        <p:nvPicPr>
          <p:cNvPr id="6" name="Graphic 5" descr="Рукопожатие">
            <a:extLst>
              <a:ext uri="{FF2B5EF4-FFF2-40B4-BE49-F238E27FC236}">
                <a16:creationId xmlns:a16="http://schemas.microsoft.com/office/drawing/2014/main" id="{2A5A19AD-92D4-D947-1929-A942245B0AC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290459" y="948266"/>
            <a:ext cx="4743406" cy="4743406"/>
          </a:xfrm>
          <a:prstGeom prst="rect">
            <a:avLst/>
          </a:prstGeom>
        </p:spPr>
      </p:pic>
      <p:pic>
        <p:nvPicPr>
          <p:cNvPr id="15" name="Picture 14">
            <a:extLst>
              <a:ext uri="{FF2B5EF4-FFF2-40B4-BE49-F238E27FC236}">
                <a16:creationId xmlns:a16="http://schemas.microsoft.com/office/drawing/2014/main" id="{E844ED7C-1917-40D8-8B42-1B1C27BC5A5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73623" t="43915" r="1" b="18252"/>
          <a:stretch/>
        </p:blipFill>
        <p:spPr>
          <a:xfrm flipH="1">
            <a:off x="0" y="3142319"/>
            <a:ext cx="4605339" cy="3715682"/>
          </a:xfrm>
          <a:prstGeom prst="rect">
            <a:avLst/>
          </a:prstGeom>
        </p:spPr>
      </p:pic>
    </p:spTree>
    <p:extLst>
      <p:ext uri="{BB962C8B-B14F-4D97-AF65-F5344CB8AC3E}">
        <p14:creationId xmlns:p14="http://schemas.microsoft.com/office/powerpoint/2010/main" val="2667254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30066" y="1022074"/>
            <a:ext cx="10331867" cy="4524315"/>
          </a:xfrm>
          <a:prstGeom prst="rect">
            <a:avLst/>
          </a:prstGeom>
          <a:noFill/>
        </p:spPr>
        <p:txBody>
          <a:bodyPr wrap="none" lIns="91440" tIns="45720" rIns="91440" bIns="45720">
            <a:spAutoFit/>
          </a:bodyPr>
          <a:lstStyle/>
          <a:p>
            <a:pPr algn="ctr"/>
            <a:r>
              <a:rPr lang="en-US"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Round 1</a:t>
            </a:r>
          </a:p>
          <a:p>
            <a:pPr algn="ctr"/>
            <a:r>
              <a:rPr lang="en-US"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Do you know about</a:t>
            </a:r>
            <a:endParaRPr lang="ru-RU"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a:p>
            <a:pPr algn="ctr"/>
            <a:r>
              <a:rPr lang="en-US"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Great Britain</a:t>
            </a:r>
            <a:r>
              <a:rPr lang="ru-RU" sz="9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en-US" sz="96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1666096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4" y="1249740"/>
            <a:ext cx="8511654" cy="3877985"/>
          </a:xfrm>
          <a:prstGeom prst="rect">
            <a:avLst/>
          </a:prstGeom>
        </p:spPr>
        <p:txBody>
          <a:bodyPr wrap="square">
            <a:spAutoFit/>
          </a:bodyPr>
          <a:lstStyle/>
          <a:p>
            <a:pPr>
              <a:lnSpc>
                <a:spcPct val="150000"/>
              </a:lnSpc>
            </a:pPr>
            <a:r>
              <a:rPr lang="en-US" sz="3200" u="none" strike="noStrike" baseline="0" dirty="0">
                <a:latin typeface="TimesNewRomanPSMT"/>
              </a:rPr>
              <a:t>What is the official language in Great Britain?</a:t>
            </a:r>
          </a:p>
          <a:p>
            <a:pPr marL="457200" indent="-457200">
              <a:lnSpc>
                <a:spcPct val="150000"/>
              </a:lnSpc>
              <a:buFont typeface="Wingdings" panose="05000000000000000000" pitchFamily="2" charset="2"/>
              <a:buChar char="Ø"/>
            </a:pPr>
            <a:r>
              <a:rPr lang="en-US" sz="3200" u="none" strike="noStrike" baseline="0" dirty="0">
                <a:latin typeface="TimesNewRomanPS-BoldItalicMT"/>
              </a:rPr>
              <a:t>English</a:t>
            </a:r>
            <a:r>
              <a:rPr lang="en-US" sz="3200" u="none" strike="noStrike" baseline="0" dirty="0">
                <a:latin typeface="TimesNewRomanPSMT"/>
              </a:rPr>
              <a:t> </a:t>
            </a:r>
            <a:endParaRPr lang="ru-RU" sz="36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French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Russian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Chinese</a:t>
            </a:r>
            <a:endParaRPr lang="ru-RU" sz="3200" dirty="0"/>
          </a:p>
        </p:txBody>
      </p:sp>
    </p:spTree>
    <p:extLst>
      <p:ext uri="{BB962C8B-B14F-4D97-AF65-F5344CB8AC3E}">
        <p14:creationId xmlns:p14="http://schemas.microsoft.com/office/powerpoint/2010/main" val="2628824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4" y="1249740"/>
            <a:ext cx="8511654" cy="3785652"/>
          </a:xfrm>
          <a:prstGeom prst="rect">
            <a:avLst/>
          </a:prstGeom>
        </p:spPr>
        <p:txBody>
          <a:bodyPr wrap="square">
            <a:spAutoFit/>
          </a:bodyPr>
          <a:lstStyle/>
          <a:p>
            <a:pPr>
              <a:lnSpc>
                <a:spcPct val="150000"/>
              </a:lnSpc>
            </a:pPr>
            <a:r>
              <a:rPr lang="en-US" sz="3200" u="none" strike="noStrike" baseline="0" dirty="0">
                <a:latin typeface="TimesNewRomanPSMT"/>
              </a:rPr>
              <a:t>Big Ben is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dirty="0">
                <a:latin typeface="TimesNewRomanPS-BoldItalicMT"/>
              </a:rPr>
              <a:t>a clock</a:t>
            </a:r>
            <a:r>
              <a:rPr lang="en-US" sz="3200" u="none" strike="noStrike" baseline="0" dirty="0">
                <a:latin typeface="TimesNewRomanPSMT"/>
              </a:rPr>
              <a:t> </a:t>
            </a:r>
            <a:endParaRPr lang="ru-RU" sz="36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a horse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an animal</a:t>
            </a:r>
            <a:r>
              <a:rPr lang="en-US" sz="3200" u="none" strike="noStrike" dirty="0">
                <a:latin typeface="TimesNewRomanPSMT"/>
              </a:rPr>
              <a:t> in the zoo</a:t>
            </a:r>
            <a:r>
              <a:rPr lang="en-US" sz="3200" u="none" strike="noStrike" baseline="0" dirty="0">
                <a:latin typeface="TimesNewRomanPSMT"/>
              </a:rPr>
              <a:t>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u="none" strike="noStrike" baseline="0" dirty="0">
                <a:latin typeface="TimesNewRomanPSMT"/>
              </a:rPr>
              <a:t>a famous name</a:t>
            </a:r>
            <a:endParaRPr lang="ru-RU" sz="3200" dirty="0"/>
          </a:p>
        </p:txBody>
      </p:sp>
    </p:spTree>
    <p:extLst>
      <p:ext uri="{BB962C8B-B14F-4D97-AF65-F5344CB8AC3E}">
        <p14:creationId xmlns:p14="http://schemas.microsoft.com/office/powerpoint/2010/main" val="1035261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4" y="1249740"/>
            <a:ext cx="8511654" cy="3785652"/>
          </a:xfrm>
          <a:prstGeom prst="rect">
            <a:avLst/>
          </a:prstGeom>
        </p:spPr>
        <p:txBody>
          <a:bodyPr wrap="square">
            <a:spAutoFit/>
          </a:bodyPr>
          <a:lstStyle/>
          <a:p>
            <a:pPr>
              <a:lnSpc>
                <a:spcPct val="150000"/>
              </a:lnSpc>
            </a:pPr>
            <a:r>
              <a:rPr lang="en-US" sz="3200" u="none" strike="noStrike" baseline="0" dirty="0">
                <a:latin typeface="TimesNewRomanPSMT"/>
              </a:rPr>
              <a:t>Great Britain is divided into …</a:t>
            </a:r>
            <a:endParaRPr lang="ru-RU" sz="3200" u="none" strike="noStrike" baseline="0" dirty="0">
              <a:latin typeface="TimesNewRomanPSMT"/>
            </a:endParaRPr>
          </a:p>
          <a:p>
            <a:pPr marL="457200" indent="-457200">
              <a:lnSpc>
                <a:spcPct val="150000"/>
              </a:lnSpc>
              <a:buFont typeface="Wingdings" panose="05000000000000000000" pitchFamily="2" charset="2"/>
              <a:buChar char="Ø"/>
            </a:pPr>
            <a:r>
              <a:rPr lang="en-US" sz="3200" dirty="0">
                <a:latin typeface="TimesNewRomanPS-BoldItalicMT"/>
              </a:rPr>
              <a:t>three parts</a:t>
            </a:r>
          </a:p>
          <a:p>
            <a:pPr marL="457200" indent="-457200">
              <a:lnSpc>
                <a:spcPct val="150000"/>
              </a:lnSpc>
              <a:buFont typeface="Wingdings" panose="05000000000000000000" pitchFamily="2" charset="2"/>
              <a:buChar char="Ø"/>
            </a:pPr>
            <a:r>
              <a:rPr lang="en-US" sz="3200" u="none" strike="noStrike" baseline="0" dirty="0">
                <a:latin typeface="TimesNewRomanPSMT"/>
              </a:rPr>
              <a:t>five parts</a:t>
            </a:r>
          </a:p>
          <a:p>
            <a:pPr marL="457200" indent="-457200">
              <a:lnSpc>
                <a:spcPct val="150000"/>
              </a:lnSpc>
              <a:buFont typeface="Wingdings" panose="05000000000000000000" pitchFamily="2" charset="2"/>
              <a:buChar char="Ø"/>
            </a:pPr>
            <a:r>
              <a:rPr lang="en-US" sz="3200" u="none" strike="noStrike" baseline="0" dirty="0">
                <a:latin typeface="TimesNewRomanPSMT"/>
              </a:rPr>
              <a:t>four parts</a:t>
            </a:r>
          </a:p>
          <a:p>
            <a:pPr marL="457200" indent="-457200">
              <a:lnSpc>
                <a:spcPct val="150000"/>
              </a:lnSpc>
              <a:buFont typeface="Wingdings" panose="05000000000000000000" pitchFamily="2" charset="2"/>
              <a:buChar char="Ø"/>
            </a:pPr>
            <a:r>
              <a:rPr lang="en-US" sz="3200" u="none" strike="noStrike" baseline="0" dirty="0">
                <a:latin typeface="TimesNewRomanPSMT"/>
              </a:rPr>
              <a:t>two parts</a:t>
            </a:r>
            <a:endParaRPr lang="ru-RU" sz="3200" dirty="0"/>
          </a:p>
        </p:txBody>
      </p:sp>
    </p:spTree>
    <p:extLst>
      <p:ext uri="{BB962C8B-B14F-4D97-AF65-F5344CB8AC3E}">
        <p14:creationId xmlns:p14="http://schemas.microsoft.com/office/powerpoint/2010/main" val="1096390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The name of the Palace where the Queen lives is …</a:t>
            </a:r>
          </a:p>
          <a:p>
            <a:pPr marL="457200" indent="-457200">
              <a:lnSpc>
                <a:spcPct val="150000"/>
              </a:lnSpc>
              <a:buFont typeface="Wingdings" panose="05000000000000000000" pitchFamily="2" charset="2"/>
              <a:buChar char="Ø"/>
            </a:pPr>
            <a:r>
              <a:rPr lang="en-US" sz="3200" dirty="0">
                <a:latin typeface="TimesNewRomanPS-BoldItalicMT"/>
              </a:rPr>
              <a:t>the Tower of London</a:t>
            </a:r>
          </a:p>
          <a:p>
            <a:pPr marL="457200" indent="-457200">
              <a:lnSpc>
                <a:spcPct val="150000"/>
              </a:lnSpc>
              <a:buFont typeface="Wingdings" panose="05000000000000000000" pitchFamily="2" charset="2"/>
              <a:buChar char="Ø"/>
            </a:pPr>
            <a:r>
              <a:rPr lang="en-US" sz="3200" u="none" strike="noStrike" baseline="0" dirty="0">
                <a:latin typeface="TimesNewRomanPSMT"/>
              </a:rPr>
              <a:t>the White House</a:t>
            </a:r>
          </a:p>
          <a:p>
            <a:pPr marL="457200" indent="-457200">
              <a:lnSpc>
                <a:spcPct val="150000"/>
              </a:lnSpc>
              <a:buFont typeface="Wingdings" panose="05000000000000000000" pitchFamily="2" charset="2"/>
              <a:buChar char="Ø"/>
            </a:pPr>
            <a:r>
              <a:rPr lang="en-US" sz="3200" u="none" strike="noStrike" baseline="0" dirty="0">
                <a:latin typeface="TimesNewRomanPSMT"/>
              </a:rPr>
              <a:t>the Windsor palace</a:t>
            </a:r>
          </a:p>
          <a:p>
            <a:pPr marL="457200" indent="-457200">
              <a:lnSpc>
                <a:spcPct val="150000"/>
              </a:lnSpc>
              <a:buFont typeface="Wingdings" panose="05000000000000000000" pitchFamily="2" charset="2"/>
              <a:buChar char="Ø"/>
            </a:pPr>
            <a:r>
              <a:rPr lang="en-US" sz="3200" u="none" strike="noStrike" baseline="0" dirty="0">
                <a:latin typeface="TimesNewRomanPSMT"/>
              </a:rPr>
              <a:t>the</a:t>
            </a:r>
            <a:r>
              <a:rPr lang="en-US" sz="3200" u="none" strike="noStrike" dirty="0">
                <a:latin typeface="TimesNewRomanPSMT"/>
              </a:rPr>
              <a:t> </a:t>
            </a:r>
            <a:r>
              <a:rPr lang="en-US" sz="3200" u="none" strike="noStrike" baseline="0" dirty="0">
                <a:latin typeface="TimesNewRomanPSMT"/>
              </a:rPr>
              <a:t>Buckingham Palace</a:t>
            </a:r>
            <a:endParaRPr lang="ru-RU" sz="3200" dirty="0"/>
          </a:p>
        </p:txBody>
      </p:sp>
    </p:spTree>
    <p:extLst>
      <p:ext uri="{BB962C8B-B14F-4D97-AF65-F5344CB8AC3E}">
        <p14:creationId xmlns:p14="http://schemas.microsoft.com/office/powerpoint/2010/main" val="2071127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The Princess Diana was the wife of …</a:t>
            </a:r>
          </a:p>
          <a:p>
            <a:pPr marL="457200" indent="-457200">
              <a:lnSpc>
                <a:spcPct val="150000"/>
              </a:lnSpc>
              <a:buFont typeface="Wingdings" panose="05000000000000000000" pitchFamily="2" charset="2"/>
              <a:buChar char="Ø"/>
            </a:pPr>
            <a:r>
              <a:rPr lang="en-US" sz="3200" dirty="0">
                <a:latin typeface="TimesNewRomanPS-BoldItalicMT"/>
              </a:rPr>
              <a:t>Prince John</a:t>
            </a:r>
          </a:p>
          <a:p>
            <a:pPr marL="457200" indent="-457200">
              <a:lnSpc>
                <a:spcPct val="150000"/>
              </a:lnSpc>
              <a:buFont typeface="Wingdings" panose="05000000000000000000" pitchFamily="2" charset="2"/>
              <a:buChar char="Ø"/>
            </a:pPr>
            <a:r>
              <a:rPr lang="en-US" sz="3200" u="none" strike="noStrike" baseline="0" dirty="0">
                <a:latin typeface="TimesNewRomanPSMT"/>
              </a:rPr>
              <a:t>Prince Robert</a:t>
            </a:r>
          </a:p>
          <a:p>
            <a:pPr marL="457200" indent="-457200">
              <a:lnSpc>
                <a:spcPct val="150000"/>
              </a:lnSpc>
              <a:buFont typeface="Wingdings" panose="05000000000000000000" pitchFamily="2" charset="2"/>
              <a:buChar char="Ø"/>
            </a:pPr>
            <a:r>
              <a:rPr lang="en-US" sz="3200" u="none" strike="noStrike" baseline="0" dirty="0">
                <a:latin typeface="TimesNewRomanPSMT"/>
              </a:rPr>
              <a:t>Prince Wilhelm</a:t>
            </a:r>
          </a:p>
          <a:p>
            <a:pPr marL="457200" indent="-457200">
              <a:lnSpc>
                <a:spcPct val="150000"/>
              </a:lnSpc>
              <a:buFont typeface="Wingdings" panose="05000000000000000000" pitchFamily="2" charset="2"/>
              <a:buChar char="Ø"/>
            </a:pPr>
            <a:r>
              <a:rPr lang="en-US" sz="3200" u="none" strike="noStrike" baseline="0" dirty="0">
                <a:latin typeface="TimesNewRomanPSMT"/>
              </a:rPr>
              <a:t>Prince Charles</a:t>
            </a:r>
            <a:endParaRPr lang="ru-RU" sz="3200" dirty="0"/>
          </a:p>
        </p:txBody>
      </p:sp>
    </p:spTree>
    <p:extLst>
      <p:ext uri="{BB962C8B-B14F-4D97-AF65-F5344CB8AC3E}">
        <p14:creationId xmlns:p14="http://schemas.microsoft.com/office/powerpoint/2010/main" val="2495029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06303" y="1249740"/>
            <a:ext cx="9726305" cy="3785652"/>
          </a:xfrm>
          <a:prstGeom prst="rect">
            <a:avLst/>
          </a:prstGeom>
        </p:spPr>
        <p:txBody>
          <a:bodyPr wrap="square">
            <a:spAutoFit/>
          </a:bodyPr>
          <a:lstStyle/>
          <a:p>
            <a:pPr>
              <a:lnSpc>
                <a:spcPct val="150000"/>
              </a:lnSpc>
            </a:pPr>
            <a:r>
              <a:rPr lang="en-US" sz="3200" u="none" strike="noStrike" baseline="0" dirty="0">
                <a:latin typeface="TimesNewRomanPSMT"/>
              </a:rPr>
              <a:t>What is Queen’s name of UK?</a:t>
            </a:r>
          </a:p>
          <a:p>
            <a:pPr marL="457200" indent="-457200">
              <a:lnSpc>
                <a:spcPct val="150000"/>
              </a:lnSpc>
              <a:buFont typeface="Wingdings" panose="05000000000000000000" pitchFamily="2" charset="2"/>
              <a:buChar char="Ø"/>
            </a:pPr>
            <a:r>
              <a:rPr lang="en-US" sz="3200" dirty="0">
                <a:latin typeface="TimesNewRomanPS-BoldItalicMT"/>
              </a:rPr>
              <a:t>Margaret Thatcher</a:t>
            </a:r>
          </a:p>
          <a:p>
            <a:pPr marL="457200" indent="-457200">
              <a:lnSpc>
                <a:spcPct val="150000"/>
              </a:lnSpc>
              <a:buFont typeface="Wingdings" panose="05000000000000000000" pitchFamily="2" charset="2"/>
              <a:buChar char="Ø"/>
            </a:pPr>
            <a:r>
              <a:rPr lang="en-US" sz="3200" u="none" strike="noStrike" baseline="0" dirty="0">
                <a:latin typeface="TimesNewRomanPSMT"/>
              </a:rPr>
              <a:t>Elisabeth II</a:t>
            </a:r>
          </a:p>
          <a:p>
            <a:pPr marL="457200" indent="-457200">
              <a:lnSpc>
                <a:spcPct val="150000"/>
              </a:lnSpc>
              <a:buFont typeface="Wingdings" panose="05000000000000000000" pitchFamily="2" charset="2"/>
              <a:buChar char="Ø"/>
            </a:pPr>
            <a:r>
              <a:rPr lang="en-US" sz="3200" u="none" strike="noStrike" baseline="0" dirty="0">
                <a:latin typeface="TimesNewRomanPSMT"/>
              </a:rPr>
              <a:t>Ekaterina II</a:t>
            </a:r>
          </a:p>
          <a:p>
            <a:pPr marL="457200" indent="-457200">
              <a:lnSpc>
                <a:spcPct val="150000"/>
              </a:lnSpc>
              <a:buFont typeface="Wingdings" panose="05000000000000000000" pitchFamily="2" charset="2"/>
              <a:buChar char="Ø"/>
            </a:pPr>
            <a:r>
              <a:rPr lang="en-US" sz="3200" u="none" strike="noStrike" baseline="0" dirty="0">
                <a:latin typeface="TimesNewRomanPSMT"/>
              </a:rPr>
              <a:t>Maria</a:t>
            </a:r>
            <a:endParaRPr lang="ru-RU" sz="3200" dirty="0"/>
          </a:p>
        </p:txBody>
      </p:sp>
    </p:spTree>
    <p:extLst>
      <p:ext uri="{BB962C8B-B14F-4D97-AF65-F5344CB8AC3E}">
        <p14:creationId xmlns:p14="http://schemas.microsoft.com/office/powerpoint/2010/main" val="1171118114"/>
      </p:ext>
    </p:extLst>
  </p:cSld>
  <p:clrMapOvr>
    <a:masterClrMapping/>
  </p:clrMapOvr>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otalTime>65</TotalTime>
  <Words>754</Words>
  <Application>Microsoft Office PowerPoint</Application>
  <PresentationFormat>Широкоэкранный</PresentationFormat>
  <Paragraphs>225</Paragraphs>
  <Slides>29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29</vt:i4>
      </vt:variant>
    </vt:vector>
  </HeadingPairs>
  <TitlesOfParts>
    <vt:vector size="37" baseType="lpstr">
      <vt:lpstr>Arial</vt:lpstr>
      <vt:lpstr>Calibri</vt:lpstr>
      <vt:lpstr>Times New Roman</vt:lpstr>
      <vt:lpstr>TimesNewRomanPS-BoldItalicMT</vt:lpstr>
      <vt:lpstr>TimesNewRomanPSMT</vt:lpstr>
      <vt:lpstr>Tw Cen MT</vt:lpstr>
      <vt:lpstr>Wingdings</vt:lpstr>
      <vt:lpstr>Капля</vt:lpstr>
      <vt:lpstr>Презентация PowerPoint</vt:lpstr>
      <vt:lpstr>Spades for digging, Ears for hearing, Teeth for biting. Eyes for seeing, Legs for walking,         Tongues for tasting,   And for talking.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Round 2 Crossword puzzle </vt:lpstr>
      <vt:lpstr>Презентация PowerPoint</vt:lpstr>
      <vt:lpstr>Round 3</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Round 5 «Riddles»</vt:lpstr>
      <vt:lpstr>1. There are much cars in this street. 2. I had’t got a bike last year. 3. Sorry, I’m not understanding you! 4. Be carefull! It’s hotter than you think. 5. Kate watchs TV every day. 6. Browns’s dog is barking. 7. Do you be German? 8. I saw Jane in saturday. 9.  We don’t go to school in 1st January. 10. My father is liking basketball. 11. He is a best football player in his team. 12. Susan is a tall. 13.  Sam isn’t very tallest. 14. The baby is playing with it’s toy. 15. My brother don’t have a car. 16. They are smileing. 17. My room is bigger then yours. 18. I live in Brighton at the moment. 19. He must to study harder. 20. She don’t can swim.</vt:lpstr>
      <vt:lpstr>Thank you very much!   25  15  21     1 18 5 20  8  5 2 5 19 20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LocalAdmin</dc:creator>
  <cp:lastModifiedBy>LocalAdmin</cp:lastModifiedBy>
  <cp:revision>4</cp:revision>
  <dcterms:created xsi:type="dcterms:W3CDTF">2022-04-27T17:11:06Z</dcterms:created>
  <dcterms:modified xsi:type="dcterms:W3CDTF">2022-04-28T03:17:53Z</dcterms:modified>
</cp:coreProperties>
</file>