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8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9E78E-50D7-45BF-94F0-9FFF52A5704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6A8-54F4-4F1D-9909-C7068A930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2165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9E78E-50D7-45BF-94F0-9FFF52A5704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6A8-54F4-4F1D-9909-C7068A930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27726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9E78E-50D7-45BF-94F0-9FFF52A5704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6A8-54F4-4F1D-9909-C7068A930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83109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9E78E-50D7-45BF-94F0-9FFF52A5704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6A8-54F4-4F1D-9909-C7068A930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522071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9E78E-50D7-45BF-94F0-9FFF52A5704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6A8-54F4-4F1D-9909-C7068A930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71170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9E78E-50D7-45BF-94F0-9FFF52A5704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6A8-54F4-4F1D-9909-C7068A930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141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9E78E-50D7-45BF-94F0-9FFF52A5704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6A8-54F4-4F1D-9909-C7068A930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4535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9E78E-50D7-45BF-94F0-9FFF52A5704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6A8-54F4-4F1D-9909-C7068A930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51654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9E78E-50D7-45BF-94F0-9FFF52A5704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6A8-54F4-4F1D-9909-C7068A930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0144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9E78E-50D7-45BF-94F0-9FFF52A5704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6A8-54F4-4F1D-9909-C7068A930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0850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9E78E-50D7-45BF-94F0-9FFF52A5704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ED6A8-54F4-4F1D-9909-C7068A930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8694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E9E78E-50D7-45BF-94F0-9FFF52A5704C}" type="datetimeFigureOut">
              <a:rPr lang="ru-RU" smtClean="0"/>
              <a:pPr/>
              <a:t>11.12.2022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FED6A8-54F4-4F1D-9909-C7068A9309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6957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34148" cy="6882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5" y="1988840"/>
            <a:ext cx="7250703" cy="175432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Нахождение неизвестного множителя,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неизвестного делимого,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неизвестного делителя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16666" y="3933056"/>
            <a:ext cx="14486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4 класс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65046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uznetsov\Desktop\презент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16944" y="-90554"/>
            <a:ext cx="9260943" cy="6945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1412776"/>
            <a:ext cx="7920880" cy="2857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>
              <a:lnSpc>
                <a:spcPct val="115000"/>
              </a:lnSpc>
              <a:spcAft>
                <a:spcPts val="1000"/>
              </a:spcAft>
            </a:pPr>
            <a:endParaRPr lang="ru-RU" sz="20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sz="2000" b="1" dirty="0"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alibri"/>
                <a:cs typeface="Times New Roman"/>
              </a:rPr>
              <a:t>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ea typeface="Calibri"/>
                <a:cs typeface="Times New Roman"/>
              </a:rPr>
              <a:t>        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43445" y="404664"/>
            <a:ext cx="3840723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Устный счёт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10242" name="AutoShape 2" descr="https://xn----8sbfklga1asckj6a.xn--p1ai/800/600/https/avatars.mds.yandex.net/get-pdb/1668445/ca8f4602-7a55-4cdc-8796-8df74ebdc7cf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4" name="AutoShape 4" descr="https://xn----8sbfklga1asckj6a.xn--p1ai/800/600/https/avatars.mds.yandex.net/get-pdb/1668445/ca8f4602-7a55-4cdc-8796-8df74ebdc7cf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9" name="Picture 9" descr="https://xn----8sbfklga1asckj6a.xn--p1ai/800/600/https/ds03.infourok.ru/uploads/ex/1149/000170d8-4a70cf49/img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-1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51065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Kuznetsov\Desktop\презент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9552" y="620688"/>
            <a:ext cx="7920880" cy="42555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  <a:ea typeface="Calibri"/>
                <a:cs typeface="Times New Roman"/>
              </a:rPr>
              <a:t>Математический диктант.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Найдите частное чисел 320 и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8 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Во сколько раз 700 больше, чем 100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?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Какое число задумали,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если,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умножив его на 50, получили 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2000?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Из какого числа вычли 250 и получили 380</a:t>
            </a: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?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Сколько раз по 30 содержится в числе 210? 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Какие 2 числа при умножении дают произведение 1? 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a typeface="Calibri"/>
                <a:cs typeface="Times New Roman"/>
              </a:rPr>
              <a:t>Сумму чисел 8 и 5 умножьте на 100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40004" y="5006388"/>
            <a:ext cx="5688632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40, в 7 раз, 40, 630, 7, 1 и 1, 1300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67558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uznetsov\Desktop\презент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628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9672" y="476672"/>
            <a:ext cx="6290505" cy="70865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  <a:ea typeface="Calibri"/>
                <a:cs typeface="Times New Roman"/>
              </a:rPr>
              <a:t>Самоопределение к деятельности: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412776"/>
            <a:ext cx="7488832" cy="7218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 smtClean="0">
                <a:ea typeface="Calibri"/>
                <a:cs typeface="Times New Roman"/>
              </a:rPr>
              <a:t>Заполни таблицы. Объясни, как найти неизвестное число?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000" b="1" dirty="0" smtClean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000" b="1" dirty="0" smtClean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sz="2000" b="1" dirty="0" smtClean="0"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rgbClr val="FF0000"/>
                </a:solidFill>
                <a:ea typeface="Calibri"/>
                <a:cs typeface="Times New Roman"/>
              </a:rPr>
              <a:t>                   Вспомним </a:t>
            </a:r>
            <a:r>
              <a:rPr lang="ru-RU" sz="2400" b="1" dirty="0">
                <a:solidFill>
                  <a:srgbClr val="FF0000"/>
                </a:solidFill>
                <a:ea typeface="Calibri"/>
                <a:cs typeface="Times New Roman"/>
              </a:rPr>
              <a:t>правила</a:t>
            </a:r>
            <a:r>
              <a:rPr lang="ru-RU" sz="2400" b="1" dirty="0" smtClean="0">
                <a:solidFill>
                  <a:srgbClr val="FF0000"/>
                </a:solidFill>
                <a:ea typeface="Calibri"/>
                <a:cs typeface="Times New Roman"/>
              </a:rPr>
              <a:t>:</a:t>
            </a:r>
          </a:p>
          <a:p>
            <a:pPr lvl="0" indent="449580">
              <a:lnSpc>
                <a:spcPct val="115000"/>
              </a:lnSpc>
              <a:spcAft>
                <a:spcPts val="1000"/>
              </a:spcAft>
              <a:tabLst>
                <a:tab pos="809625" algn="l"/>
              </a:tabLst>
            </a:pPr>
            <a:r>
              <a:rPr lang="ru-RU" dirty="0" smtClean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			Множитель </a:t>
            </a:r>
            <a:r>
              <a:rPr lang="ru-RU" dirty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= Произведение : Множитель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  <a:tabLst>
                <a:tab pos="809625" algn="l"/>
              </a:tabLst>
            </a:pPr>
            <a:endParaRPr lang="ru-RU" dirty="0">
              <a:latin typeface="Arial Black"/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  <a:tabLst>
                <a:tab pos="809625" algn="l"/>
              </a:tabLst>
            </a:pPr>
            <a:r>
              <a:rPr lang="ru-RU" dirty="0" smtClean="0">
                <a:latin typeface="Arial Black"/>
                <a:ea typeface="Calibri"/>
                <a:cs typeface="Times New Roman"/>
              </a:rPr>
              <a:t>			Делимое </a:t>
            </a:r>
            <a:r>
              <a:rPr lang="ru-RU" dirty="0">
                <a:latin typeface="Arial Black"/>
                <a:ea typeface="Calibri"/>
                <a:cs typeface="Times New Roman"/>
              </a:rPr>
              <a:t>= Частное х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Делитель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  <a:tabLst>
                <a:tab pos="809625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                      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  <a:tabLst>
                <a:tab pos="809625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	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		</a:t>
            </a:r>
            <a:r>
              <a:rPr lang="ru-RU" dirty="0" smtClean="0">
                <a:latin typeface="Arial Black" panose="020B0A04020102020204" pitchFamily="34" charset="0"/>
                <a:ea typeface="Calibri"/>
                <a:cs typeface="Times New Roman"/>
              </a:rPr>
              <a:t>Делитель </a:t>
            </a:r>
            <a:r>
              <a:rPr lang="ru-RU" dirty="0">
                <a:latin typeface="Arial Black" panose="020B0A04020102020204" pitchFamily="34" charset="0"/>
                <a:ea typeface="Calibri"/>
                <a:cs typeface="Times New Roman"/>
              </a:rPr>
              <a:t>= Делимое : Частное</a:t>
            </a:r>
          </a:p>
          <a:p>
            <a:pPr indent="449580">
              <a:lnSpc>
                <a:spcPct val="115000"/>
              </a:lnSpc>
              <a:spcAft>
                <a:spcPts val="1000"/>
              </a:spcAft>
              <a:tabLst>
                <a:tab pos="809625" algn="l"/>
              </a:tabLst>
            </a:pPr>
            <a:endParaRPr lang="ru-RU" sz="14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ea typeface="Calibri"/>
              <a:cs typeface="Times New Roman"/>
            </a:endParaRPr>
          </a:p>
          <a:p>
            <a:pPr indent="449580">
              <a:lnSpc>
                <a:spcPct val="115000"/>
              </a:lnSpc>
              <a:spcAft>
                <a:spcPts val="1000"/>
              </a:spcAft>
              <a:tabLst>
                <a:tab pos="809625" algn="l"/>
              </a:tabLst>
            </a:pPr>
            <a:endParaRPr lang="ru-RU" sz="14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endParaRPr lang="ru-RU" dirty="0">
              <a:ea typeface="Calibri"/>
              <a:cs typeface="Times New Roman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15942566"/>
              </p:ext>
            </p:extLst>
          </p:nvPr>
        </p:nvGraphicFramePr>
        <p:xfrm>
          <a:off x="971600" y="2060848"/>
          <a:ext cx="3317240" cy="990600"/>
        </p:xfrm>
        <a:graphic>
          <a:graphicData uri="http://schemas.openxmlformats.org/drawingml/2006/table">
            <a:tbl>
              <a:tblPr firstRow="1" firstCol="1" bandRow="1"/>
              <a:tblGrid>
                <a:gridCol w="780415"/>
                <a:gridCol w="922655"/>
                <a:gridCol w="807085"/>
                <a:gridCol w="807085"/>
              </a:tblGrid>
              <a:tr h="3175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a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13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21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12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b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4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a  </a:t>
                      </a:r>
                      <a:r>
                        <a:rPr lang="en-US" sz="1400" baseline="300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.  </a:t>
                      </a:r>
                      <a:r>
                        <a:rPr lang="en-US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b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91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84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36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12022700"/>
              </p:ext>
            </p:extLst>
          </p:nvPr>
        </p:nvGraphicFramePr>
        <p:xfrm>
          <a:off x="4786272" y="2060848"/>
          <a:ext cx="3308985" cy="983761"/>
        </p:xfrm>
        <a:graphic>
          <a:graphicData uri="http://schemas.openxmlformats.org/drawingml/2006/table">
            <a:tbl>
              <a:tblPr firstRow="1" firstCol="1" bandRow="1"/>
              <a:tblGrid>
                <a:gridCol w="778510"/>
                <a:gridCol w="920115"/>
                <a:gridCol w="805180"/>
                <a:gridCol w="805180"/>
              </a:tblGrid>
              <a:tr h="30716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m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96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60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80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338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n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latin typeface="Arial Black"/>
                          <a:ea typeface="Calibri"/>
                          <a:cs typeface="Times New Roman"/>
                        </a:rPr>
                        <a:t>20</a:t>
                      </a:r>
                      <a:endParaRPr lang="ru-RU" sz="11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16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  <a:tr h="3382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ru-RU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:</a:t>
                      </a:r>
                      <a:r>
                        <a:rPr lang="en-US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 n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24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en-US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760258" y="2060848"/>
            <a:ext cx="910039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491881" y="2061784"/>
            <a:ext cx="792088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580112" y="2060848"/>
            <a:ext cx="864096" cy="28896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308304" y="2061784"/>
            <a:ext cx="792088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670297" y="2349816"/>
            <a:ext cx="792088" cy="359104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516216" y="2396304"/>
            <a:ext cx="792088" cy="312615"/>
          </a:xfrm>
          <a:prstGeom prst="rect">
            <a:avLst/>
          </a:prstGeom>
          <a:solidFill>
            <a:srgbClr val="FFC0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6332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Kuznetsov\Desktop\презент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476672"/>
            <a:ext cx="514129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Изучение нового материала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74426" y="1262902"/>
            <a:ext cx="1111202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809625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№ 357 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691249"/>
            <a:ext cx="7488832" cy="1924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809625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7 </a:t>
            </a:r>
            <a:r>
              <a:rPr lang="en-US" b="1" baseline="30000" dirty="0">
                <a:latin typeface="Arial Black"/>
                <a:ea typeface="Calibri"/>
                <a:cs typeface="Times New Roman"/>
              </a:rPr>
              <a:t>.</a:t>
            </a:r>
            <a:r>
              <a:rPr lang="ru-RU" dirty="0">
                <a:latin typeface="Arial Black"/>
                <a:ea typeface="Calibri"/>
                <a:cs typeface="Times New Roman"/>
              </a:rPr>
              <a:t> Х = 140 :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2	           </a:t>
            </a:r>
            <a:r>
              <a:rPr lang="ru-RU" dirty="0">
                <a:latin typeface="Arial Black"/>
                <a:ea typeface="Calibri"/>
                <a:cs typeface="Times New Roman"/>
              </a:rPr>
              <a:t>Х : 4 = 84 +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16           72 </a:t>
            </a:r>
            <a:r>
              <a:rPr lang="ru-RU" dirty="0">
                <a:latin typeface="Arial Black"/>
                <a:ea typeface="Calibri"/>
                <a:cs typeface="Times New Roman"/>
              </a:rPr>
              <a:t>: Х = 4 х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9</a:t>
            </a:r>
            <a:endParaRPr lang="en-US" dirty="0" smtClean="0">
              <a:latin typeface="Arial Black"/>
              <a:ea typeface="Calibri"/>
              <a:cs typeface="Times New Roman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7 </a:t>
            </a:r>
            <a:r>
              <a:rPr lang="en-US" b="1" baseline="30000" dirty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.</a:t>
            </a:r>
            <a:r>
              <a:rPr lang="ru-RU" dirty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Х</a:t>
            </a:r>
            <a:r>
              <a:rPr lang="en-US" dirty="0" smtClean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 = </a:t>
            </a:r>
            <a:r>
              <a:rPr lang="en-US" dirty="0" smtClean="0">
                <a:solidFill>
                  <a:srgbClr val="FF0000"/>
                </a:solidFill>
                <a:latin typeface="Arial Black"/>
                <a:ea typeface="Calibri"/>
                <a:cs typeface="Times New Roman"/>
              </a:rPr>
              <a:t>70</a:t>
            </a:r>
          </a:p>
          <a:p>
            <a:endParaRPr lang="en-US" dirty="0">
              <a:solidFill>
                <a:srgbClr val="FF0000"/>
              </a:solidFill>
              <a:latin typeface="Arial Black"/>
              <a:cs typeface="Times New Roman"/>
            </a:endParaRPr>
          </a:p>
          <a:p>
            <a:r>
              <a:rPr lang="ru-RU" dirty="0" smtClean="0">
                <a:latin typeface="Arial Black"/>
                <a:cs typeface="Times New Roman"/>
              </a:rPr>
              <a:t>Х = 70 : 7</a:t>
            </a:r>
          </a:p>
          <a:p>
            <a:endParaRPr lang="ru-RU" dirty="0">
              <a:latin typeface="Arial Black"/>
              <a:cs typeface="Times New Roman"/>
            </a:endParaRPr>
          </a:p>
          <a:p>
            <a:r>
              <a:rPr lang="ru-RU" dirty="0" smtClean="0">
                <a:latin typeface="Arial Black"/>
                <a:cs typeface="Times New Roman"/>
              </a:rPr>
              <a:t>Х = 10</a:t>
            </a:r>
            <a:endParaRPr lang="ru-RU" dirty="0"/>
          </a:p>
        </p:txBody>
      </p:sp>
      <p:sp>
        <p:nvSpPr>
          <p:cNvPr id="5" name="Дуга 4"/>
          <p:cNvSpPr/>
          <p:nvPr/>
        </p:nvSpPr>
        <p:spPr>
          <a:xfrm rot="7918281">
            <a:off x="1618966" y="1288673"/>
            <a:ext cx="914400" cy="914400"/>
          </a:xfrm>
          <a:prstGeom prst="arc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7918281">
            <a:off x="4328428" y="1288674"/>
            <a:ext cx="914400" cy="914400"/>
          </a:xfrm>
          <a:prstGeom prst="arc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83567" y="1691249"/>
            <a:ext cx="7488832" cy="32019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809625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7 </a:t>
            </a:r>
            <a:r>
              <a:rPr lang="en-US" b="1" baseline="30000" dirty="0">
                <a:latin typeface="Arial Black"/>
                <a:ea typeface="Calibri"/>
                <a:cs typeface="Times New Roman"/>
              </a:rPr>
              <a:t>.</a:t>
            </a:r>
            <a:r>
              <a:rPr lang="ru-RU" dirty="0">
                <a:latin typeface="Arial Black"/>
                <a:ea typeface="Calibri"/>
                <a:cs typeface="Times New Roman"/>
              </a:rPr>
              <a:t> Х = 140 :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2	           </a:t>
            </a:r>
            <a:r>
              <a:rPr lang="ru-RU" dirty="0">
                <a:latin typeface="Arial Black"/>
                <a:ea typeface="Calibri"/>
                <a:cs typeface="Times New Roman"/>
              </a:rPr>
              <a:t>Х : 4 = 84 +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16           72 : Х = 4 х 9</a:t>
            </a:r>
            <a:endParaRPr lang="en-US" dirty="0" smtClean="0">
              <a:latin typeface="Arial Black"/>
              <a:ea typeface="Calibri"/>
              <a:cs typeface="Times New Roman"/>
            </a:endParaRPr>
          </a:p>
          <a:p>
            <a:r>
              <a:rPr lang="ru-RU" dirty="0" smtClean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7 </a:t>
            </a:r>
            <a:r>
              <a:rPr lang="en-US" b="1" baseline="30000" dirty="0" smtClean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.</a:t>
            </a:r>
            <a:r>
              <a:rPr lang="ru-RU" dirty="0" smtClean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 Х</a:t>
            </a:r>
            <a:r>
              <a:rPr lang="en-US" dirty="0" smtClean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 = </a:t>
            </a:r>
            <a:r>
              <a:rPr lang="en-US" dirty="0" smtClean="0">
                <a:solidFill>
                  <a:srgbClr val="FF0000"/>
                </a:solidFill>
                <a:latin typeface="Arial Black"/>
                <a:ea typeface="Calibri"/>
                <a:cs typeface="Times New Roman"/>
              </a:rPr>
              <a:t>70</a:t>
            </a:r>
            <a:r>
              <a:rPr lang="ru-RU" dirty="0" smtClean="0">
                <a:solidFill>
                  <a:srgbClr val="FF0000"/>
                </a:solidFill>
                <a:latin typeface="Arial Black"/>
                <a:ea typeface="Calibri"/>
                <a:cs typeface="Times New Roman"/>
              </a:rPr>
              <a:t>		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Х : 4 = </a:t>
            </a:r>
            <a:r>
              <a:rPr lang="ru-RU" dirty="0" smtClean="0">
                <a:solidFill>
                  <a:srgbClr val="FF0000"/>
                </a:solidFill>
                <a:latin typeface="Arial Black"/>
                <a:ea typeface="Calibri"/>
                <a:cs typeface="Times New Roman"/>
              </a:rPr>
              <a:t>100	        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72 : Х = </a:t>
            </a:r>
            <a:r>
              <a:rPr lang="ru-RU" dirty="0" smtClean="0">
                <a:solidFill>
                  <a:srgbClr val="FF0000"/>
                </a:solidFill>
                <a:latin typeface="Arial Black"/>
                <a:ea typeface="Calibri"/>
                <a:cs typeface="Times New Roman"/>
              </a:rPr>
              <a:t>36</a:t>
            </a:r>
            <a:endParaRPr lang="en-US" dirty="0" smtClean="0">
              <a:solidFill>
                <a:srgbClr val="FF0000"/>
              </a:solidFill>
              <a:latin typeface="Arial Black"/>
              <a:ea typeface="Calibri"/>
              <a:cs typeface="Times New Roman"/>
            </a:endParaRPr>
          </a:p>
          <a:p>
            <a:endParaRPr lang="en-US" dirty="0">
              <a:solidFill>
                <a:srgbClr val="FF0000"/>
              </a:solidFill>
              <a:latin typeface="Arial Black"/>
              <a:cs typeface="Times New Roman"/>
            </a:endParaRPr>
          </a:p>
          <a:p>
            <a:r>
              <a:rPr lang="ru-RU" dirty="0" smtClean="0">
                <a:latin typeface="Arial Black"/>
                <a:cs typeface="Times New Roman"/>
              </a:rPr>
              <a:t>Х = 70 : 7		Х = 100 х 4	         Х = 72 : 36</a:t>
            </a:r>
          </a:p>
          <a:p>
            <a:endParaRPr lang="ru-RU" dirty="0">
              <a:latin typeface="Arial Black"/>
              <a:cs typeface="Times New Roman"/>
            </a:endParaRPr>
          </a:p>
          <a:p>
            <a:r>
              <a:rPr lang="ru-RU" u="sng" dirty="0" smtClean="0">
                <a:latin typeface="Arial Black"/>
                <a:cs typeface="Times New Roman"/>
              </a:rPr>
              <a:t>Х = 10	</a:t>
            </a:r>
            <a:r>
              <a:rPr lang="ru-RU" dirty="0" smtClean="0">
                <a:latin typeface="Arial Black"/>
                <a:cs typeface="Times New Roman"/>
              </a:rPr>
              <a:t>		</a:t>
            </a:r>
            <a:r>
              <a:rPr lang="ru-RU" u="sng" dirty="0" smtClean="0">
                <a:latin typeface="Arial Black"/>
                <a:cs typeface="Times New Roman"/>
              </a:rPr>
              <a:t>Х = 400</a:t>
            </a:r>
            <a:r>
              <a:rPr lang="ru-RU" dirty="0" smtClean="0">
                <a:latin typeface="Arial Black"/>
                <a:cs typeface="Times New Roman"/>
              </a:rPr>
              <a:t>	         </a:t>
            </a:r>
            <a:r>
              <a:rPr lang="ru-RU" u="sng" dirty="0" smtClean="0">
                <a:latin typeface="Arial Black"/>
                <a:cs typeface="Times New Roman"/>
              </a:rPr>
              <a:t>Х = 2 </a:t>
            </a:r>
          </a:p>
          <a:p>
            <a:endParaRPr lang="ru-RU" dirty="0" smtClean="0">
              <a:solidFill>
                <a:prstClr val="black"/>
              </a:solidFill>
              <a:latin typeface="Arial Black"/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809625" algn="l"/>
              </a:tabLst>
            </a:pPr>
            <a:r>
              <a:rPr lang="ru-RU" dirty="0" smtClean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7 </a:t>
            </a:r>
            <a:r>
              <a:rPr lang="en-US" b="1" baseline="30000" dirty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.</a:t>
            </a:r>
            <a:r>
              <a:rPr lang="ru-RU" dirty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10</a:t>
            </a:r>
            <a:r>
              <a:rPr lang="ru-RU" dirty="0" smtClean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 </a:t>
            </a:r>
            <a:r>
              <a:rPr lang="ru-RU" dirty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= 140 : 2	</a:t>
            </a:r>
            <a:r>
              <a:rPr lang="ru-RU" dirty="0" smtClean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            400 </a:t>
            </a:r>
            <a:r>
              <a:rPr lang="ru-RU" dirty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: 4 = 84 + 16</a:t>
            </a:r>
            <a:r>
              <a:rPr lang="ru-RU" dirty="0" smtClean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       </a:t>
            </a:r>
            <a:r>
              <a:rPr lang="ru-RU" dirty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72 : </a:t>
            </a:r>
            <a:r>
              <a:rPr lang="ru-RU" dirty="0" smtClean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2 </a:t>
            </a:r>
            <a:r>
              <a:rPr lang="ru-RU" dirty="0">
                <a:solidFill>
                  <a:prstClr val="black"/>
                </a:solidFill>
                <a:latin typeface="Arial Black"/>
                <a:ea typeface="Calibri"/>
                <a:cs typeface="Times New Roman"/>
              </a:rPr>
              <a:t>= 4 х 9</a:t>
            </a:r>
            <a:endParaRPr lang="en-US" dirty="0">
              <a:solidFill>
                <a:prstClr val="black"/>
              </a:solidFill>
              <a:latin typeface="Arial Black"/>
              <a:ea typeface="Calibri"/>
              <a:cs typeface="Times New Roman"/>
            </a:endParaRPr>
          </a:p>
          <a:p>
            <a:endParaRPr lang="ru-RU" u="sng" dirty="0" smtClean="0">
              <a:latin typeface="Arial Black"/>
              <a:cs typeface="Times New Roman"/>
            </a:endParaRPr>
          </a:p>
          <a:p>
            <a:endParaRPr lang="ru-RU" dirty="0">
              <a:latin typeface="Arial Black"/>
              <a:cs typeface="Times New Roman"/>
            </a:endParaRPr>
          </a:p>
        </p:txBody>
      </p:sp>
      <p:sp>
        <p:nvSpPr>
          <p:cNvPr id="10" name="Дуга 9"/>
          <p:cNvSpPr/>
          <p:nvPr/>
        </p:nvSpPr>
        <p:spPr>
          <a:xfrm rot="7918281">
            <a:off x="1618965" y="1288674"/>
            <a:ext cx="914400" cy="914400"/>
          </a:xfrm>
          <a:prstGeom prst="arc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уга 12"/>
          <p:cNvSpPr/>
          <p:nvPr/>
        </p:nvSpPr>
        <p:spPr>
          <a:xfrm rot="7918281">
            <a:off x="6848705" y="1310524"/>
            <a:ext cx="914400" cy="914400"/>
          </a:xfrm>
          <a:prstGeom prst="arc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41890" y="4893151"/>
            <a:ext cx="337945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Monotype Corsiva" panose="03010101010201010101" pitchFamily="66" charset="0"/>
              </a:rPr>
              <a:t>Множитель = П : М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anose="03010101010201010101" pitchFamily="66" charset="0"/>
              </a:rPr>
              <a:t>Делимое = Ч </a:t>
            </a:r>
            <a:r>
              <a:rPr lang="en-US" sz="3200" b="1" baseline="30000" dirty="0">
                <a:solidFill>
                  <a:prstClr val="black"/>
                </a:solidFill>
                <a:latin typeface="Monotype Corsiva" panose="03010101010201010101" pitchFamily="66" charset="0"/>
                <a:ea typeface="Calibri"/>
                <a:cs typeface="Times New Roman"/>
              </a:rPr>
              <a:t>.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Monotype Corsiva" panose="03010101010201010101" pitchFamily="66" charset="0"/>
              </a:rPr>
              <a:t> Д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Monotype Corsiva" panose="03010101010201010101" pitchFamily="66" charset="0"/>
              </a:rPr>
              <a:t>Делитель = Д : Ч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Monotype Corsiva" panose="03010101010201010101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2204865"/>
            <a:ext cx="1512168" cy="3600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55576" y="2653307"/>
            <a:ext cx="1512168" cy="3600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755576" y="3112180"/>
            <a:ext cx="1512168" cy="3600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764142" y="3789040"/>
            <a:ext cx="1863642" cy="3600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517142" y="2098162"/>
            <a:ext cx="1512168" cy="4484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17142" y="2643301"/>
            <a:ext cx="1512168" cy="4484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517142" y="3152365"/>
            <a:ext cx="1512168" cy="4484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517142" y="3691931"/>
            <a:ext cx="2134978" cy="4484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837493" y="3700638"/>
            <a:ext cx="2134978" cy="4484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904145" y="3152365"/>
            <a:ext cx="1512168" cy="4484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904145" y="2643301"/>
            <a:ext cx="1512168" cy="4484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904145" y="2116463"/>
            <a:ext cx="1512168" cy="44844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64392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/>
      <p:bldP spid="7" grpId="0" animBg="1"/>
      <p:bldP spid="16" grpId="0" animBg="1"/>
      <p:bldP spid="17" grpId="0" animBg="1"/>
      <p:bldP spid="18" grpId="0" animBg="1"/>
      <p:bldP spid="14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Kuznetsov\Desktop\презент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635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15816" y="548680"/>
            <a:ext cx="28632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Решаем задачи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30329" y="1340768"/>
            <a:ext cx="1034257" cy="410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809625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№ 358</a:t>
            </a:r>
            <a:endParaRPr lang="ru-RU" sz="1400" dirty="0">
              <a:ea typeface="Calibri"/>
              <a:cs typeface="Times New Roman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67247475"/>
              </p:ext>
            </p:extLst>
          </p:nvPr>
        </p:nvGraphicFramePr>
        <p:xfrm>
          <a:off x="1187624" y="1988840"/>
          <a:ext cx="6527165" cy="1296144"/>
        </p:xfrm>
        <a:graphic>
          <a:graphicData uri="http://schemas.openxmlformats.org/drawingml/2006/table">
            <a:tbl>
              <a:tblPr firstRow="1" firstCol="1" bandRow="1"/>
              <a:tblGrid>
                <a:gridCol w="1631315"/>
                <a:gridCol w="1631950"/>
                <a:gridCol w="1631950"/>
                <a:gridCol w="1631950"/>
              </a:tblGrid>
              <a:tr h="64807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Выработка в день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Время работы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Общая выработка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Столяр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? ст.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4 дн.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? одинаковая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40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Ученик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10 ст.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809625" algn="l"/>
                        </a:tabLst>
                      </a:pPr>
                      <a:r>
                        <a:rPr lang="ru-RU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6 </a:t>
                      </a:r>
                      <a:r>
                        <a:rPr lang="ru-RU" sz="1400" dirty="0" err="1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дн</a:t>
                      </a:r>
                      <a:r>
                        <a:rPr lang="ru-RU" sz="1400" dirty="0">
                          <a:effectLst/>
                          <a:latin typeface="Arial Black"/>
                          <a:ea typeface="Calibri"/>
                          <a:cs typeface="Times New Roman"/>
                        </a:rPr>
                        <a:t>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308100" y="33718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809625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9625" algn="l"/>
              </a:tabLst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3933056"/>
            <a:ext cx="5760640" cy="1623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  <a:tabLst>
                <a:tab pos="809625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10 </a:t>
            </a:r>
            <a:r>
              <a:rPr lang="ru-RU" baseline="30000" dirty="0">
                <a:latin typeface="Arial Black"/>
                <a:ea typeface="Calibri"/>
                <a:cs typeface="Times New Roman"/>
              </a:rPr>
              <a:t>.</a:t>
            </a:r>
            <a:r>
              <a:rPr lang="ru-RU" dirty="0">
                <a:latin typeface="Arial Black"/>
                <a:ea typeface="Calibri"/>
                <a:cs typeface="Times New Roman"/>
              </a:rPr>
              <a:t> 6 = 60 (ст.) – выполненная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работа</a:t>
            </a: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  <a:tabLst>
                <a:tab pos="809625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60 : 4 = 15 (ст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.)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809625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Ответ: по 15 стульев в день ремонтировал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столяр.</a:t>
            </a:r>
            <a:endParaRPr lang="ru-RU" dirty="0">
              <a:ea typeface="Calibri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19241" y="3509644"/>
            <a:ext cx="12564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20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Решение: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50621" y="2514600"/>
            <a:ext cx="4896544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131841" y="4437112"/>
            <a:ext cx="1843834" cy="3990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131841" y="3961038"/>
            <a:ext cx="1843834" cy="3990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783024" y="4941168"/>
            <a:ext cx="5461384" cy="5040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72736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Kuznetsov\Desktop\презент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41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43808" y="548680"/>
            <a:ext cx="28632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b="1" spc="50" dirty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Решаем задачи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758321" y="1340768"/>
            <a:ext cx="1034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Arial Black"/>
                <a:ea typeface="Calibri"/>
                <a:cs typeface="Times New Roman"/>
              </a:rPr>
              <a:t>№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359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403648" y="2636912"/>
            <a:ext cx="482453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403648" y="2342665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5004048" y="2348880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Волна 16"/>
          <p:cNvSpPr/>
          <p:nvPr/>
        </p:nvSpPr>
        <p:spPr>
          <a:xfrm>
            <a:off x="4435137" y="1968492"/>
            <a:ext cx="368560" cy="288032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4435137" y="2139644"/>
            <a:ext cx="0" cy="49726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Левая фигурная скобка 19"/>
          <p:cNvSpPr/>
          <p:nvPr/>
        </p:nvSpPr>
        <p:spPr>
          <a:xfrm rot="16200000">
            <a:off x="2668796" y="1374627"/>
            <a:ext cx="504056" cy="302862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Левая фигурная скобка 20"/>
          <p:cNvSpPr/>
          <p:nvPr/>
        </p:nvSpPr>
        <p:spPr>
          <a:xfrm rot="16200000">
            <a:off x="5139067" y="1992415"/>
            <a:ext cx="385191" cy="179304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1406510" y="3223559"/>
            <a:ext cx="5061201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  <a:tabLst>
                <a:tab pos="1038225" algn="l"/>
              </a:tabLst>
            </a:pPr>
            <a:r>
              <a:rPr lang="ru-RU" dirty="0" smtClean="0">
                <a:latin typeface="Arial Black"/>
                <a:ea typeface="Calibri"/>
                <a:cs typeface="Times New Roman"/>
              </a:rPr>
              <a:t>          128 </a:t>
            </a:r>
            <a:r>
              <a:rPr lang="ru-RU" dirty="0">
                <a:latin typeface="Arial Black"/>
                <a:ea typeface="Calibri"/>
                <a:cs typeface="Times New Roman"/>
              </a:rPr>
              <a:t>км                 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?, </a:t>
            </a:r>
            <a:r>
              <a:rPr lang="ru-RU" dirty="0">
                <a:latin typeface="Arial Black"/>
                <a:ea typeface="Calibri"/>
                <a:cs typeface="Times New Roman"/>
              </a:rPr>
              <a:t>на 56 км </a:t>
            </a:r>
            <a:r>
              <a:rPr lang="en-US" dirty="0">
                <a:latin typeface="Arial Black"/>
                <a:ea typeface="Calibri"/>
                <a:cs typeface="Times New Roman"/>
              </a:rPr>
              <a:t>&lt;</a:t>
            </a: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29" name="Левая фигурная скобка 28"/>
          <p:cNvSpPr/>
          <p:nvPr/>
        </p:nvSpPr>
        <p:spPr>
          <a:xfrm rot="16200000">
            <a:off x="3491883" y="1207335"/>
            <a:ext cx="720079" cy="475252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3346990" y="4036422"/>
            <a:ext cx="822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Arial Black"/>
                <a:ea typeface="Calibri"/>
                <a:cs typeface="Times New Roman"/>
              </a:rPr>
              <a:t> ? км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411760" y="4869160"/>
            <a:ext cx="6264696" cy="1552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  <a:tabLst>
                <a:tab pos="1038225" algn="l"/>
                <a:tab pos="2171700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128 – 56 = 72 (км) – прошла другая машина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+mj-lt"/>
              <a:buAutoNum type="arabicParenR"/>
              <a:tabLst>
                <a:tab pos="1038225" algn="l"/>
                <a:tab pos="2171700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128 + 72 = 200 (км) </a:t>
            </a:r>
            <a:endParaRPr lang="ru-RU" dirty="0" smtClean="0">
              <a:latin typeface="Arial Black"/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r>
              <a:rPr lang="ru-RU" dirty="0">
                <a:latin typeface="Arial Black" panose="020B0A04020102020204" pitchFamily="34" charset="0"/>
                <a:ea typeface="Calibri"/>
                <a:cs typeface="Times New Roman"/>
              </a:rPr>
              <a:t>Ответ: 200 км </a:t>
            </a:r>
            <a:r>
              <a:rPr lang="ru-RU" dirty="0" smtClean="0">
                <a:latin typeface="Arial Black" panose="020B0A04020102020204" pitchFamily="34" charset="0"/>
                <a:ea typeface="Calibri"/>
                <a:cs typeface="Times New Roman"/>
              </a:rPr>
              <a:t> </a:t>
            </a:r>
            <a:r>
              <a:rPr lang="ru-RU" dirty="0">
                <a:latin typeface="Arial Black" panose="020B0A04020102020204" pitchFamily="34" charset="0"/>
                <a:ea typeface="Calibri"/>
                <a:cs typeface="Times New Roman"/>
              </a:rPr>
              <a:t>между этими городами.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endParaRPr lang="ru-RU" sz="1400" dirty="0">
              <a:ea typeface="Calibri"/>
              <a:cs typeface="Times New Roman"/>
            </a:endParaRPr>
          </a:p>
        </p:txBody>
      </p:sp>
      <p:sp>
        <p:nvSpPr>
          <p:cNvPr id="6144" name="Прямоугольник 6143"/>
          <p:cNvSpPr/>
          <p:nvPr/>
        </p:nvSpPr>
        <p:spPr>
          <a:xfrm>
            <a:off x="3815916" y="4469050"/>
            <a:ext cx="12564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Решение: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916832"/>
            <a:ext cx="4896544" cy="6480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44659" y="2683696"/>
            <a:ext cx="2952328" cy="3346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1406511" y="3230752"/>
            <a:ext cx="4885794" cy="113435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444133" y="2696343"/>
            <a:ext cx="1848171" cy="3346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843808" y="4869160"/>
            <a:ext cx="2228542" cy="3346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843808" y="5286648"/>
            <a:ext cx="2376264" cy="3346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630201" y="5706771"/>
            <a:ext cx="5184576" cy="33462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23627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Kuznetsov\Desktop\презент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548680"/>
            <a:ext cx="487825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Самостоятельная работа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340768"/>
            <a:ext cx="6552728" cy="38569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algn="ctr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Складываем и вычитаем величины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:</a:t>
            </a:r>
          </a:p>
          <a:p>
            <a:pPr marL="228600" algn="ctr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r>
              <a:rPr lang="ru-RU" dirty="0" smtClean="0">
                <a:latin typeface="Arial Black"/>
                <a:ea typeface="Calibri"/>
                <a:cs typeface="Times New Roman"/>
              </a:rPr>
              <a:t>№ 360</a:t>
            </a:r>
          </a:p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r>
              <a:rPr lang="ru-RU" dirty="0" smtClean="0">
                <a:latin typeface="Arial Black"/>
                <a:ea typeface="Calibri"/>
                <a:cs typeface="Times New Roman"/>
              </a:rPr>
              <a:t>3 км 865 м + 7 км 428 м = </a:t>
            </a:r>
            <a:r>
              <a:rPr lang="ru-RU" dirty="0" smtClean="0">
                <a:solidFill>
                  <a:srgbClr val="FF0000"/>
                </a:solidFill>
                <a:latin typeface="Arial Black"/>
                <a:ea typeface="Calibri"/>
                <a:cs typeface="Times New Roman"/>
              </a:rPr>
              <a:t>11 км 293 м</a:t>
            </a:r>
          </a:p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endParaRPr lang="ru-RU" dirty="0" smtClean="0">
              <a:latin typeface="Arial Black"/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r>
              <a:rPr lang="ru-RU" dirty="0" smtClean="0">
                <a:latin typeface="Arial Black"/>
                <a:ea typeface="Calibri"/>
                <a:cs typeface="Times New Roman"/>
              </a:rPr>
              <a:t>12 км 020 м – 8 км 350 м = </a:t>
            </a:r>
            <a:r>
              <a:rPr lang="ru-RU" dirty="0" smtClean="0">
                <a:solidFill>
                  <a:srgbClr val="FF0000"/>
                </a:solidFill>
                <a:latin typeface="Arial Black"/>
                <a:ea typeface="Calibri"/>
                <a:cs typeface="Times New Roman"/>
              </a:rPr>
              <a:t>3 км 670 м</a:t>
            </a:r>
          </a:p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endParaRPr lang="ru-RU" dirty="0" smtClean="0">
              <a:latin typeface="Arial Black"/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r>
              <a:rPr lang="ru-RU" dirty="0" smtClean="0">
                <a:latin typeface="Arial Black"/>
                <a:ea typeface="Calibri"/>
                <a:cs typeface="Times New Roman"/>
              </a:rPr>
              <a:t>		8 т 036 кг – 4 т 018 кг = </a:t>
            </a:r>
            <a:r>
              <a:rPr lang="ru-RU" dirty="0" smtClean="0">
                <a:solidFill>
                  <a:srgbClr val="FF0000"/>
                </a:solidFill>
                <a:latin typeface="Arial Black"/>
                <a:ea typeface="Calibri"/>
                <a:cs typeface="Times New Roman"/>
              </a:rPr>
              <a:t>4 т 018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кг</a:t>
            </a:r>
          </a:p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r>
              <a:rPr lang="ru-RU" dirty="0" smtClean="0">
                <a:latin typeface="Arial Black"/>
                <a:ea typeface="Calibri"/>
                <a:cs typeface="Times New Roman"/>
              </a:rPr>
              <a:t>		1 т 200 кг – 486 кг = </a:t>
            </a:r>
            <a:r>
              <a:rPr lang="ru-RU" dirty="0" smtClean="0">
                <a:solidFill>
                  <a:srgbClr val="FF0000"/>
                </a:solidFill>
                <a:latin typeface="Arial Black"/>
                <a:ea typeface="Calibri"/>
                <a:cs typeface="Times New Roman"/>
              </a:rPr>
              <a:t>714 кг</a:t>
            </a:r>
            <a:endParaRPr lang="ru-RU" dirty="0">
              <a:solidFill>
                <a:srgbClr val="FF0000"/>
              </a:solidFill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27260" y="2305542"/>
            <a:ext cx="1656181" cy="3600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569942" y="3089224"/>
            <a:ext cx="1656181" cy="3600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101889" y="4005064"/>
            <a:ext cx="990392" cy="3600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652121" y="4725144"/>
            <a:ext cx="1080120" cy="3600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0337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Kuznetsov\Desktop\презент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55776" y="548680"/>
            <a:ext cx="37053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Подводим итоги 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556792"/>
            <a:ext cx="6984776" cy="2963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- Что нового узнали на уроке?</a:t>
            </a:r>
            <a:endParaRPr lang="ru-RU" sz="1400" dirty="0"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- Как найти неизвестный множитель?</a:t>
            </a:r>
            <a:endParaRPr lang="ru-RU" sz="1400" dirty="0"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- Как найти неизвестный делитель?</a:t>
            </a:r>
            <a:endParaRPr lang="ru-RU" sz="1400" dirty="0"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r>
              <a:rPr lang="ru-RU" dirty="0">
                <a:latin typeface="Arial Black"/>
                <a:ea typeface="Calibri"/>
                <a:cs typeface="Times New Roman"/>
              </a:rPr>
              <a:t>- Как найти неизвестное делимое?</a:t>
            </a:r>
            <a:endParaRPr lang="ru-RU" sz="1400" dirty="0">
              <a:ea typeface="Calibri"/>
              <a:cs typeface="Times New Roman"/>
            </a:endParaRPr>
          </a:p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r>
              <a:rPr lang="ru-RU" dirty="0" smtClean="0">
                <a:latin typeface="Arial Black"/>
                <a:ea typeface="Calibri"/>
                <a:cs typeface="Times New Roman"/>
              </a:rPr>
              <a:t>- Оцените </a:t>
            </a:r>
            <a:r>
              <a:rPr lang="ru-RU" dirty="0">
                <a:latin typeface="Arial Black"/>
                <a:ea typeface="Calibri"/>
                <a:cs typeface="Times New Roman"/>
              </a:rPr>
              <a:t>свою работу на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уроке</a:t>
            </a:r>
          </a:p>
          <a:p>
            <a:pPr marL="228600">
              <a:lnSpc>
                <a:spcPct val="115000"/>
              </a:lnSpc>
              <a:spcAft>
                <a:spcPts val="1000"/>
              </a:spcAft>
              <a:tabLst>
                <a:tab pos="1038225" algn="l"/>
                <a:tab pos="2171700" algn="l"/>
              </a:tabLst>
            </a:pPr>
            <a:r>
              <a:rPr lang="ru-RU" sz="1400" dirty="0" smtClean="0">
                <a:latin typeface="Arial Black"/>
                <a:ea typeface="Calibri"/>
                <a:cs typeface="Times New Roman"/>
              </a:rPr>
              <a:t>- </a:t>
            </a:r>
            <a:r>
              <a:rPr lang="ru-RU" dirty="0" smtClean="0">
                <a:latin typeface="Arial Black"/>
                <a:ea typeface="Calibri"/>
                <a:cs typeface="Times New Roman"/>
              </a:rPr>
              <a:t>Выберете тот смайлик, который соответствует вашему настроению сейчас</a:t>
            </a:r>
            <a:endParaRPr lang="ru-RU" dirty="0">
              <a:ea typeface="Calibri"/>
              <a:cs typeface="Times New Roman"/>
            </a:endParaRPr>
          </a:p>
        </p:txBody>
      </p:sp>
      <p:pic>
        <p:nvPicPr>
          <p:cNvPr id="5" name="Рисунок 4" descr="C:\Users\Kuznetsov\Desktop\smile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87607" y="4893170"/>
            <a:ext cx="1219200" cy="1133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Kuznetsov\Desktop\565555213_smiley_indifferent_640_answer_4_xlarge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90671" y="4853547"/>
            <a:ext cx="1095375" cy="1143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Kuznetsov\Desktop\Sad-Fac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796397"/>
            <a:ext cx="1352550" cy="12001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73949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355</Words>
  <Application>Microsoft Office PowerPoint</Application>
  <PresentationFormat>Экран (4:3)</PresentationFormat>
  <Paragraphs>118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Kuznetsov</dc:creator>
  <cp:lastModifiedBy>Алёна</cp:lastModifiedBy>
  <cp:revision>36</cp:revision>
  <dcterms:created xsi:type="dcterms:W3CDTF">2015-11-16T17:58:11Z</dcterms:created>
  <dcterms:modified xsi:type="dcterms:W3CDTF">2022-12-11T18:43:13Z</dcterms:modified>
</cp:coreProperties>
</file>