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8" r:id="rId1"/>
  </p:sldMasterIdLst>
  <p:sldIdLst>
    <p:sldId id="265" r:id="rId2"/>
    <p:sldId id="257" r:id="rId3"/>
    <p:sldId id="266" r:id="rId4"/>
    <p:sldId id="258" r:id="rId5"/>
    <p:sldId id="267" r:id="rId6"/>
    <p:sldId id="259" r:id="rId7"/>
    <p:sldId id="268" r:id="rId8"/>
    <p:sldId id="260" r:id="rId9"/>
    <p:sldId id="261" r:id="rId10"/>
    <p:sldId id="262" r:id="rId11"/>
    <p:sldId id="263" r:id="rId12"/>
    <p:sldId id="264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8A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5000"/>
              </a:lnSpc>
              <a:defRPr sz="7200" b="1" cap="none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60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67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50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78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3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5000"/>
              </a:lnSpc>
              <a:defRPr sz="7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534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8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17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36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996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075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80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62793D5-E93C-439E-9CE8-9EB1C379F29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fld id="{8F37EDEA-A7B4-48A3-8272-75C7E1B18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10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 cap="none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24E8021E-08C3-774D-B184-054EB717D5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46724" y="2038730"/>
            <a:ext cx="9052560" cy="2942845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latin typeface="Monotype Corsiva" panose="03010101010201010101" pitchFamily="66" charset="0"/>
              </a:rPr>
              <a:t>Двадцать третье января</a:t>
            </a:r>
          </a:p>
          <a:p>
            <a:pPr algn="ctr"/>
            <a:r>
              <a:rPr lang="ru-RU" sz="6000" dirty="0">
                <a:latin typeface="Monotype Corsiva" panose="03010101010201010101" pitchFamily="66" charset="0"/>
              </a:rPr>
              <a:t>Классная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2590447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4501C-BB36-FE6B-0446-5929E93B6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Как образованы данные наречия?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2D2D62-719C-5DBD-A496-946637255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99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Негде           </a:t>
            </a:r>
            <a:r>
              <a:rPr kumimoji="0" lang="ru-RU" altLang="ru-RU" sz="4400" b="1" i="0" u="sng" strike="noStrike" kern="1200" cap="none" spc="0" normalizeH="0" baseline="0" noProof="0" dirty="0">
                <a:ln>
                  <a:noFill/>
                </a:ln>
                <a:solidFill>
                  <a:srgbClr val="0099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где;</a:t>
            </a:r>
            <a:r>
              <a:rPr kumimoji="0" lang="ru-RU" alt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99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некуда, некогда, неоткуда.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400" b="1" i="0" u="none" strike="noStrike" kern="1200" cap="none" spc="0" normalizeH="0" baseline="0" noProof="0" dirty="0">
              <a:ln>
                <a:noFill/>
              </a:ln>
              <a:solidFill>
                <a:srgbClr val="0099CC"/>
              </a:solidFill>
              <a:effectLst/>
              <a:uLnTx/>
              <a:uFillTx/>
              <a:latin typeface="Monotype Corsiva" panose="03010101010201010101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99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Нигде           </a:t>
            </a:r>
            <a:r>
              <a:rPr kumimoji="0" lang="ru-RU" altLang="ru-RU" sz="4400" b="1" i="0" u="sng" strike="noStrike" kern="1200" cap="none" spc="0" normalizeH="0" baseline="0" noProof="0" dirty="0">
                <a:ln>
                  <a:noFill/>
                </a:ln>
                <a:solidFill>
                  <a:srgbClr val="0099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где;</a:t>
            </a:r>
            <a:r>
              <a:rPr kumimoji="0" lang="ru-RU" alt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99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никуда, никогда, ниоткуда.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0E975D-F160-7E21-441A-C868872C1B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320" y="2867892"/>
            <a:ext cx="658792" cy="15762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DED5EB9-8050-2FEB-5B75-D6B948486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094" y="4173637"/>
            <a:ext cx="658792" cy="1576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E92C3D6-8941-655C-8EB7-308396A4C5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208" y="4029633"/>
            <a:ext cx="304410" cy="28538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ADF2500-AAD0-AAC8-5411-4704C21E2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413" y="4306883"/>
            <a:ext cx="1164223" cy="42478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2401C3D-D725-24E9-37D7-585A3D6FD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0273" y="2714637"/>
            <a:ext cx="299661" cy="28093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64D21A1-8CF1-88E2-B826-88CACACCC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129" y="2724800"/>
            <a:ext cx="299661" cy="28093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48A40E8-91DB-E1BE-F1BE-302D6374C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4764" y="2742947"/>
            <a:ext cx="299661" cy="28093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9623D0C-49D7-D304-CF12-DEEC68F67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208" y="4038011"/>
            <a:ext cx="289584" cy="27148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D958E88-686D-ABEC-B623-B14F1D0E5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868" y="4009632"/>
            <a:ext cx="292631" cy="27434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DA21CF5-1497-ACEF-2AE6-9010A39DB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4130" y="4035154"/>
            <a:ext cx="292631" cy="274342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98DDCF17-7923-7FDB-C187-8AA8FF3915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41521" y="2573736"/>
            <a:ext cx="298730" cy="280440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6ECFBF3-5C39-DDBA-C13C-7C78B6B58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5199" y="3008340"/>
            <a:ext cx="1164437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0456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2658B5-A3F9-1A8F-6234-A16BB3BDB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>
                <a:latin typeface="Monotype Corsiva" panose="03010101010201010101" pitchFamily="66" charset="0"/>
              </a:rPr>
              <a:t>Правило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3AF291-0120-CF47-20FA-8A88E53BD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800" b="1" i="0" u="none" strike="noStrike" kern="120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В отрицательных наречиях под ударением пишется приставка НЕ- , а без ударения – НИ -!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2FDCD2-84DE-3DBF-1403-0697E7985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998" y="4819650"/>
            <a:ext cx="9226003" cy="1190671"/>
          </a:xfrm>
          <a:prstGeom prst="rect">
            <a:avLst/>
          </a:prstGeom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6594B55F-B3AB-9A6B-877F-21D503918C4D}"/>
              </a:ext>
            </a:extLst>
          </p:cNvPr>
          <p:cNvCxnSpPr/>
          <p:nvPr/>
        </p:nvCxnSpPr>
        <p:spPr>
          <a:xfrm>
            <a:off x="2200275" y="5610225"/>
            <a:ext cx="238125" cy="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2D84D73-E482-0BFC-5CFF-0AF9B37CF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6553" y="5576695"/>
            <a:ext cx="274344" cy="54869"/>
          </a:xfrm>
          <a:prstGeom prst="rect">
            <a:avLst/>
          </a:prstGeom>
        </p:spPr>
      </p:pic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7C2905B1-BFAD-F00E-A233-5FF7E0D547CC}"/>
              </a:ext>
            </a:extLst>
          </p:cNvPr>
          <p:cNvSpPr/>
          <p:nvPr/>
        </p:nvSpPr>
        <p:spPr>
          <a:xfrm>
            <a:off x="1819275" y="4987999"/>
            <a:ext cx="684812" cy="250597"/>
          </a:xfrm>
          <a:custGeom>
            <a:avLst/>
            <a:gdLst>
              <a:gd name="connsiteX0" fmla="*/ 0 w 684812"/>
              <a:gd name="connsiteY0" fmla="*/ 21997 h 250597"/>
              <a:gd name="connsiteX1" fmla="*/ 619125 w 684812"/>
              <a:gd name="connsiteY1" fmla="*/ 21997 h 250597"/>
              <a:gd name="connsiteX2" fmla="*/ 666750 w 684812"/>
              <a:gd name="connsiteY2" fmla="*/ 250597 h 25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4812" h="250597">
                <a:moveTo>
                  <a:pt x="0" y="21997"/>
                </a:moveTo>
                <a:cubicBezTo>
                  <a:pt x="254000" y="2947"/>
                  <a:pt x="508000" y="-16103"/>
                  <a:pt x="619125" y="21997"/>
                </a:cubicBezTo>
                <a:cubicBezTo>
                  <a:pt x="730250" y="60097"/>
                  <a:pt x="666750" y="250597"/>
                  <a:pt x="666750" y="250597"/>
                </a:cubicBezTo>
              </a:path>
            </a:pathLst>
          </a:cu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5E82239-F8FC-2DB6-A4F5-522B3C73C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603" y="4940528"/>
            <a:ext cx="713294" cy="292633"/>
          </a:xfrm>
          <a:prstGeom prst="rect">
            <a:avLst/>
          </a:prstGeom>
        </p:spPr>
      </p:pic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235AB5BB-D1D0-4D2A-8C5F-F4A597BDD8C9}"/>
              </a:ext>
            </a:extLst>
          </p:cNvPr>
          <p:cNvCxnSpPr>
            <a:cxnSpLocks/>
          </p:cNvCxnSpPr>
          <p:nvPr/>
        </p:nvCxnSpPr>
        <p:spPr>
          <a:xfrm flipH="1">
            <a:off x="2488443" y="4731779"/>
            <a:ext cx="235412" cy="20874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5B239BE-4832-4CAE-E1EE-E573FE3C8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5001" y="4863339"/>
            <a:ext cx="268247" cy="24995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D1A7EB2-0F28-7124-4575-B5CEB45456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3259" y="2895206"/>
            <a:ext cx="713294" cy="28653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7B03ABB-E326-5731-86EF-679F278004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4309" y="3570891"/>
            <a:ext cx="713294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494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B9DECE-86C7-B2C5-0575-FC51B12A4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048" y="179832"/>
            <a:ext cx="10058400" cy="160934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Формула образования отриц. наречий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ED2805-CCBD-7012-0F09-C812FB61B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10058400" cy="4050792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Не- (ни-) + вопросительное наречие = отрицательное наречие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3600" b="1" i="0" u="none" strike="noStrike" kern="1200" cap="none" spc="0" normalizeH="0" baseline="0" dirty="0">
              <a:ln>
                <a:noFill/>
              </a:ln>
              <a:solidFill>
                <a:srgbClr val="9900C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600" b="1" noProof="0" dirty="0">
                <a:solidFill>
                  <a:srgbClr val="9900CC"/>
                </a:solidFill>
                <a:latin typeface="Times New Roman" panose="02020603050405020304" pitchFamily="18" charset="0"/>
              </a:rPr>
              <a:t>Не + где = негде                          </a:t>
            </a:r>
            <a:r>
              <a:rPr kumimoji="0" lang="ru-RU" altLang="ru-RU" sz="3600" b="1" i="0" u="none" strike="noStrike" kern="1200" cap="none" spc="0" normalizeH="0" baseline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Ни + где </a:t>
            </a:r>
            <a:r>
              <a:rPr lang="ru-RU" altLang="ru-RU" sz="3600" b="1" dirty="0">
                <a:solidFill>
                  <a:srgbClr val="9900CC"/>
                </a:solidFill>
                <a:latin typeface="Times New Roman" panose="02020603050405020304" pitchFamily="18" charset="0"/>
              </a:rPr>
              <a:t>= нигде</a:t>
            </a:r>
            <a:endParaRPr kumimoji="0" lang="ru-RU" altLang="ru-RU" sz="3600" b="1" i="0" u="none" strike="noStrike" kern="1200" cap="none" spc="0" normalizeH="0" baseline="0" noProof="0" dirty="0">
              <a:ln>
                <a:noFill/>
              </a:ln>
              <a:solidFill>
                <a:srgbClr val="9900CC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FD027A-B791-C25B-73D3-1AB01E9AF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752" y="2159508"/>
            <a:ext cx="713294" cy="28653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AC2AB9-59D8-E5E2-4B57-ED1C512B4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278" y="2159507"/>
            <a:ext cx="713294" cy="28653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94AA7A4-C05A-C094-4738-58D660768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752" y="4343006"/>
            <a:ext cx="713294" cy="2865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FAD200D-A642-39C1-5E5C-DC7A9CDA8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378" y="4413575"/>
            <a:ext cx="537622" cy="21596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DA0F3C1-C24B-7137-D949-141698E97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0978" y="4343005"/>
            <a:ext cx="713294" cy="28653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3432B5F-E1B6-8B11-54D1-663B4776D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9178" y="4379584"/>
            <a:ext cx="536494" cy="213378"/>
          </a:xfrm>
          <a:prstGeom prst="rect">
            <a:avLst/>
          </a:prstGeom>
        </p:spPr>
      </p:pic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AAE0CC7-2A38-BFF6-8FDF-2EEEB4AB10C9}"/>
              </a:ext>
            </a:extLst>
          </p:cNvPr>
          <p:cNvCxnSpPr>
            <a:cxnSpLocks/>
          </p:cNvCxnSpPr>
          <p:nvPr/>
        </p:nvCxnSpPr>
        <p:spPr>
          <a:xfrm flipH="1">
            <a:off x="3810000" y="4169209"/>
            <a:ext cx="190500" cy="21037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BE775F1-AF14-99FE-35FB-E4C92EE30F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79039" y="4274396"/>
            <a:ext cx="225572" cy="24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02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FECA4A-0CAC-8628-86E1-E1C9657BB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975" y="417195"/>
            <a:ext cx="10058400" cy="829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>
                <a:latin typeface="Monotype Corsiva" panose="03010101010201010101" pitchFamily="66" charset="0"/>
              </a:rPr>
              <a:t>Распределите словосочетания в таблице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5262C4B-5D63-4732-6E25-DECF62A5DE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059672"/>
              </p:ext>
            </p:extLst>
          </p:nvPr>
        </p:nvGraphicFramePr>
        <p:xfrm>
          <a:off x="1069975" y="1485138"/>
          <a:ext cx="10058400" cy="82981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190248431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1029587504"/>
                    </a:ext>
                  </a:extLst>
                </a:gridCol>
              </a:tblGrid>
              <a:tr h="829818"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anose="03010101010201010101" pitchFamily="66" charset="0"/>
                        </a:rPr>
                        <a:t>Приставка НЕ-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anose="03010101010201010101" pitchFamily="66" charset="0"/>
                        </a:rPr>
                        <a:t>Приставка НИ-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481246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EB0F024-5374-0C13-66AF-352E99E0100B}"/>
              </a:ext>
            </a:extLst>
          </p:cNvPr>
          <p:cNvSpPr/>
          <p:nvPr/>
        </p:nvSpPr>
        <p:spPr>
          <a:xfrm>
            <a:off x="221253" y="3064538"/>
            <a:ext cx="1174949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Торопиться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н..зачем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, ждать н.. от кого,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н..куда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пойти,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н..где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не видно,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н..кому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не известно,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н..куда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не пойду,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н..где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остановить­ся,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н..кто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не пришёл,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н..как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не пойму, </a:t>
            </a:r>
            <a:r>
              <a:rPr lang="ru-RU" sz="3600" b="0" i="0" dirty="0" err="1">
                <a:solidFill>
                  <a:srgbClr val="000000"/>
                </a:solidFill>
                <a:effectLst/>
                <a:latin typeface="+mj-lt"/>
              </a:rPr>
              <a:t>н..чего</a:t>
            </a:r>
            <a:r>
              <a:rPr lang="ru-RU" sz="3600" b="0" i="0" dirty="0">
                <a:solidFill>
                  <a:srgbClr val="000000"/>
                </a:solidFill>
                <a:effectLst/>
                <a:latin typeface="+mj-lt"/>
              </a:rPr>
              <a:t> сказать.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3388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2741DF-5A74-6437-2519-1CCAF27F4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499" y="427482"/>
            <a:ext cx="10303002" cy="686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  <a:latin typeface="Monotype Corsiva" panose="03010101010201010101" pitchFamily="66" charset="0"/>
              </a:rPr>
              <a:t>Проверка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A87212B0-2088-60B5-C64B-0BECD54C4B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819188"/>
              </p:ext>
            </p:extLst>
          </p:nvPr>
        </p:nvGraphicFramePr>
        <p:xfrm>
          <a:off x="1066800" y="1504950"/>
          <a:ext cx="10058400" cy="370522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983823352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3890081172"/>
                    </a:ext>
                  </a:extLst>
                </a:gridCol>
              </a:tblGrid>
              <a:tr h="809625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anose="03010101010201010101" pitchFamily="66" charset="0"/>
                        </a:rPr>
                        <a:t>Приставка НЕ-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Monotype Corsiva" panose="03010101010201010101" pitchFamily="66" charset="0"/>
                        </a:rPr>
                        <a:t>Приставка НИ-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712496"/>
                  </a:ext>
                </a:extLst>
              </a:tr>
              <a:tr h="499745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+mj-lt"/>
                        </a:rPr>
                        <a:t>Торопиться </a:t>
                      </a:r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не</a:t>
                      </a:r>
                      <a:r>
                        <a:rPr lang="ru-RU" sz="3200" dirty="0">
                          <a:latin typeface="+mj-lt"/>
                        </a:rPr>
                        <a:t>зачем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Ни</a:t>
                      </a:r>
                      <a:r>
                        <a:rPr lang="ru-RU" sz="3200" dirty="0">
                          <a:latin typeface="+mj-lt"/>
                        </a:rPr>
                        <a:t>где не видно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0489276"/>
                  </a:ext>
                </a:extLst>
              </a:tr>
              <a:tr h="499745">
                <a:tc>
                  <a:txBody>
                    <a:bodyPr/>
                    <a:lstStyle/>
                    <a:p>
                      <a:r>
                        <a:rPr lang="ru-RU" sz="3200" dirty="0">
                          <a:latin typeface="+mj-lt"/>
                        </a:rPr>
                        <a:t>Ждать не от кого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Ни</a:t>
                      </a:r>
                      <a:r>
                        <a:rPr lang="ru-RU" sz="3200" dirty="0">
                          <a:latin typeface="+mj-lt"/>
                        </a:rPr>
                        <a:t>кому не известно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0298527"/>
                  </a:ext>
                </a:extLst>
              </a:tr>
              <a:tr h="499745"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Не</a:t>
                      </a:r>
                      <a:r>
                        <a:rPr lang="ru-RU" sz="3200" dirty="0">
                          <a:latin typeface="+mj-lt"/>
                        </a:rPr>
                        <a:t>куда пойти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Ни</a:t>
                      </a:r>
                      <a:r>
                        <a:rPr lang="ru-RU" sz="3200" dirty="0">
                          <a:latin typeface="+mj-lt"/>
                        </a:rPr>
                        <a:t>куда не пойду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279179"/>
                  </a:ext>
                </a:extLst>
              </a:tr>
              <a:tr h="499745"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Не</a:t>
                      </a:r>
                      <a:r>
                        <a:rPr lang="ru-RU" sz="3200" dirty="0">
                          <a:latin typeface="+mj-lt"/>
                        </a:rPr>
                        <a:t>где остановиться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Ни</a:t>
                      </a:r>
                      <a:r>
                        <a:rPr lang="ru-RU" sz="3200" dirty="0">
                          <a:latin typeface="+mj-lt"/>
                        </a:rPr>
                        <a:t>кто не пришел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5494420"/>
                  </a:ext>
                </a:extLst>
              </a:tr>
              <a:tr h="499745"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Не</a:t>
                      </a:r>
                      <a:r>
                        <a:rPr lang="ru-RU" sz="3200" dirty="0">
                          <a:latin typeface="+mj-lt"/>
                        </a:rPr>
                        <a:t>чего сказать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  <a:latin typeface="+mj-lt"/>
                        </a:rPr>
                        <a:t>Ни</a:t>
                      </a:r>
                      <a:r>
                        <a:rPr lang="ru-RU" sz="3200" dirty="0">
                          <a:latin typeface="+mj-lt"/>
                        </a:rPr>
                        <a:t>как не пойму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885203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C6F5EF8D-E364-D7BC-1D49-77AE5DF59869}"/>
              </a:ext>
            </a:extLst>
          </p:cNvPr>
          <p:cNvCxnSpPr>
            <a:cxnSpLocks/>
          </p:cNvCxnSpPr>
          <p:nvPr/>
        </p:nvCxnSpPr>
        <p:spPr>
          <a:xfrm flipH="1">
            <a:off x="3848100" y="2352675"/>
            <a:ext cx="133350" cy="1428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CF8465-5269-299F-9E80-5A01D465C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147" y="3521575"/>
            <a:ext cx="164606" cy="1767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5B7A6C0-7402-ABAA-47EC-D8115CD60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147" y="4069849"/>
            <a:ext cx="164606" cy="17679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F859D60-101B-7C9A-DEA6-2E1755F671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147" y="4646698"/>
            <a:ext cx="164606" cy="17679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A46C6C3-FA6B-D604-4BA5-B4B7BC2D67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416" y="2352675"/>
            <a:ext cx="164606" cy="17679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24D2751-0BA4-0676-5CC3-43468FBE2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322" y="2921500"/>
            <a:ext cx="164606" cy="17679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CFBEB14-82D0-D535-77B0-DE8DF64E0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072" y="3477962"/>
            <a:ext cx="164606" cy="17679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B7EDC27-3C36-B8DB-D81C-610BB92FE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416" y="4069848"/>
            <a:ext cx="164606" cy="17679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794FC79-159D-3A57-1DA6-89B0B7351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810" y="4637173"/>
            <a:ext cx="164606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544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3DBCF-ACF2-4BDE-15E5-3E5114942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-77182"/>
            <a:ext cx="8763000" cy="1609344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7030A0"/>
                </a:solidFill>
                <a:latin typeface="Monotype Corsiva" panose="03010101010201010101" pitchFamily="66" charset="0"/>
              </a:rPr>
              <a:t>Вставьте в предложения пропущенные отрицательные наречия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4DE097-E923-188F-9EC0-BC21223FB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488" y="1415140"/>
            <a:ext cx="7709371" cy="521013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Ум – одежда, которая </a:t>
            </a:r>
            <a:r>
              <a:rPr lang="ru-RU" sz="2600" b="1" dirty="0">
                <a:latin typeface="+mj-lt"/>
              </a:rPr>
              <a:t>________ </a:t>
            </a:r>
            <a:r>
              <a:rPr lang="ru-RU" sz="2600" dirty="0">
                <a:latin typeface="+mj-lt"/>
              </a:rPr>
              <a:t>не износится,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600" dirty="0">
                <a:latin typeface="+mj-lt"/>
              </a:rPr>
              <a:t>знание – родник, который</a:t>
            </a:r>
            <a:r>
              <a:rPr lang="ru-RU" sz="2600" b="1" dirty="0">
                <a:latin typeface="+mj-lt"/>
              </a:rPr>
              <a:t> ________ </a:t>
            </a:r>
            <a:r>
              <a:rPr lang="ru-RU" sz="2600" dirty="0">
                <a:latin typeface="+mj-lt"/>
              </a:rPr>
              <a:t>не исчерпаешь.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600" dirty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Приходится вертеться, если</a:t>
            </a:r>
            <a:r>
              <a:rPr lang="ru-RU" sz="2600" b="1" dirty="0">
                <a:latin typeface="+mj-lt"/>
              </a:rPr>
              <a:t> ______ </a:t>
            </a:r>
            <a:r>
              <a:rPr lang="ru-RU" sz="2600" dirty="0">
                <a:latin typeface="+mj-lt"/>
              </a:rPr>
              <a:t>деться.</a:t>
            </a:r>
          </a:p>
          <a:p>
            <a:pPr marL="0" indent="0">
              <a:buNone/>
            </a:pPr>
            <a:endParaRPr lang="ru-RU" sz="2600" dirty="0">
              <a:latin typeface="+mj-lt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Кругом шелестела листва, пели птицы, а спасения ждать было</a:t>
            </a:r>
            <a:r>
              <a:rPr lang="ru-RU" sz="2600" b="1" dirty="0">
                <a:latin typeface="+mj-lt"/>
              </a:rPr>
              <a:t>_________</a:t>
            </a:r>
            <a:r>
              <a:rPr lang="ru-RU" sz="2600" dirty="0">
                <a:latin typeface="+mj-lt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600" dirty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Она </a:t>
            </a:r>
            <a:r>
              <a:rPr lang="ru-RU" sz="2600" b="1" dirty="0">
                <a:latin typeface="+mj-lt"/>
              </a:rPr>
              <a:t>_______ </a:t>
            </a:r>
            <a:r>
              <a:rPr lang="ru-RU" sz="2600" dirty="0">
                <a:latin typeface="+mj-lt"/>
              </a:rPr>
              <a:t>не походила на свою сестру.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600" dirty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Вот отец выбежал на просеку, которую </a:t>
            </a:r>
            <a:r>
              <a:rPr lang="ru-RU" sz="2600" b="1" dirty="0">
                <a:latin typeface="+mj-lt"/>
              </a:rPr>
              <a:t>________</a:t>
            </a:r>
            <a:r>
              <a:rPr lang="ru-RU" sz="2600" dirty="0">
                <a:latin typeface="+mj-lt"/>
              </a:rPr>
              <a:t> сам прорубил.</a:t>
            </a:r>
          </a:p>
          <a:p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B07C77E-30D8-FE3E-57D3-83A5420176A1}"/>
              </a:ext>
            </a:extLst>
          </p:cNvPr>
          <p:cNvSpPr/>
          <p:nvPr/>
        </p:nvSpPr>
        <p:spPr>
          <a:xfrm>
            <a:off x="8343900" y="952500"/>
            <a:ext cx="1971675" cy="9239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D955A7-A847-8F06-FEB4-AFEE8D557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4" y="2092411"/>
            <a:ext cx="1981372" cy="93886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269394-B9ED-8F0C-C59E-B95EF88AE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678" y="2235667"/>
            <a:ext cx="1981372" cy="93886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992B7C-4E4C-E593-4643-6F5DC7856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939" y="3429000"/>
            <a:ext cx="1981372" cy="9388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38DF7D-C292-97BD-C84A-466C0A640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9739" y="4622333"/>
            <a:ext cx="1981372" cy="93886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CE6CD9-C59B-57D3-ABE2-9FC4F2422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7287" y="4765589"/>
            <a:ext cx="1981372" cy="938865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574C370-8E00-FA36-6AF0-E82DB42B7CF4}"/>
              </a:ext>
            </a:extLst>
          </p:cNvPr>
          <p:cNvSpPr/>
          <p:nvPr/>
        </p:nvSpPr>
        <p:spPr>
          <a:xfrm>
            <a:off x="8503430" y="1106901"/>
            <a:ext cx="17668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никогда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1A5E81A-0559-1C13-59E9-746C593175BF}"/>
              </a:ext>
            </a:extLst>
          </p:cNvPr>
          <p:cNvSpPr/>
          <p:nvPr/>
        </p:nvSpPr>
        <p:spPr>
          <a:xfrm>
            <a:off x="10319700" y="4777058"/>
            <a:ext cx="15103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некуда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4FF513F-B245-15F5-6EF2-FA59B083E885}"/>
              </a:ext>
            </a:extLst>
          </p:cNvPr>
          <p:cNvSpPr/>
          <p:nvPr/>
        </p:nvSpPr>
        <p:spPr>
          <a:xfrm>
            <a:off x="9896507" y="2391102"/>
            <a:ext cx="19335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неоткуда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5A58D46-D143-0579-FC6D-85A6330ADF2B}"/>
              </a:ext>
            </a:extLst>
          </p:cNvPr>
          <p:cNvSpPr/>
          <p:nvPr/>
        </p:nvSpPr>
        <p:spPr>
          <a:xfrm>
            <a:off x="7584128" y="2314575"/>
            <a:ext cx="13692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никак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BA75048-D1E5-E06F-A1CF-9AFDDF89530E}"/>
              </a:ext>
            </a:extLst>
          </p:cNvPr>
          <p:cNvSpPr/>
          <p:nvPr/>
        </p:nvSpPr>
        <p:spPr>
          <a:xfrm>
            <a:off x="8715659" y="3600915"/>
            <a:ext cx="17139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некогда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C6289B-8A18-9E52-9FEF-174E0884257E}"/>
              </a:ext>
            </a:extLst>
          </p:cNvPr>
          <p:cNvSpPr/>
          <p:nvPr/>
        </p:nvSpPr>
        <p:spPr>
          <a:xfrm>
            <a:off x="7732928" y="4973411"/>
            <a:ext cx="12490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негде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427291B-BA01-757B-3C06-670DC8D93366}"/>
              </a:ext>
            </a:extLst>
          </p:cNvPr>
          <p:cNvSpPr/>
          <p:nvPr/>
        </p:nvSpPr>
        <p:spPr>
          <a:xfrm>
            <a:off x="8856082" y="5704453"/>
            <a:ext cx="31470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1 наречие лишнее</a:t>
            </a:r>
          </a:p>
        </p:txBody>
      </p:sp>
    </p:spTree>
    <p:extLst>
      <p:ext uri="{BB962C8B-B14F-4D97-AF65-F5344CB8AC3E}">
        <p14:creationId xmlns:p14="http://schemas.microsoft.com/office/powerpoint/2010/main" val="1107397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4DE097-E923-188F-9EC0-BC21223FB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90" y="1106901"/>
            <a:ext cx="7709371" cy="521013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Ум – одежда, которая </a:t>
            </a:r>
            <a:r>
              <a:rPr lang="ru-RU" sz="2600" b="1" i="1" u="sng" dirty="0">
                <a:solidFill>
                  <a:srgbClr val="7030A0"/>
                </a:solidFill>
                <a:latin typeface="+mj-lt"/>
              </a:rPr>
              <a:t>никогда</a:t>
            </a:r>
            <a:r>
              <a:rPr lang="ru-RU" sz="2600" i="1" dirty="0">
                <a:latin typeface="+mj-lt"/>
              </a:rPr>
              <a:t> </a:t>
            </a:r>
            <a:r>
              <a:rPr lang="ru-RU" sz="2600" dirty="0">
                <a:latin typeface="+mj-lt"/>
              </a:rPr>
              <a:t>не износится,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600" dirty="0">
                <a:latin typeface="+mj-lt"/>
              </a:rPr>
              <a:t>знание – родник, который</a:t>
            </a:r>
            <a:r>
              <a:rPr lang="ru-RU" sz="2600" b="1" dirty="0">
                <a:latin typeface="+mj-lt"/>
              </a:rPr>
              <a:t> </a:t>
            </a:r>
            <a:r>
              <a:rPr lang="ru-RU" sz="2600" b="1" i="1" u="sng" dirty="0">
                <a:solidFill>
                  <a:srgbClr val="7030A0"/>
                </a:solidFill>
                <a:latin typeface="+mj-lt"/>
              </a:rPr>
              <a:t>никогда</a:t>
            </a:r>
            <a:r>
              <a:rPr lang="ru-RU" sz="2600" b="1" dirty="0">
                <a:latin typeface="+mj-lt"/>
              </a:rPr>
              <a:t> </a:t>
            </a:r>
            <a:r>
              <a:rPr lang="ru-RU" sz="2600" dirty="0">
                <a:latin typeface="+mj-lt"/>
              </a:rPr>
              <a:t>не исчерпаешь.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600" dirty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Приходится вертеться, если</a:t>
            </a:r>
            <a:r>
              <a:rPr lang="ru-RU" sz="2600" b="1" dirty="0">
                <a:latin typeface="+mj-lt"/>
              </a:rPr>
              <a:t> </a:t>
            </a:r>
            <a:r>
              <a:rPr lang="ru-RU" sz="2600" b="1" i="1" u="sng" dirty="0">
                <a:solidFill>
                  <a:srgbClr val="7030A0"/>
                </a:solidFill>
                <a:latin typeface="+mj-lt"/>
              </a:rPr>
              <a:t>некуда </a:t>
            </a:r>
            <a:r>
              <a:rPr lang="ru-RU" sz="2600" dirty="0">
                <a:latin typeface="+mj-lt"/>
              </a:rPr>
              <a:t>деться.</a:t>
            </a:r>
          </a:p>
          <a:p>
            <a:pPr marL="0" indent="0">
              <a:buNone/>
            </a:pPr>
            <a:endParaRPr lang="ru-RU" sz="2600" dirty="0">
              <a:latin typeface="+mj-lt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Кругом шелестела листва, пели птицы, а спасения ждать было</a:t>
            </a:r>
            <a:r>
              <a:rPr lang="ru-RU" sz="2600" b="1" dirty="0">
                <a:latin typeface="+mj-lt"/>
              </a:rPr>
              <a:t> </a:t>
            </a:r>
            <a:r>
              <a:rPr lang="ru-RU" sz="2600" b="1" i="1" u="sng" dirty="0">
                <a:solidFill>
                  <a:srgbClr val="7030A0"/>
                </a:solidFill>
                <a:latin typeface="+mj-lt"/>
              </a:rPr>
              <a:t>неоткуда</a:t>
            </a:r>
            <a:r>
              <a:rPr lang="ru-RU" sz="2600" dirty="0">
                <a:latin typeface="+mj-lt"/>
              </a:rPr>
              <a:t>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600" dirty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Она </a:t>
            </a:r>
            <a:r>
              <a:rPr lang="ru-RU" sz="2600" b="1" i="1" u="sng" dirty="0">
                <a:solidFill>
                  <a:srgbClr val="7030A0"/>
                </a:solidFill>
                <a:latin typeface="+mj-lt"/>
              </a:rPr>
              <a:t>никак </a:t>
            </a:r>
            <a:r>
              <a:rPr lang="ru-RU" sz="2600" dirty="0">
                <a:latin typeface="+mj-lt"/>
              </a:rPr>
              <a:t>не походила на свою сестру.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2600" dirty="0">
              <a:latin typeface="+mj-lt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sz="2600" dirty="0">
                <a:latin typeface="+mj-lt"/>
              </a:rPr>
              <a:t> Вот отец выбежал на просеку, которую </a:t>
            </a:r>
            <a:r>
              <a:rPr lang="ru-RU" sz="2600" b="1" i="1" u="sng" dirty="0">
                <a:solidFill>
                  <a:srgbClr val="7030A0"/>
                </a:solidFill>
                <a:latin typeface="+mj-lt"/>
              </a:rPr>
              <a:t>некогда</a:t>
            </a:r>
            <a:r>
              <a:rPr lang="ru-RU" sz="2600" dirty="0">
                <a:latin typeface="+mj-lt"/>
              </a:rPr>
              <a:t> сам прорубил.</a:t>
            </a:r>
          </a:p>
          <a:p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B07C77E-30D8-FE3E-57D3-83A5420176A1}"/>
              </a:ext>
            </a:extLst>
          </p:cNvPr>
          <p:cNvSpPr/>
          <p:nvPr/>
        </p:nvSpPr>
        <p:spPr>
          <a:xfrm>
            <a:off x="8343900" y="952500"/>
            <a:ext cx="1971675" cy="9239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D955A7-A847-8F06-FEB4-AFEE8D557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4" y="2092411"/>
            <a:ext cx="1981372" cy="93886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269394-B9ED-8F0C-C59E-B95EF88AE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678" y="2235667"/>
            <a:ext cx="1981372" cy="93886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0992B7C-4E4C-E593-4643-6F5DC7856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2322" y="3429000"/>
            <a:ext cx="1981372" cy="9388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338DF7D-C292-97BD-C84A-466C0A640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9739" y="4622333"/>
            <a:ext cx="1981372" cy="93886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CE6CD9-C59B-57D3-ABE2-9FC4F2422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9646" y="5409051"/>
            <a:ext cx="1619532" cy="767409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574C370-8E00-FA36-6AF0-E82DB42B7CF4}"/>
              </a:ext>
            </a:extLst>
          </p:cNvPr>
          <p:cNvSpPr/>
          <p:nvPr/>
        </p:nvSpPr>
        <p:spPr>
          <a:xfrm>
            <a:off x="8503430" y="1106901"/>
            <a:ext cx="17668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никогда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1A5E81A-0559-1C13-59E9-746C593175BF}"/>
              </a:ext>
            </a:extLst>
          </p:cNvPr>
          <p:cNvSpPr/>
          <p:nvPr/>
        </p:nvSpPr>
        <p:spPr>
          <a:xfrm>
            <a:off x="10319700" y="4777058"/>
            <a:ext cx="15103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некуда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4FF513F-B245-15F5-6EF2-FA59B083E885}"/>
              </a:ext>
            </a:extLst>
          </p:cNvPr>
          <p:cNvSpPr/>
          <p:nvPr/>
        </p:nvSpPr>
        <p:spPr>
          <a:xfrm>
            <a:off x="9896507" y="2391102"/>
            <a:ext cx="19335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неоткуда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5A58D46-D143-0579-FC6D-85A6330ADF2B}"/>
              </a:ext>
            </a:extLst>
          </p:cNvPr>
          <p:cNvSpPr/>
          <p:nvPr/>
        </p:nvSpPr>
        <p:spPr>
          <a:xfrm>
            <a:off x="7584128" y="2314575"/>
            <a:ext cx="13692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никак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BBA75048-D1E5-E06F-A1CF-9AFDDF89530E}"/>
              </a:ext>
            </a:extLst>
          </p:cNvPr>
          <p:cNvSpPr/>
          <p:nvPr/>
        </p:nvSpPr>
        <p:spPr>
          <a:xfrm>
            <a:off x="8856082" y="3599367"/>
            <a:ext cx="17139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некогда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AC6289B-8A18-9E52-9FEF-174E0884257E}"/>
              </a:ext>
            </a:extLst>
          </p:cNvPr>
          <p:cNvSpPr/>
          <p:nvPr/>
        </p:nvSpPr>
        <p:spPr>
          <a:xfrm>
            <a:off x="8600162" y="5496631"/>
            <a:ext cx="124906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негде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427291B-BA01-757B-3C06-670DC8D93366}"/>
              </a:ext>
            </a:extLst>
          </p:cNvPr>
          <p:cNvSpPr/>
          <p:nvPr/>
        </p:nvSpPr>
        <p:spPr>
          <a:xfrm>
            <a:off x="7651184" y="6153446"/>
            <a:ext cx="31470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1 наречие лишнее</a:t>
            </a:r>
          </a:p>
        </p:txBody>
      </p:sp>
      <p:sp>
        <p:nvSpPr>
          <p:cNvPr id="18" name="Заголовок 17">
            <a:extLst>
              <a:ext uri="{FF2B5EF4-FFF2-40B4-BE49-F238E27FC236}">
                <a16:creationId xmlns:a16="http://schemas.microsoft.com/office/drawing/2014/main" id="{C9584C7B-F5AD-9EA9-C961-DBAF6B3DC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49" y="187018"/>
            <a:ext cx="10569702" cy="569882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Monotype Corsiva" panose="03010101010201010101" pitchFamily="66" charset="0"/>
              </a:rPr>
              <a:t>Проверка</a:t>
            </a:r>
          </a:p>
        </p:txBody>
      </p: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D243DE07-668E-2718-D8C9-E7F6315772E0}"/>
              </a:ext>
            </a:extLst>
          </p:cNvPr>
          <p:cNvCxnSpPr/>
          <p:nvPr/>
        </p:nvCxnSpPr>
        <p:spPr>
          <a:xfrm flipH="1">
            <a:off x="7163170" y="1050655"/>
            <a:ext cx="1552489" cy="26161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61AA7FD-6EC3-FF6C-5447-BECA69ED3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048" y="1479832"/>
            <a:ext cx="1652159" cy="371888"/>
          </a:xfrm>
          <a:prstGeom prst="rect">
            <a:avLst/>
          </a:prstGeom>
        </p:spPr>
      </p:pic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B6B6AC21-37D4-3BB9-F7F0-EC83CBA818AB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7038975" y="2851212"/>
            <a:ext cx="2990764" cy="22405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A4701AF1-CFB7-BF9B-6DCA-29BD151C9B92}"/>
              </a:ext>
            </a:extLst>
          </p:cNvPr>
          <p:cNvCxnSpPr>
            <a:cxnSpLocks/>
          </p:cNvCxnSpPr>
          <p:nvPr/>
        </p:nvCxnSpPr>
        <p:spPr>
          <a:xfrm flipH="1">
            <a:off x="3790950" y="2953037"/>
            <a:ext cx="6238789" cy="5521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6980DA1D-8D25-9F69-2582-082295E028E7}"/>
              </a:ext>
            </a:extLst>
          </p:cNvPr>
          <p:cNvCxnSpPr>
            <a:cxnSpLocks/>
          </p:cNvCxnSpPr>
          <p:nvPr/>
        </p:nvCxnSpPr>
        <p:spPr>
          <a:xfrm flipH="1">
            <a:off x="6429375" y="2977742"/>
            <a:ext cx="1691867" cy="187048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id="{E052994D-73A9-ADA3-F368-6C40F8F2B116}"/>
              </a:ext>
            </a:extLst>
          </p:cNvPr>
          <p:cNvCxnSpPr/>
          <p:nvPr/>
        </p:nvCxnSpPr>
        <p:spPr>
          <a:xfrm flipH="1">
            <a:off x="6429375" y="4122587"/>
            <a:ext cx="2524039" cy="13740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C046EE09-985C-9481-3CEC-A744D38CD4B5}"/>
              </a:ext>
            </a:extLst>
          </p:cNvPr>
          <p:cNvCxnSpPr>
            <a:stCxn id="9" idx="2"/>
          </p:cNvCxnSpPr>
          <p:nvPr/>
        </p:nvCxnSpPr>
        <p:spPr>
          <a:xfrm flipH="1">
            <a:off x="9224692" y="6176460"/>
            <a:ext cx="4720" cy="1792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983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095AE7-7E5A-330F-718D-F67D095EB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223265"/>
            <a:ext cx="10303002" cy="1100709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7030A0"/>
                </a:solidFill>
                <a:latin typeface="Monotype Corsiva" panose="03010101010201010101" pitchFamily="66" charset="0"/>
              </a:rPr>
              <a:t>Подведение итогов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623F85-F8AD-58E7-1280-61B674CCED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970" y="1500472"/>
            <a:ext cx="10579227" cy="2396871"/>
          </a:xfrm>
        </p:spPr>
        <p:txBody>
          <a:bodyPr>
            <a:normAutofit fontScale="85000" lnSpcReduction="20000"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3200" b="1" i="1" dirty="0">
                <a:solidFill>
                  <a:srgbClr val="002060"/>
                </a:solidFill>
                <a:latin typeface="+mj-lt"/>
              </a:rPr>
              <a:t> Что нового вы узнали на уроке?</a:t>
            </a:r>
          </a:p>
          <a:p>
            <a:pPr algn="ctr">
              <a:buFont typeface="Wingdings" panose="05000000000000000000" pitchFamily="2" charset="2"/>
              <a:buChar char="Ø"/>
            </a:pPr>
            <a:endParaRPr lang="ru-RU" sz="3200" b="1" i="1" dirty="0">
              <a:solidFill>
                <a:srgbClr val="002060"/>
              </a:solidFill>
              <a:latin typeface="+mj-lt"/>
            </a:endParaRP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3200" b="1" i="1" dirty="0">
                <a:solidFill>
                  <a:srgbClr val="002060"/>
                </a:solidFill>
                <a:latin typeface="+mj-lt"/>
              </a:rPr>
              <a:t> Какое новое правило было изучено на уроке?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sz="3500" b="1" dirty="0">
                <a:solidFill>
                  <a:srgbClr val="00B0F0"/>
                </a:solidFill>
                <a:latin typeface="+mj-lt"/>
              </a:rPr>
              <a:t>Оцените свою деятельность на уроке с помощью </a:t>
            </a:r>
            <a:r>
              <a:rPr lang="ru-RU" sz="3500" b="1" dirty="0">
                <a:solidFill>
                  <a:srgbClr val="FFC000"/>
                </a:solidFill>
                <a:latin typeface="+mj-lt"/>
              </a:rPr>
              <a:t>«</a:t>
            </a:r>
            <a:r>
              <a:rPr lang="ru-RU" sz="3500" b="1" dirty="0">
                <a:solidFill>
                  <a:srgbClr val="FF0000"/>
                </a:solidFill>
                <a:latin typeface="+mj-lt"/>
              </a:rPr>
              <a:t>Све</a:t>
            </a:r>
            <a:r>
              <a:rPr lang="ru-RU" sz="3500" b="1" dirty="0">
                <a:solidFill>
                  <a:srgbClr val="FFC000"/>
                </a:solidFill>
                <a:latin typeface="+mj-lt"/>
              </a:rPr>
              <a:t>то</a:t>
            </a:r>
            <a:r>
              <a:rPr lang="ru-RU" sz="3500" b="1" dirty="0">
                <a:solidFill>
                  <a:srgbClr val="00B050"/>
                </a:solidFill>
                <a:latin typeface="+mj-lt"/>
              </a:rPr>
              <a:t>фо</a:t>
            </a:r>
            <a:r>
              <a:rPr lang="ru-RU" sz="3500" b="1" dirty="0">
                <a:solidFill>
                  <a:srgbClr val="FF0000"/>
                </a:solidFill>
                <a:latin typeface="+mj-lt"/>
              </a:rPr>
              <a:t>ра</a:t>
            </a:r>
            <a:r>
              <a:rPr lang="ru-RU" sz="3500" b="1" dirty="0">
                <a:solidFill>
                  <a:srgbClr val="FFC000"/>
                </a:solidFill>
                <a:latin typeface="+mj-lt"/>
              </a:rPr>
              <a:t>»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6A41B1C5-9728-3DAD-744B-29C3AB600C7F}"/>
              </a:ext>
            </a:extLst>
          </p:cNvPr>
          <p:cNvSpPr/>
          <p:nvPr/>
        </p:nvSpPr>
        <p:spPr>
          <a:xfrm>
            <a:off x="992864" y="4162425"/>
            <a:ext cx="2343150" cy="1905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C5C8A7E1-2ED5-CF6C-D2D6-D63B5340C2FD}"/>
              </a:ext>
            </a:extLst>
          </p:cNvPr>
          <p:cNvSpPr/>
          <p:nvPr/>
        </p:nvSpPr>
        <p:spPr>
          <a:xfrm>
            <a:off x="5045010" y="4162425"/>
            <a:ext cx="2343150" cy="1905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6B57D99-75CA-75BB-779A-0248691A7D56}"/>
              </a:ext>
            </a:extLst>
          </p:cNvPr>
          <p:cNvSpPr/>
          <p:nvPr/>
        </p:nvSpPr>
        <p:spPr>
          <a:xfrm>
            <a:off x="9210675" y="4162425"/>
            <a:ext cx="2343150" cy="1905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E3B71D2-04E9-D90D-C073-512A304F9059}"/>
              </a:ext>
            </a:extLst>
          </p:cNvPr>
          <p:cNvSpPr/>
          <p:nvPr/>
        </p:nvSpPr>
        <p:spPr>
          <a:xfrm>
            <a:off x="643870" y="5978842"/>
            <a:ext cx="319510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много непонятно</a:t>
            </a:r>
            <a:endParaRPr lang="ru-RU" sz="3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42D67DD-5342-440B-A0CF-FBABBBC118EB}"/>
              </a:ext>
            </a:extLst>
          </p:cNvPr>
          <p:cNvSpPr/>
          <p:nvPr/>
        </p:nvSpPr>
        <p:spPr>
          <a:xfrm>
            <a:off x="4559721" y="5978841"/>
            <a:ext cx="33137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е</a:t>
            </a:r>
            <a:r>
              <a:rPr lang="ru-RU" sz="36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сть затруднения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8D447E7-DBE0-0FF0-A4A0-E7A0AA7E7464}"/>
              </a:ext>
            </a:extLst>
          </p:cNvPr>
          <p:cNvSpPr/>
          <p:nvPr/>
        </p:nvSpPr>
        <p:spPr>
          <a:xfrm>
            <a:off x="9210675" y="5978841"/>
            <a:ext cx="22749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в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сё понятно</a:t>
            </a:r>
          </a:p>
        </p:txBody>
      </p:sp>
    </p:spTree>
    <p:extLst>
      <p:ext uri="{BB962C8B-B14F-4D97-AF65-F5344CB8AC3E}">
        <p14:creationId xmlns:p14="http://schemas.microsoft.com/office/powerpoint/2010/main" val="1803757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1C576F-9468-53A3-A8B3-7B61F9B93833}"/>
              </a:ext>
            </a:extLst>
          </p:cNvPr>
          <p:cNvSpPr/>
          <p:nvPr/>
        </p:nvSpPr>
        <p:spPr>
          <a:xfrm>
            <a:off x="629265" y="2253765"/>
            <a:ext cx="99690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От чего образованы </a:t>
            </a:r>
          </a:p>
          <a:p>
            <a:r>
              <a:rPr lang="ru-RU" sz="54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отрицательные местоимения?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D8EB59F-10E8-5C4C-CCA2-D89A25F9D79B}"/>
              </a:ext>
            </a:extLst>
          </p:cNvPr>
          <p:cNvSpPr/>
          <p:nvPr/>
        </p:nvSpPr>
        <p:spPr>
          <a:xfrm>
            <a:off x="629265" y="607593"/>
            <a:ext cx="114575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Что обозначают отрицательные местоимения?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107148-3906-CBE8-CAE5-7462F4B1B34E}"/>
              </a:ext>
            </a:extLst>
          </p:cNvPr>
          <p:cNvSpPr/>
          <p:nvPr/>
        </p:nvSpPr>
        <p:spPr>
          <a:xfrm>
            <a:off x="629265" y="4053782"/>
            <a:ext cx="1113612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Когда пишется приставка НЕ-, а когда приставка НИ- в отрицательных местоимениях</a:t>
            </a:r>
          </a:p>
        </p:txBody>
      </p:sp>
      <p:sp>
        <p:nvSpPr>
          <p:cNvPr id="5" name="Полилиния: фигура 4">
            <a:extLst>
              <a:ext uri="{FF2B5EF4-FFF2-40B4-BE49-F238E27FC236}">
                <a16:creationId xmlns:a16="http://schemas.microsoft.com/office/drawing/2014/main" id="{FC43BBBE-271D-4C7A-AFBC-23612AB68D12}"/>
              </a:ext>
            </a:extLst>
          </p:cNvPr>
          <p:cNvSpPr/>
          <p:nvPr/>
        </p:nvSpPr>
        <p:spPr>
          <a:xfrm>
            <a:off x="8396748" y="4071297"/>
            <a:ext cx="970383" cy="215568"/>
          </a:xfrm>
          <a:custGeom>
            <a:avLst/>
            <a:gdLst>
              <a:gd name="connsiteX0" fmla="*/ 0 w 970383"/>
              <a:gd name="connsiteY0" fmla="*/ 18922 h 215568"/>
              <a:gd name="connsiteX1" fmla="*/ 865239 w 970383"/>
              <a:gd name="connsiteY1" fmla="*/ 18922 h 215568"/>
              <a:gd name="connsiteX2" fmla="*/ 924233 w 970383"/>
              <a:gd name="connsiteY2" fmla="*/ 215568 h 215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0383" h="215568">
                <a:moveTo>
                  <a:pt x="0" y="18922"/>
                </a:moveTo>
                <a:cubicBezTo>
                  <a:pt x="355600" y="2535"/>
                  <a:pt x="711200" y="-13852"/>
                  <a:pt x="865239" y="18922"/>
                </a:cubicBezTo>
                <a:cubicBezTo>
                  <a:pt x="1019278" y="51696"/>
                  <a:pt x="971755" y="133632"/>
                  <a:pt x="924233" y="215568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A607E2D-705C-6464-3B49-F4CB3368E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927" y="4893111"/>
            <a:ext cx="993734" cy="23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816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C0BC27D-3842-5F98-BBB5-29CF8D7F7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354973"/>
            <a:ext cx="10058400" cy="772668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latin typeface="Monotype Corsiva" panose="03010101010201010101" pitchFamily="66" charset="0"/>
              </a:rPr>
              <a:t>Отрицательные местоимения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00DC396A-3697-2A5E-A781-EF65DDBD8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362091"/>
            <a:ext cx="10058400" cy="4050792"/>
          </a:xfr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53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+mj-lt"/>
              </a:rPr>
              <a:t> Отрицательные местоимения выражают отсутствие чего-либо: предмета, признака, количества.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+mj-lt"/>
              </a:rPr>
              <a:t> Отрицательные местоимения образованы от вопросительных </a:t>
            </a:r>
            <a:r>
              <a:rPr lang="ru-RU" sz="3200" b="1" i="1" dirty="0">
                <a:solidFill>
                  <a:srgbClr val="008A3E"/>
                </a:solidFill>
                <a:latin typeface="+mj-lt"/>
              </a:rPr>
              <a:t>с помощью приставок </a:t>
            </a:r>
            <a:r>
              <a:rPr lang="ru-RU" sz="3200" b="1" i="1" dirty="0" err="1">
                <a:solidFill>
                  <a:srgbClr val="008A3E"/>
                </a:solidFill>
                <a:latin typeface="+mj-lt"/>
              </a:rPr>
              <a:t>не-</a:t>
            </a:r>
            <a:r>
              <a:rPr lang="ru-RU" sz="3200" b="1" i="1" dirty="0">
                <a:solidFill>
                  <a:srgbClr val="008A3E"/>
                </a:solidFill>
                <a:latin typeface="+mj-lt"/>
              </a:rPr>
              <a:t> и ни-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+mj-lt"/>
              </a:rPr>
              <a:t> Приставка </a:t>
            </a:r>
            <a:r>
              <a:rPr lang="ru-RU" sz="3200" b="1" i="1" dirty="0" err="1">
                <a:solidFill>
                  <a:srgbClr val="008A3E"/>
                </a:solidFill>
                <a:latin typeface="+mj-lt"/>
              </a:rPr>
              <a:t>не-</a:t>
            </a:r>
            <a:r>
              <a:rPr lang="ru-RU" sz="3200" dirty="0">
                <a:latin typeface="+mj-lt"/>
              </a:rPr>
              <a:t> всегда </a:t>
            </a:r>
            <a:r>
              <a:rPr lang="ru-RU" sz="3200" b="1" i="1" dirty="0">
                <a:solidFill>
                  <a:srgbClr val="008A3E"/>
                </a:solidFill>
                <a:latin typeface="+mj-lt"/>
              </a:rPr>
              <a:t>ударная</a:t>
            </a:r>
            <a:r>
              <a:rPr lang="ru-RU" sz="3200" dirty="0">
                <a:solidFill>
                  <a:srgbClr val="008A3E"/>
                </a:solidFill>
                <a:latin typeface="+mj-lt"/>
              </a:rPr>
              <a:t>, </a:t>
            </a:r>
            <a:r>
              <a:rPr lang="ru-RU" sz="3200" dirty="0">
                <a:latin typeface="+mj-lt"/>
              </a:rPr>
              <a:t>приставка  </a:t>
            </a:r>
            <a:r>
              <a:rPr lang="ru-RU" sz="3200" b="1" i="1" dirty="0">
                <a:solidFill>
                  <a:srgbClr val="008A3E"/>
                </a:solidFill>
                <a:latin typeface="+mj-lt"/>
              </a:rPr>
              <a:t>ни-</a:t>
            </a:r>
            <a:r>
              <a:rPr lang="ru-RU" sz="3200" dirty="0">
                <a:solidFill>
                  <a:srgbClr val="008A3E"/>
                </a:solidFill>
                <a:latin typeface="+mj-lt"/>
              </a:rPr>
              <a:t> </a:t>
            </a:r>
            <a:r>
              <a:rPr lang="ru-RU" sz="3200" b="1" i="1" dirty="0">
                <a:solidFill>
                  <a:srgbClr val="008A3E"/>
                </a:solidFill>
                <a:latin typeface="+mj-lt"/>
              </a:rPr>
              <a:t>безударная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+mj-lt"/>
              </a:rPr>
              <a:t> Изменяются по падежам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>
                <a:latin typeface="+mj-lt"/>
              </a:rPr>
              <a:t> Местоимения </a:t>
            </a:r>
            <a:r>
              <a:rPr lang="ru-RU" sz="3200" b="1" i="1" dirty="0">
                <a:solidFill>
                  <a:srgbClr val="008A3E"/>
                </a:solidFill>
                <a:latin typeface="+mj-lt"/>
              </a:rPr>
              <a:t>некого, нечего </a:t>
            </a:r>
            <a:r>
              <a:rPr lang="ru-RU" sz="3200" b="1" dirty="0">
                <a:solidFill>
                  <a:srgbClr val="008A3E"/>
                </a:solidFill>
                <a:latin typeface="+mj-lt"/>
              </a:rPr>
              <a:t>не имеют И. п.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F309422-E3B4-210B-A096-29CA5CDD4638}"/>
              </a:ext>
            </a:extLst>
          </p:cNvPr>
          <p:cNvSpPr/>
          <p:nvPr/>
        </p:nvSpPr>
        <p:spPr>
          <a:xfrm>
            <a:off x="2836567" y="1066818"/>
            <a:ext cx="651886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Никто, ничто, ничего, нечего, никакой, ничей</a:t>
            </a:r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FD30664B-349D-39B6-8AF3-8ADF11E4DD85}"/>
              </a:ext>
            </a:extLst>
          </p:cNvPr>
          <p:cNvSpPr/>
          <p:nvPr/>
        </p:nvSpPr>
        <p:spPr>
          <a:xfrm>
            <a:off x="9274629" y="3820249"/>
            <a:ext cx="473206" cy="131265"/>
          </a:xfrm>
          <a:custGeom>
            <a:avLst/>
            <a:gdLst>
              <a:gd name="connsiteX0" fmla="*/ 0 w 473206"/>
              <a:gd name="connsiteY0" fmla="*/ 11522 h 131265"/>
              <a:gd name="connsiteX1" fmla="*/ 424542 w 473206"/>
              <a:gd name="connsiteY1" fmla="*/ 11522 h 131265"/>
              <a:gd name="connsiteX2" fmla="*/ 446314 w 473206"/>
              <a:gd name="connsiteY2" fmla="*/ 131265 h 13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3206" h="131265">
                <a:moveTo>
                  <a:pt x="0" y="11522"/>
                </a:moveTo>
                <a:cubicBezTo>
                  <a:pt x="175078" y="1543"/>
                  <a:pt x="350156" y="-8435"/>
                  <a:pt x="424542" y="11522"/>
                </a:cubicBezTo>
                <a:cubicBezTo>
                  <a:pt x="498928" y="31479"/>
                  <a:pt x="472621" y="81372"/>
                  <a:pt x="446314" y="131265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08538BE-B7E9-8603-8735-A0115889A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9319" y="3831135"/>
            <a:ext cx="493819" cy="15241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25B7D28-64DD-F556-EDF8-EA6014E05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433" y="4386919"/>
            <a:ext cx="493819" cy="15241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8ADE77A-0CBD-4348-30B2-8752EAC3C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606" y="4385551"/>
            <a:ext cx="493819" cy="15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487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CCC7CC-80D0-65FF-5B01-1D590BFA32F6}"/>
              </a:ext>
            </a:extLst>
          </p:cNvPr>
          <p:cNvSpPr/>
          <p:nvPr/>
        </p:nvSpPr>
        <p:spPr>
          <a:xfrm>
            <a:off x="2190054" y="275759"/>
            <a:ext cx="85033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Отрицательные местоимения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C95284C-84FC-B531-5080-7E3BD59DE095}"/>
              </a:ext>
            </a:extLst>
          </p:cNvPr>
          <p:cNvSpPr/>
          <p:nvPr/>
        </p:nvSpPr>
        <p:spPr>
          <a:xfrm>
            <a:off x="2311443" y="1341247"/>
            <a:ext cx="838198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Вопросительные местоимения</a:t>
            </a: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7E67BDB9-867D-6093-1FDA-E4830A705F77}"/>
              </a:ext>
            </a:extLst>
          </p:cNvPr>
          <p:cNvSpPr/>
          <p:nvPr/>
        </p:nvSpPr>
        <p:spPr>
          <a:xfrm>
            <a:off x="2090057" y="1994595"/>
            <a:ext cx="1502229" cy="107517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0EE5F93-9A89-FE6E-D6B2-F38D480057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8539" y="1980447"/>
            <a:ext cx="1566808" cy="1103472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D249747-1C3F-6405-2C36-C57602A1A8EE}"/>
              </a:ext>
            </a:extLst>
          </p:cNvPr>
          <p:cNvSpPr/>
          <p:nvPr/>
        </p:nvSpPr>
        <p:spPr>
          <a:xfrm>
            <a:off x="2381975" y="2907593"/>
            <a:ext cx="933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</a:t>
            </a:r>
            <a:r>
              <a:rPr lang="ru-RU" sz="5400" b="1" cap="none" spc="0" dirty="0" err="1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е-</a:t>
            </a:r>
            <a:endParaRPr lang="ru-RU" sz="5400" b="1" cap="none" spc="0" dirty="0">
              <a:ln w="0"/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8152720-62AD-AB14-E9C0-B7EF72454E61}"/>
              </a:ext>
            </a:extLst>
          </p:cNvPr>
          <p:cNvSpPr/>
          <p:nvPr/>
        </p:nvSpPr>
        <p:spPr>
          <a:xfrm>
            <a:off x="9582757" y="2967335"/>
            <a:ext cx="10166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</a:t>
            </a:r>
            <a:r>
              <a:rPr lang="ru-RU" sz="5400" b="1" cap="none" spc="0" dirty="0">
                <a:ln w="0"/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и-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9042B4B-FB20-CBE5-5F1F-21B29DAE9A2A}"/>
              </a:ext>
            </a:extLst>
          </p:cNvPr>
          <p:cNvSpPr/>
          <p:nvPr/>
        </p:nvSpPr>
        <p:spPr>
          <a:xfrm>
            <a:off x="1033048" y="4164764"/>
            <a:ext cx="363112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Не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кого, 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не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чего</a:t>
            </a:r>
          </a:p>
          <a:p>
            <a:pPr algn="ctr"/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Не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3600" b="0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у 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кого, 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не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3600" b="0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у 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чего, </a:t>
            </a:r>
          </a:p>
          <a:p>
            <a:pPr algn="ctr"/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не </a:t>
            </a:r>
            <a:r>
              <a:rPr lang="ru-RU" sz="3600" b="0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кому, 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не</a:t>
            </a:r>
            <a:r>
              <a:rPr lang="ru-RU" sz="3600" b="0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к </a:t>
            </a:r>
            <a:r>
              <a:rPr lang="ru-RU" sz="36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чему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DBE95A-9DE9-57E8-79AA-616BCAF080BB}"/>
              </a:ext>
            </a:extLst>
          </p:cNvPr>
          <p:cNvSpPr/>
          <p:nvPr/>
        </p:nvSpPr>
        <p:spPr>
          <a:xfrm>
            <a:off x="7519193" y="4164763"/>
            <a:ext cx="4302781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Ни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кто, 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ни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что, 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ни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какой</a:t>
            </a:r>
          </a:p>
          <a:p>
            <a:pPr algn="ctr"/>
            <a:endParaRPr lang="ru-RU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Ни </a:t>
            </a:r>
            <a:r>
              <a:rPr lang="ru-RU" sz="3600" b="0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у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кого, </a:t>
            </a:r>
            <a:r>
              <a:rPr lang="ru-RU" sz="3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ни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3600" b="0" cap="none" spc="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с </a:t>
            </a:r>
            <a:r>
              <a:rPr lang="ru-RU" sz="3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кем,</a:t>
            </a:r>
          </a:p>
          <a:p>
            <a:pPr algn="ctr"/>
            <a:r>
              <a:rPr lang="ru-RU" sz="36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Ни </a:t>
            </a:r>
            <a:r>
              <a:rPr lang="ru-RU" sz="36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 </a:t>
            </a:r>
            <a:r>
              <a:rPr lang="ru-RU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чему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id="{3FC0C5DC-4DE6-AF98-AB09-F0342A1471C9}"/>
              </a:ext>
            </a:extLst>
          </p:cNvPr>
          <p:cNvSpPr/>
          <p:nvPr/>
        </p:nvSpPr>
        <p:spPr>
          <a:xfrm>
            <a:off x="2492829" y="3128164"/>
            <a:ext cx="745582" cy="202865"/>
          </a:xfrm>
          <a:custGeom>
            <a:avLst/>
            <a:gdLst>
              <a:gd name="connsiteX0" fmla="*/ 0 w 745582"/>
              <a:gd name="connsiteY0" fmla="*/ 17807 h 202865"/>
              <a:gd name="connsiteX1" fmla="*/ 696685 w 745582"/>
              <a:gd name="connsiteY1" fmla="*/ 17807 h 202865"/>
              <a:gd name="connsiteX2" fmla="*/ 696685 w 745582"/>
              <a:gd name="connsiteY2" fmla="*/ 202865 h 202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5582" h="202865">
                <a:moveTo>
                  <a:pt x="0" y="17807"/>
                </a:moveTo>
                <a:cubicBezTo>
                  <a:pt x="290285" y="2385"/>
                  <a:pt x="580571" y="-13036"/>
                  <a:pt x="696685" y="17807"/>
                </a:cubicBezTo>
                <a:cubicBezTo>
                  <a:pt x="812799" y="48650"/>
                  <a:pt x="683985" y="166579"/>
                  <a:pt x="696685" y="202865"/>
                </a:cubicBezTo>
              </a:path>
            </a:pathLst>
          </a:cu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1E71224-29F0-E817-FC2D-99AAB129C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9171" y="3191235"/>
            <a:ext cx="768163" cy="23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18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87E36-3C43-3159-8659-30825011C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476" y="266918"/>
            <a:ext cx="10058400" cy="1609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  <a:latin typeface="Monotype Corsiva" panose="03010101010201010101" pitchFamily="66" charset="0"/>
              </a:rPr>
              <a:t>Правописание отрицательных местоимений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06CE39-B246-C54F-E9D0-B3029180A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657" y="1992086"/>
            <a:ext cx="10333591" cy="4180114"/>
          </a:xfrm>
          <a:gradFill>
            <a:gsLst>
              <a:gs pos="39000">
                <a:schemeClr val="accent5">
                  <a:lumMod val="5000"/>
                  <a:lumOff val="95000"/>
                </a:schemeClr>
              </a:gs>
              <a:gs pos="99000">
                <a:schemeClr val="accent5">
                  <a:lumMod val="45000"/>
                  <a:lumOff val="55000"/>
                </a:schemeClr>
              </a:gs>
              <a:gs pos="0">
                <a:schemeClr val="accent5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r>
              <a:rPr lang="ru-RU" sz="4000" dirty="0">
                <a:latin typeface="Monotype Corsiva" panose="03010101010201010101" pitchFamily="66" charset="0"/>
              </a:rPr>
              <a:t>Приставка </a:t>
            </a:r>
            <a:r>
              <a:rPr lang="ru-RU" sz="4000" dirty="0" err="1">
                <a:latin typeface="Monotype Corsiva" panose="03010101010201010101" pitchFamily="66" charset="0"/>
              </a:rPr>
              <a:t>не-</a:t>
            </a:r>
            <a:r>
              <a:rPr lang="ru-RU" sz="4000" dirty="0">
                <a:latin typeface="Monotype Corsiva" panose="03010101010201010101" pitchFamily="66" charset="0"/>
              </a:rPr>
              <a:t> всегда ударная  ( </a:t>
            </a:r>
            <a: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  <a:t>не</a:t>
            </a:r>
            <a:r>
              <a:rPr lang="ru-RU" sz="4000" dirty="0">
                <a:latin typeface="Monotype Corsiva" panose="03010101010201010101" pitchFamily="66" charset="0"/>
              </a:rPr>
              <a:t>кто ) </a:t>
            </a:r>
          </a:p>
          <a:p>
            <a:r>
              <a:rPr lang="ru-RU" sz="4000" dirty="0">
                <a:latin typeface="Monotype Corsiva" panose="03010101010201010101" pitchFamily="66" charset="0"/>
              </a:rPr>
              <a:t>Приставка ни- безударная ( </a:t>
            </a:r>
            <a:r>
              <a:rPr lang="ru-RU" sz="4000" dirty="0">
                <a:solidFill>
                  <a:srgbClr val="FF0000"/>
                </a:solidFill>
                <a:latin typeface="Monotype Corsiva" panose="03010101010201010101" pitchFamily="66" charset="0"/>
              </a:rPr>
              <a:t>ни</a:t>
            </a:r>
            <a:r>
              <a:rPr lang="ru-RU" sz="4000" dirty="0">
                <a:latin typeface="Monotype Corsiva" panose="03010101010201010101" pitchFamily="66" charset="0"/>
              </a:rPr>
              <a:t>кто )</a:t>
            </a:r>
          </a:p>
          <a:p>
            <a:endParaRPr lang="ru-RU" sz="4000" dirty="0">
              <a:latin typeface="Monotype Corsiva" panose="03010101010201010101" pitchFamily="66" charset="0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>Приставки НЕ и НИ могут писаться раздельно, если появляется предлог. 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>Ни </a:t>
            </a:r>
            <a:r>
              <a:rPr lang="ru-RU" sz="40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к </a:t>
            </a:r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>чему, не </a:t>
            </a:r>
            <a:r>
              <a:rPr lang="ru-RU" sz="4000" b="1" dirty="0">
                <a:solidFill>
                  <a:srgbClr val="00B050"/>
                </a:solidFill>
                <a:latin typeface="Monotype Corsiva" panose="03010101010201010101" pitchFamily="66" charset="0"/>
              </a:rPr>
              <a:t>за </a:t>
            </a:r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>чем</a:t>
            </a:r>
          </a:p>
        </p:txBody>
      </p:sp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8EF8D886-10C8-E54E-771B-EF5DC6A3BACC}"/>
              </a:ext>
            </a:extLst>
          </p:cNvPr>
          <p:cNvSpPr/>
          <p:nvPr/>
        </p:nvSpPr>
        <p:spPr>
          <a:xfrm>
            <a:off x="7249886" y="2079583"/>
            <a:ext cx="465277" cy="119332"/>
          </a:xfrm>
          <a:custGeom>
            <a:avLst/>
            <a:gdLst>
              <a:gd name="connsiteX0" fmla="*/ 0 w 465277"/>
              <a:gd name="connsiteY0" fmla="*/ 10475 h 119332"/>
              <a:gd name="connsiteX1" fmla="*/ 435429 w 465277"/>
              <a:gd name="connsiteY1" fmla="*/ 10475 h 119332"/>
              <a:gd name="connsiteX2" fmla="*/ 391886 w 465277"/>
              <a:gd name="connsiteY2" fmla="*/ 119332 h 1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277" h="119332">
                <a:moveTo>
                  <a:pt x="0" y="10475"/>
                </a:moveTo>
                <a:cubicBezTo>
                  <a:pt x="185057" y="1403"/>
                  <a:pt x="370115" y="-7668"/>
                  <a:pt x="435429" y="10475"/>
                </a:cubicBezTo>
                <a:cubicBezTo>
                  <a:pt x="500743" y="28618"/>
                  <a:pt x="446314" y="73975"/>
                  <a:pt x="391886" y="11933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9B2CCBD-E620-FCA4-253D-DE2B0A96EE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872" y="2775851"/>
            <a:ext cx="481626" cy="152413"/>
          </a:xfrm>
          <a:prstGeom prst="rect">
            <a:avLst/>
          </a:prstGeom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E2E28741-F39D-AE65-F9D0-9FC9C154EA5B}"/>
              </a:ext>
            </a:extLst>
          </p:cNvPr>
          <p:cNvCxnSpPr>
            <a:cxnSpLocks/>
          </p:cNvCxnSpPr>
          <p:nvPr/>
        </p:nvCxnSpPr>
        <p:spPr>
          <a:xfrm flipH="1">
            <a:off x="7731491" y="1876262"/>
            <a:ext cx="163285" cy="18113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F62DC75-D91D-4DBB-D075-FA14C259C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4605" y="2666113"/>
            <a:ext cx="201185" cy="2194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5C00529-9EFB-EB24-A915-33B83BD3A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565" y="2079583"/>
            <a:ext cx="481626" cy="15241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C847151-3ACD-4770-BB53-8477780046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270" y="2776718"/>
            <a:ext cx="481626" cy="15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99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30226-B850-9758-56C0-DEC761C6B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88442"/>
            <a:ext cx="7729728" cy="118872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Словарный диктант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69CBEB-3054-E843-D52D-E11A7C536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762" y="2588997"/>
            <a:ext cx="10658475" cy="39229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(Ни)кого не видел, не(за)что благодарить, (не)чем заняться, ни(на)что не обращать внимания, не(на)что купить, ни(к)чему не относится, не(от)кого ждать писем.</a:t>
            </a:r>
          </a:p>
        </p:txBody>
      </p:sp>
    </p:spTree>
    <p:extLst>
      <p:ext uri="{BB962C8B-B14F-4D97-AF65-F5344CB8AC3E}">
        <p14:creationId xmlns:p14="http://schemas.microsoft.com/office/powerpoint/2010/main" val="2953676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30226-B850-9758-56C0-DEC761C6B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88442"/>
            <a:ext cx="7729728" cy="118872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Проверка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69CBEB-3054-E843-D52D-E11A7C536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569947"/>
            <a:ext cx="10658475" cy="39229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Ни</a:t>
            </a: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кого не видел, 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не_</a:t>
            </a:r>
            <a:r>
              <a:rPr lang="ru-RU" sz="4800" b="1" dirty="0" err="1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за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_что</a:t>
            </a: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благодарить, </a:t>
            </a:r>
            <a:r>
              <a:rPr lang="ru-RU" sz="4800" b="1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не</a:t>
            </a: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чем заняться, 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ни_</a:t>
            </a:r>
            <a:r>
              <a:rPr lang="ru-RU" sz="4800" b="1" dirty="0" err="1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на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_что</a:t>
            </a: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не обращать внимания, 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не_</a:t>
            </a:r>
            <a:r>
              <a:rPr lang="ru-RU" sz="4800" b="1" dirty="0" err="1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на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_что</a:t>
            </a: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купить, 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ни_</a:t>
            </a:r>
            <a:r>
              <a:rPr lang="ru-RU" sz="4800" b="1" dirty="0" err="1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к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_чему</a:t>
            </a: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не относится, 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не_</a:t>
            </a:r>
            <a:r>
              <a:rPr lang="ru-RU" sz="4800" b="1" dirty="0" err="1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от</a:t>
            </a:r>
            <a:r>
              <a:rPr lang="ru-RU" sz="4800" dirty="0" err="1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_кого</a:t>
            </a:r>
            <a:r>
              <a:rPr lang="ru-RU" sz="4800" dirty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 ждать писем.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EA549BA-E49A-544A-BAB3-B440EF6A2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300" y="3348754"/>
            <a:ext cx="670769" cy="16049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35A08A-84B4-3285-9619-84CF7B68E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783" y="2655453"/>
            <a:ext cx="670618" cy="164606"/>
          </a:xfrm>
          <a:prstGeom prst="rect">
            <a:avLst/>
          </a:prstGeom>
        </p:spPr>
      </p:pic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15BA433A-33A1-549D-DB4C-074A9A3511AC}"/>
              </a:ext>
            </a:extLst>
          </p:cNvPr>
          <p:cNvCxnSpPr/>
          <p:nvPr/>
        </p:nvCxnSpPr>
        <p:spPr>
          <a:xfrm flipH="1">
            <a:off x="2524125" y="2478540"/>
            <a:ext cx="180975" cy="27078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89D9C5-1927-4973-FDA2-7417FD07C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3695" y="3175843"/>
            <a:ext cx="219475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875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A9EB95-3EDA-C276-44B4-8E80EBA0B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8449" y="1859756"/>
            <a:ext cx="10521951" cy="2852737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Буквы Е и </a:t>
            </a:r>
            <a:r>
              <a:rPr lang="ru-RU" sz="66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И</a:t>
            </a:r>
            <a: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 в приставках </a:t>
            </a:r>
            <a:b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НЕ- и НИ- отрицательных наречий </a:t>
            </a:r>
          </a:p>
        </p:txBody>
      </p:sp>
    </p:spTree>
    <p:extLst>
      <p:ext uri="{BB962C8B-B14F-4D97-AF65-F5344CB8AC3E}">
        <p14:creationId xmlns:p14="http://schemas.microsoft.com/office/powerpoint/2010/main" val="3895348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F5821A6-FD7F-4132-F04F-03953D193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3139" y="0"/>
            <a:ext cx="7113569" cy="50072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B317821-2636-C6B6-42D2-BAC336837106}"/>
              </a:ext>
            </a:extLst>
          </p:cNvPr>
          <p:cNvSpPr/>
          <p:nvPr/>
        </p:nvSpPr>
        <p:spPr>
          <a:xfrm>
            <a:off x="3707505" y="856533"/>
            <a:ext cx="88668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374658B-EC82-83C6-3B16-713E301D4227}"/>
              </a:ext>
            </a:extLst>
          </p:cNvPr>
          <p:cNvSpPr/>
          <p:nvPr/>
        </p:nvSpPr>
        <p:spPr>
          <a:xfrm>
            <a:off x="6774699" y="856533"/>
            <a:ext cx="127150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Примеры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CE7167-CDFB-1B14-2A17-AF7EB2D462B8}"/>
              </a:ext>
            </a:extLst>
          </p:cNvPr>
          <p:cNvSpPr/>
          <p:nvPr/>
        </p:nvSpPr>
        <p:spPr>
          <a:xfrm>
            <a:off x="1197041" y="5170827"/>
            <a:ext cx="105519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Отрицательные наречия относятся </a:t>
            </a:r>
          </a:p>
          <a:p>
            <a:pPr algn="ctr"/>
            <a:r>
              <a:rPr lang="ru-RU" sz="4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к </a:t>
            </a:r>
            <a:r>
              <a:rPr lang="ru-RU" sz="4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местоименным наречиям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3AF83E34-0861-1D7A-B3F8-9701967E0F8E}"/>
              </a:ext>
            </a:extLst>
          </p:cNvPr>
          <p:cNvCxnSpPr>
            <a:cxnSpLocks/>
          </p:cNvCxnSpPr>
          <p:nvPr/>
        </p:nvCxnSpPr>
        <p:spPr>
          <a:xfrm>
            <a:off x="3317410" y="1981200"/>
            <a:ext cx="1666875" cy="0"/>
          </a:xfrm>
          <a:prstGeom prst="line">
            <a:avLst/>
          </a:prstGeom>
          <a:ln w="381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7353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Дерево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C6AE0645-98FF-411B-B0E9-59ABD78A0CC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135</TotalTime>
  <Words>631</Words>
  <Application>Microsoft Office PowerPoint</Application>
  <PresentationFormat>Широкоэкранный</PresentationFormat>
  <Paragraphs>113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Georgia</vt:lpstr>
      <vt:lpstr>Monotype Corsiva</vt:lpstr>
      <vt:lpstr>Tahoma</vt:lpstr>
      <vt:lpstr>Times New Roman</vt:lpstr>
      <vt:lpstr>Trebuchet MS</vt:lpstr>
      <vt:lpstr>Wingdings</vt:lpstr>
      <vt:lpstr>Дерево</vt:lpstr>
      <vt:lpstr>Презентация PowerPoint</vt:lpstr>
      <vt:lpstr>Презентация PowerPoint</vt:lpstr>
      <vt:lpstr>Отрицательные местоимения</vt:lpstr>
      <vt:lpstr>Презентация PowerPoint</vt:lpstr>
      <vt:lpstr>Правописание отрицательных местоимений</vt:lpstr>
      <vt:lpstr>Словарный диктант</vt:lpstr>
      <vt:lpstr>Проверка</vt:lpstr>
      <vt:lpstr>Буквы Е и И в приставках  НЕ- и НИ- отрицательных наречий </vt:lpstr>
      <vt:lpstr>Презентация PowerPoint</vt:lpstr>
      <vt:lpstr>Как образованы данные наречия?</vt:lpstr>
      <vt:lpstr>Правило</vt:lpstr>
      <vt:lpstr>Формула образования отриц. наречий</vt:lpstr>
      <vt:lpstr>Распределите словосочетания в таблице</vt:lpstr>
      <vt:lpstr>Проверка</vt:lpstr>
      <vt:lpstr>Вставьте в предложения пропущенные отрицательные наречия</vt:lpstr>
      <vt:lpstr>Проверка</vt:lpstr>
      <vt:lpstr>Подведение итогов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Varya</dc:creator>
  <cp:lastModifiedBy>Varya</cp:lastModifiedBy>
  <cp:revision>4</cp:revision>
  <dcterms:created xsi:type="dcterms:W3CDTF">2023-01-22T09:38:17Z</dcterms:created>
  <dcterms:modified xsi:type="dcterms:W3CDTF">2023-01-23T15:43:14Z</dcterms:modified>
</cp:coreProperties>
</file>