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1"/>
  </p:sldMasterIdLst>
  <p:handoutMasterIdLst>
    <p:handoutMasterId r:id="rId34"/>
  </p:handoutMasterIdLst>
  <p:sldIdLst>
    <p:sldId id="257" r:id="rId2"/>
    <p:sldId id="258" r:id="rId3"/>
    <p:sldId id="263" r:id="rId4"/>
    <p:sldId id="256" r:id="rId5"/>
    <p:sldId id="259" r:id="rId6"/>
    <p:sldId id="260" r:id="rId7"/>
    <p:sldId id="261" r:id="rId8"/>
    <p:sldId id="264" r:id="rId9"/>
    <p:sldId id="265" r:id="rId10"/>
    <p:sldId id="266" r:id="rId11"/>
    <p:sldId id="267" r:id="rId12"/>
    <p:sldId id="292" r:id="rId13"/>
    <p:sldId id="269" r:id="rId14"/>
    <p:sldId id="270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91" r:id="rId25"/>
    <p:sldId id="282" r:id="rId26"/>
    <p:sldId id="285" r:id="rId27"/>
    <p:sldId id="284" r:id="rId28"/>
    <p:sldId id="286" r:id="rId29"/>
    <p:sldId id="287" r:id="rId30"/>
    <p:sldId id="288" r:id="rId31"/>
    <p:sldId id="289" r:id="rId32"/>
    <p:sldId id="290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358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F13D07-E5B7-4228-99E2-8F7D371E20DB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564EB2-D3E1-483E-8DA8-C214FC7372A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5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16.12.2012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72" r:id="rId12"/>
    <p:sldLayoutId id="2147483673" r:id="rId13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g12.nnm.ru/imagez/gallery/2/1/d/f/9/21df91287fd4f9314c8c87df84d30f97.jpg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" Target="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1" name="Picture 5" descr="Картинка 7 из 18158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5542" name="Rectangle 6"/>
          <p:cNvSpPr>
            <a:spLocks noGrp="1" noChangeArrowheads="1"/>
          </p:cNvSpPr>
          <p:nvPr>
            <p:ph type="subTitle" idx="1"/>
          </p:nvPr>
        </p:nvSpPr>
        <p:spPr>
          <a:xfrm>
            <a:off x="228600" y="533400"/>
            <a:ext cx="8343928" cy="4724400"/>
          </a:xfrm>
          <a:noFill/>
          <a:ln/>
        </p:spPr>
        <p:txBody>
          <a:bodyPr>
            <a:noAutofit/>
          </a:bodyPr>
          <a:lstStyle/>
          <a:p>
            <a:r>
              <a:rPr lang="ru-RU" sz="4800" b="1" dirty="0">
                <a:solidFill>
                  <a:srgbClr val="FFFF00"/>
                </a:solidFill>
                <a:latin typeface="Monotype Corsiva" pitchFamily="66" charset="0"/>
              </a:rPr>
              <a:t>Люди с глубокой древности интересуются своим происхождением. Попытки понять и объяснить, как возник человек, мы встречаем у самых различных племен и народов в их верованиях, легендах, сказаниях…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80" name="Picture 4" descr="рождение венер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765175"/>
            <a:ext cx="5297488" cy="5903913"/>
          </a:xfrm>
          <a:prstGeom prst="rect">
            <a:avLst/>
          </a:prstGeom>
          <a:noFill/>
        </p:spPr>
      </p:pic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3" cstate="print">
            <a:grayscl/>
          </a:blip>
          <a:srcRect/>
          <a:stretch>
            <a:fillRect/>
          </a:stretch>
        </p:blipFill>
        <p:spPr bwMode="auto">
          <a:xfrm>
            <a:off x="179388" y="188913"/>
            <a:ext cx="5384800" cy="6669087"/>
          </a:xfrm>
          <a:prstGeom prst="rect">
            <a:avLst/>
          </a:prstGeom>
          <a:noFill/>
          <a:ln w="107950">
            <a:solidFill>
              <a:srgbClr val="CC3300"/>
            </a:solidFill>
            <a:miter lim="800000"/>
            <a:headEnd/>
            <a:tailEnd/>
          </a:ln>
          <a:effectLst/>
        </p:spPr>
      </p:pic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5651500" y="2311400"/>
            <a:ext cx="349250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 anchorCtr="1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rgbClr val="CC3300"/>
                </a:solidFill>
                <a:latin typeface="Comic Sans MS" pitchFamily="66" charset="0"/>
              </a:rPr>
              <a:t>Доказательства животного происхождения человека</a:t>
            </a:r>
          </a:p>
        </p:txBody>
      </p:sp>
      <p:pic>
        <p:nvPicPr>
          <p:cNvPr id="50181" name="Picture 5" descr="AG00013_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888" y="4365625"/>
            <a:ext cx="2663825" cy="22383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5017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1250"/>
                            </p:stCondLst>
                            <p:childTnLst>
                              <p:par>
                                <p:cTn id="11" presetID="3" presetClass="exit" presetSubtype="1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blinds(horizontal)">
                                      <p:cBhvr>
                                        <p:cTn id="12" dur="1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250"/>
                            </p:stCondLst>
                            <p:childTnLst>
                              <p:par>
                                <p:cTn id="15" presetID="27" presetClass="emph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16" dur="1000" autoRev="1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7" dur="1000" autoRev="1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" dur="1000" autoRev="1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0" autoRev="1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25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0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0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6250"/>
                            </p:stCondLst>
                            <p:childTnLst>
                              <p:par>
                                <p:cTn id="2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501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0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825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501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7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901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1857364"/>
            <a:ext cx="8105802" cy="4357718"/>
          </a:xfrm>
          <a:prstGeom prst="rect">
            <a:avLst/>
          </a:prstGeom>
          <a:noFill/>
          <a:ln w="28575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80902" name="Rectangle 6"/>
          <p:cNvSpPr>
            <a:spLocks noChangeArrowheads="1"/>
          </p:cNvSpPr>
          <p:nvPr/>
        </p:nvSpPr>
        <p:spPr bwMode="auto">
          <a:xfrm>
            <a:off x="468313" y="260350"/>
            <a:ext cx="8135937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Эмбриологические доказательства.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01072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000" dirty="0" smtClean="0"/>
              <a:t> </a:t>
            </a:r>
            <a:r>
              <a:rPr lang="ru-RU" sz="4000" dirty="0" smtClean="0"/>
              <a:t>происхождения человека от животных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14282" y="1285860"/>
            <a:ext cx="3643338" cy="5429288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eaLnBrk="1" hangingPunct="1">
              <a:buFont typeface="Arial" charset="0"/>
              <a:buNone/>
              <a:defRPr/>
            </a:pPr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</a:rPr>
              <a:t>Сходство в строении зародышей</a:t>
            </a:r>
          </a:p>
          <a:p>
            <a:pPr eaLnBrk="1" hangingPunct="1">
              <a:defRPr/>
            </a:pPr>
            <a:r>
              <a:rPr lang="ru-RU" sz="3600" dirty="0" smtClean="0"/>
              <a:t>Биогенетический закон (Мюллер и Геккель)</a:t>
            </a:r>
          </a:p>
          <a:p>
            <a:pPr eaLnBrk="1" hangingPunct="1">
              <a:buFont typeface="Arial" charset="0"/>
              <a:buNone/>
              <a:defRPr/>
            </a:pPr>
            <a:r>
              <a:rPr lang="ru-RU" sz="2900" i="1" dirty="0" smtClean="0"/>
              <a:t>«Особь в индивидуальном развитии </a:t>
            </a:r>
            <a:endParaRPr lang="ru-RU" sz="2900" dirty="0" smtClean="0"/>
          </a:p>
          <a:p>
            <a:pPr eaLnBrk="1" hangingPunct="1">
              <a:buFont typeface="Arial" charset="0"/>
              <a:buNone/>
              <a:defRPr/>
            </a:pPr>
            <a:r>
              <a:rPr lang="ru-RU" sz="2900" i="1" dirty="0" smtClean="0"/>
              <a:t>повторяет историю развития своего вида».</a:t>
            </a:r>
            <a:endParaRPr lang="ru-RU" sz="2900" dirty="0" smtClean="0"/>
          </a:p>
          <a:p>
            <a:pPr marL="0" indent="0" eaLnBrk="1" hangingPunct="1">
              <a:buFont typeface="Arial" charset="0"/>
              <a:buNone/>
              <a:defRPr/>
            </a:pPr>
            <a:r>
              <a:rPr lang="ru-RU" sz="2900" dirty="0" smtClean="0"/>
              <a:t>У зародыша человека закладываются жаберные щели, сердце в виде пульсирующей трубки, клоака, хвост, </a:t>
            </a:r>
            <a:r>
              <a:rPr lang="ru-RU" sz="2900" dirty="0" err="1" smtClean="0"/>
              <a:t>пятипузырный</a:t>
            </a:r>
            <a:r>
              <a:rPr lang="ru-RU" sz="2900" dirty="0" smtClean="0"/>
              <a:t> головной мозг.</a:t>
            </a:r>
          </a:p>
          <a:p>
            <a:pPr eaLnBrk="1" hangingPunct="1">
              <a:buFont typeface="Arial" charset="0"/>
              <a:buNone/>
              <a:defRPr/>
            </a:pPr>
            <a:endParaRPr lang="ru-RU" sz="3600" dirty="0" smtClean="0"/>
          </a:p>
        </p:txBody>
      </p:sp>
      <p:pic>
        <p:nvPicPr>
          <p:cNvPr id="10244" name="Рисунок 3" descr="55555555555555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9" y="2386013"/>
            <a:ext cx="4214841" cy="3538537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14810" y="1285860"/>
            <a:ext cx="47863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bg2">
                    <a:lumMod val="25000"/>
                  </a:schemeClr>
                </a:solidFill>
              </a:rPr>
              <a:t>Сходство процессов эмбриогенеза у различных групп позвоночных животных</a:t>
            </a:r>
            <a:endParaRPr lang="ru-RU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1928802"/>
            <a:ext cx="8183880" cy="41062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112698"/>
          </a:xfrm>
        </p:spPr>
        <p:txBody>
          <a:bodyPr>
            <a:normAutofit/>
          </a:bodyPr>
          <a:lstStyle/>
          <a:p>
            <a:r>
              <a:rPr lang="ru-RU" smtClean="0"/>
              <a:t>          </a:t>
            </a:r>
            <a:r>
              <a:rPr lang="ru-RU" sz="4800" u="sng" smtClean="0"/>
              <a:t>АНАТОМИЧЕСКИЕ</a:t>
            </a:r>
            <a:endParaRPr lang="ru-RU" sz="4800" u="sng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643050"/>
            <a:ext cx="8064500" cy="5011750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3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442913"/>
            <a:ext cx="8532813" cy="6099175"/>
          </a:xfrm>
          <a:prstGeom prst="rect">
            <a:avLst/>
          </a:prstGeom>
          <a:noFill/>
          <a:ln w="38100">
            <a:solidFill>
              <a:srgbClr val="FF33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9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9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993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993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9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1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6" dur="3000"/>
                                        <p:tgtEl>
                                          <p:spTgt spid="99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500042"/>
            <a:ext cx="8001000" cy="1000132"/>
          </a:xfrm>
        </p:spPr>
        <p:txBody>
          <a:bodyPr/>
          <a:lstStyle/>
          <a:p>
            <a:r>
              <a:rPr lang="ru-RU" sz="2800" b="1" dirty="0" smtClean="0">
                <a:solidFill>
                  <a:srgbClr val="66CCFF"/>
                </a:solidFill>
              </a:rPr>
              <a:t>             Систематика животных</a:t>
            </a:r>
            <a:r>
              <a:rPr lang="ru-RU" sz="3200" b="1" dirty="0" smtClean="0"/>
              <a:t> </a:t>
            </a:r>
            <a:endParaRPr lang="ru-RU" sz="3200" b="1" dirty="0"/>
          </a:p>
        </p:txBody>
      </p:sp>
      <p:sp>
        <p:nvSpPr>
          <p:cNvPr id="55299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571612"/>
            <a:ext cx="8229600" cy="4905388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 b="1" dirty="0"/>
              <a:t>           Империя</a:t>
            </a:r>
            <a:r>
              <a:rPr lang="ru-RU" sz="2400" dirty="0"/>
              <a:t> –  </a:t>
            </a:r>
            <a:endParaRPr lang="ru-RU" sz="2400" i="1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/>
              <a:t>           </a:t>
            </a:r>
            <a:r>
              <a:rPr lang="ru-RU" sz="2400" b="1" dirty="0" err="1"/>
              <a:t>Надцарство</a:t>
            </a:r>
            <a:r>
              <a:rPr lang="ru-RU" sz="2400" dirty="0"/>
              <a:t> –  </a:t>
            </a:r>
            <a:endParaRPr lang="ru-RU" sz="2400" i="1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/>
              <a:t>           Царство</a:t>
            </a:r>
            <a:r>
              <a:rPr lang="ru-RU" sz="2400" dirty="0"/>
              <a:t> –  </a:t>
            </a:r>
            <a:endParaRPr lang="ru-RU" sz="2400" i="1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/>
              <a:t>           </a:t>
            </a:r>
            <a:r>
              <a:rPr lang="ru-RU" sz="2400" b="1" dirty="0" err="1"/>
              <a:t>Подцарство</a:t>
            </a:r>
            <a:r>
              <a:rPr lang="ru-RU" sz="2400" dirty="0"/>
              <a:t> –  </a:t>
            </a:r>
            <a:endParaRPr lang="ru-RU" sz="2400" i="1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/>
              <a:t>           Тип </a:t>
            </a:r>
            <a:r>
              <a:rPr lang="ru-RU" sz="2400" dirty="0"/>
              <a:t>–  </a:t>
            </a:r>
            <a:endParaRPr lang="ru-RU" sz="2400" i="1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/>
              <a:t>           Подтип</a:t>
            </a:r>
            <a:r>
              <a:rPr lang="ru-RU" sz="2400" dirty="0"/>
              <a:t> –  </a:t>
            </a:r>
            <a:endParaRPr lang="ru-RU" sz="2400" i="1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/>
              <a:t>           Класс</a:t>
            </a:r>
            <a:r>
              <a:rPr lang="ru-RU" sz="2400" dirty="0"/>
              <a:t> –  </a:t>
            </a:r>
            <a:endParaRPr lang="ru-RU" sz="2400" i="1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/>
              <a:t>           Подкласс –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/>
              <a:t>           Отряд – 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/>
              <a:t>           Подотряд -  </a:t>
            </a:r>
            <a:endParaRPr lang="ru-RU" sz="2400" i="1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/>
              <a:t>           Семейство</a:t>
            </a:r>
            <a:r>
              <a:rPr lang="ru-RU" sz="2400" dirty="0"/>
              <a:t> –  </a:t>
            </a:r>
            <a:endParaRPr lang="ru-RU" sz="2400" i="1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/>
              <a:t>           Род</a:t>
            </a:r>
            <a:r>
              <a:rPr lang="ru-RU" sz="2400" dirty="0"/>
              <a:t> –  </a:t>
            </a:r>
            <a:endParaRPr lang="ru-RU" sz="2400" i="1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/>
              <a:t>           Вид</a:t>
            </a:r>
            <a:r>
              <a:rPr lang="ru-RU" sz="2400" dirty="0"/>
              <a:t> –  </a:t>
            </a:r>
            <a:endParaRPr lang="ru-RU" sz="2400" i="1" dirty="0"/>
          </a:p>
          <a:p>
            <a:pPr>
              <a:lnSpc>
                <a:spcPct val="90000"/>
              </a:lnSpc>
              <a:buFontTx/>
              <a:buNone/>
            </a:pPr>
            <a:endParaRPr lang="ru-RU" sz="24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55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55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55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55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552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552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552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552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552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5529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552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5529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5529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5529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001000" cy="609600"/>
          </a:xfrm>
        </p:spPr>
        <p:txBody>
          <a:bodyPr/>
          <a:lstStyle/>
          <a:p>
            <a:r>
              <a:rPr lang="ru-RU" sz="2800" b="1">
                <a:solidFill>
                  <a:srgbClr val="66CCFF"/>
                </a:solidFill>
              </a:rPr>
              <a:t>Систематическое положение человека</a:t>
            </a:r>
            <a:r>
              <a:rPr lang="ru-RU" sz="3200" b="1"/>
              <a:t> 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990600"/>
            <a:ext cx="8229600" cy="54864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400" b="1" dirty="0"/>
              <a:t>          </a:t>
            </a:r>
            <a:r>
              <a:rPr lang="ru-RU" sz="2400" b="1" dirty="0">
                <a:solidFill>
                  <a:schemeClr val="tx2"/>
                </a:solidFill>
              </a:rPr>
              <a:t> Империя</a:t>
            </a:r>
            <a:r>
              <a:rPr lang="ru-RU" sz="2400" dirty="0"/>
              <a:t> – Клеточные</a:t>
            </a:r>
            <a:endParaRPr lang="ru-RU" sz="2400" i="1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/>
              <a:t>          </a:t>
            </a:r>
            <a:r>
              <a:rPr lang="ru-RU" sz="2400" b="1" dirty="0">
                <a:solidFill>
                  <a:schemeClr val="tx2"/>
                </a:solidFill>
              </a:rPr>
              <a:t> </a:t>
            </a:r>
            <a:r>
              <a:rPr lang="ru-RU" sz="2400" b="1" dirty="0" err="1">
                <a:solidFill>
                  <a:schemeClr val="tx2"/>
                </a:solidFill>
              </a:rPr>
              <a:t>Надцарство</a:t>
            </a:r>
            <a:r>
              <a:rPr lang="ru-RU" sz="2400" dirty="0"/>
              <a:t> – Ядерные</a:t>
            </a:r>
            <a:endParaRPr lang="ru-RU" sz="2400" i="1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/>
              <a:t>           </a:t>
            </a:r>
            <a:r>
              <a:rPr lang="ru-RU" sz="2400" b="1" dirty="0">
                <a:solidFill>
                  <a:schemeClr val="tx2"/>
                </a:solidFill>
              </a:rPr>
              <a:t>Царство</a:t>
            </a:r>
            <a:r>
              <a:rPr lang="ru-RU" sz="2400" dirty="0">
                <a:solidFill>
                  <a:schemeClr val="tx2"/>
                </a:solidFill>
              </a:rPr>
              <a:t> </a:t>
            </a:r>
            <a:r>
              <a:rPr lang="ru-RU" sz="2400" dirty="0"/>
              <a:t>– Животные</a:t>
            </a:r>
            <a:endParaRPr lang="ru-RU" sz="2400" i="1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/>
              <a:t>           </a:t>
            </a:r>
            <a:r>
              <a:rPr lang="ru-RU" sz="2400" b="1" dirty="0" err="1">
                <a:solidFill>
                  <a:schemeClr val="tx2"/>
                </a:solidFill>
              </a:rPr>
              <a:t>Подцарство</a:t>
            </a:r>
            <a:r>
              <a:rPr lang="ru-RU" sz="2400" dirty="0"/>
              <a:t> – Многоклеточные</a:t>
            </a:r>
            <a:endParaRPr lang="ru-RU" sz="2400" i="1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/>
              <a:t>           </a:t>
            </a:r>
            <a:r>
              <a:rPr lang="ru-RU" sz="2400" b="1" dirty="0">
                <a:solidFill>
                  <a:schemeClr val="tx2"/>
                </a:solidFill>
              </a:rPr>
              <a:t>Тип</a:t>
            </a:r>
            <a:r>
              <a:rPr lang="ru-RU" sz="2400" b="1" dirty="0"/>
              <a:t> </a:t>
            </a:r>
            <a:r>
              <a:rPr lang="ru-RU" sz="2400" dirty="0"/>
              <a:t>– Хордовые</a:t>
            </a:r>
            <a:endParaRPr lang="ru-RU" sz="2400" i="1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/>
              <a:t>           </a:t>
            </a:r>
            <a:r>
              <a:rPr lang="ru-RU" sz="2400" b="1" dirty="0">
                <a:solidFill>
                  <a:schemeClr val="tx2"/>
                </a:solidFill>
              </a:rPr>
              <a:t>Подтип</a:t>
            </a:r>
            <a:r>
              <a:rPr lang="ru-RU" sz="2400" dirty="0"/>
              <a:t> – Позвоночные</a:t>
            </a:r>
            <a:endParaRPr lang="ru-RU" sz="2400" i="1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/>
              <a:t>           </a:t>
            </a:r>
            <a:r>
              <a:rPr lang="ru-RU" sz="2400" b="1" dirty="0">
                <a:solidFill>
                  <a:schemeClr val="tx2"/>
                </a:solidFill>
              </a:rPr>
              <a:t>Класс</a:t>
            </a:r>
            <a:r>
              <a:rPr lang="ru-RU" sz="2400" dirty="0">
                <a:solidFill>
                  <a:schemeClr val="tx2"/>
                </a:solidFill>
              </a:rPr>
              <a:t> </a:t>
            </a:r>
            <a:r>
              <a:rPr lang="ru-RU" sz="2400" dirty="0"/>
              <a:t>– Млекопитающие</a:t>
            </a:r>
            <a:endParaRPr lang="ru-RU" sz="2400" i="1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/>
              <a:t>           </a:t>
            </a:r>
            <a:r>
              <a:rPr lang="ru-RU" sz="2400" b="1" dirty="0">
                <a:solidFill>
                  <a:schemeClr val="tx2"/>
                </a:solidFill>
              </a:rPr>
              <a:t>Подкласс</a:t>
            </a:r>
            <a:r>
              <a:rPr lang="ru-RU" sz="2400" b="1" dirty="0"/>
              <a:t> – Плацентарные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/>
              <a:t>           </a:t>
            </a:r>
            <a:r>
              <a:rPr lang="ru-RU" sz="2400" b="1" dirty="0">
                <a:solidFill>
                  <a:schemeClr val="tx2"/>
                </a:solidFill>
              </a:rPr>
              <a:t>Отряд</a:t>
            </a:r>
            <a:r>
              <a:rPr lang="ru-RU" sz="2400" b="1" dirty="0"/>
              <a:t> – Приматы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/>
              <a:t>           </a:t>
            </a:r>
            <a:r>
              <a:rPr lang="ru-RU" sz="2400" b="1" dirty="0">
                <a:solidFill>
                  <a:schemeClr val="tx2"/>
                </a:solidFill>
              </a:rPr>
              <a:t>Подотряд</a:t>
            </a:r>
            <a:r>
              <a:rPr lang="ru-RU" sz="2400" b="1" dirty="0"/>
              <a:t> - Человекообразные</a:t>
            </a:r>
            <a:endParaRPr lang="ru-RU" sz="2400" i="1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/>
              <a:t>           </a:t>
            </a:r>
            <a:r>
              <a:rPr lang="ru-RU" sz="2400" b="1" dirty="0">
                <a:solidFill>
                  <a:schemeClr val="tx2"/>
                </a:solidFill>
              </a:rPr>
              <a:t>Семейство</a:t>
            </a:r>
            <a:r>
              <a:rPr lang="ru-RU" sz="2400" dirty="0"/>
              <a:t> – Люди</a:t>
            </a:r>
            <a:endParaRPr lang="ru-RU" sz="2400" i="1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/>
              <a:t>           </a:t>
            </a:r>
            <a:r>
              <a:rPr lang="ru-RU" sz="2400" b="1" dirty="0">
                <a:solidFill>
                  <a:schemeClr val="tx2"/>
                </a:solidFill>
              </a:rPr>
              <a:t>Род</a:t>
            </a:r>
            <a:r>
              <a:rPr lang="ru-RU" sz="2400" dirty="0"/>
              <a:t> – Человек</a:t>
            </a:r>
            <a:endParaRPr lang="ru-RU" sz="2400" i="1" dirty="0"/>
          </a:p>
          <a:p>
            <a:pPr>
              <a:lnSpc>
                <a:spcPct val="90000"/>
              </a:lnSpc>
              <a:buFontTx/>
              <a:buNone/>
            </a:pPr>
            <a:r>
              <a:rPr lang="ru-RU" sz="2400" b="1" dirty="0"/>
              <a:t>           </a:t>
            </a:r>
            <a:r>
              <a:rPr lang="ru-RU" sz="2400" b="1" dirty="0">
                <a:solidFill>
                  <a:schemeClr val="tx2"/>
                </a:solidFill>
              </a:rPr>
              <a:t>Вид</a:t>
            </a:r>
            <a:r>
              <a:rPr lang="ru-RU" sz="2400" dirty="0"/>
              <a:t> – Человек разумный</a:t>
            </a:r>
            <a:endParaRPr lang="ru-RU" sz="2400" i="1" dirty="0"/>
          </a:p>
          <a:p>
            <a:pPr>
              <a:lnSpc>
                <a:spcPct val="90000"/>
              </a:lnSpc>
              <a:buFontTx/>
              <a:buNone/>
            </a:pPr>
            <a:endParaRPr lang="ru-RU" sz="2400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81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81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81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481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481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481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4813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4813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4813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4813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2000" fill="hold"/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2000" fill="hold"/>
                                        <p:tgtEl>
                                          <p:spTgt spid="4813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000" fill="hold"/>
                                        <p:tgtEl>
                                          <p:spTgt spid="481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000" fill="hold"/>
                                        <p:tgtEl>
                                          <p:spTgt spid="4813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2000" fill="hold"/>
                                        <p:tgtEl>
                                          <p:spTgt spid="481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2000" fill="hold"/>
                                        <p:tgtEl>
                                          <p:spTgt spid="4813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7242048" cy="677246"/>
          </a:xfrm>
        </p:spPr>
        <p:txBody>
          <a:bodyPr>
            <a:prstTxWarp prst="textArchUp">
              <a:avLst/>
            </a:prstTxWarp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    </a:t>
            </a:r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Тип хордовые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.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3" name="Рисунок 2" descr="947206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28794" y="1643050"/>
            <a:ext cx="5500726" cy="492921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89"/>
            <a:ext cx="3000396" cy="85725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2400" i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Подтип позвоночные</a:t>
            </a:r>
            <a:endParaRPr lang="ru-RU" sz="2400" i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Рисунок 4" descr="serde4no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16946" b="16946"/>
          <a:stretch>
            <a:fillRect/>
          </a:stretch>
        </p:blipFill>
        <p:spPr>
          <a:xfrm>
            <a:off x="2357422" y="0"/>
            <a:ext cx="6572296" cy="6000768"/>
          </a:xfrm>
          <a:prstGeom prst="roundRect">
            <a:avLst>
              <a:gd name="adj" fmla="val 16667"/>
            </a:avLst>
          </a:prstGeom>
          <a:ln>
            <a:solidFill>
              <a:schemeClr val="tx2">
                <a:lumMod val="50000"/>
              </a:schemeClr>
            </a:solidFill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  <a:blipFill>
            <a:blip r:embed="rId2" cstate="print"/>
            <a:tile tx="0" ty="0" sx="100000" sy="100000" flip="none" algn="tl"/>
          </a:blipFill>
          <a:ln cmpd="sng"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i="1" dirty="0" smtClean="0">
                <a:ln w="10541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58000" dir="5400000" sy="-100000" algn="bl" rotWithShape="0"/>
                </a:effectLst>
              </a:rPr>
              <a:t>Класс млекопитающие</a:t>
            </a:r>
            <a:endParaRPr lang="ru-RU" b="1" i="1" dirty="0">
              <a:ln w="10541" cmpd="sng">
                <a:solidFill>
                  <a:schemeClr val="tx2">
                    <a:lumMod val="75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reflection blurRad="6350" stA="60000" endA="900" endPos="58000" dir="5400000" sy="-100000" algn="bl" rotWithShape="0"/>
              </a:effectLst>
            </a:endParaRPr>
          </a:p>
        </p:txBody>
      </p:sp>
      <p:pic>
        <p:nvPicPr>
          <p:cNvPr id="5" name="Рисунок 4" descr="424px-8_3_16_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6248" y="2071678"/>
            <a:ext cx="4429156" cy="450059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Содержимое 6" descr="209px-8_3_16_1.pn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500034" y="2000240"/>
            <a:ext cx="3071834" cy="464347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Rot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                                    </a:t>
            </a:r>
          </a:p>
        </p:txBody>
      </p:sp>
      <p:sp>
        <p:nvSpPr>
          <p:cNvPr id="2051" name="Rectangle 3"/>
          <p:cNvSpPr>
            <a:spLocks noGrp="1" noRot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/>
              <a:t>                                     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116013" y="571480"/>
            <a:ext cx="6985000" cy="42780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>
                <a:latin typeface="Verdana" pitchFamily="34" charset="0"/>
              </a:rPr>
              <a:t>Это живое существо, обладающее даром</a:t>
            </a:r>
          </a:p>
          <a:p>
            <a:pPr>
              <a:spcBef>
                <a:spcPct val="50000"/>
              </a:spcBef>
            </a:pPr>
            <a:r>
              <a:rPr lang="ru-RU" sz="3200" dirty="0">
                <a:latin typeface="Verdana" pitchFamily="34" charset="0"/>
              </a:rPr>
              <a:t>Мышления и речи, способностью создавать</a:t>
            </a:r>
          </a:p>
          <a:p>
            <a:pPr>
              <a:spcBef>
                <a:spcPct val="50000"/>
              </a:spcBef>
            </a:pPr>
            <a:r>
              <a:rPr lang="ru-RU" sz="3200" dirty="0">
                <a:latin typeface="Verdana" pitchFamily="34" charset="0"/>
              </a:rPr>
              <a:t>Орудия и пользоваться ими в процессе </a:t>
            </a:r>
            <a:r>
              <a:rPr lang="ru-RU" sz="3200" dirty="0" smtClean="0">
                <a:latin typeface="Verdana" pitchFamily="34" charset="0"/>
              </a:rPr>
              <a:t>труда</a:t>
            </a:r>
            <a:endParaRPr lang="en-US" sz="3200" dirty="0" smtClean="0">
              <a:latin typeface="Verdana" pitchFamily="34" charset="0"/>
            </a:endParaRPr>
          </a:p>
          <a:p>
            <a:pPr>
              <a:spcBef>
                <a:spcPct val="50000"/>
              </a:spcBef>
            </a:pPr>
            <a:r>
              <a:rPr lang="ru-RU" sz="3200" dirty="0" smtClean="0">
                <a:latin typeface="Verdana" pitchFamily="34" charset="0"/>
              </a:rPr>
              <a:t> </a:t>
            </a:r>
            <a:r>
              <a:rPr lang="ru-RU" sz="3200" dirty="0">
                <a:latin typeface="Verdana" pitchFamily="34" charset="0"/>
              </a:rPr>
              <a:t>( С.И.Ожегов)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928694"/>
          </a:xfrm>
          <a:blipFill>
            <a:blip r:embed="rId2" cstate="print"/>
            <a:tile tx="0" ty="0" sx="100000" sy="100000" flip="none" algn="tl"/>
          </a:blipFill>
          <a:effectLst>
            <a:innerShdw blurRad="114300">
              <a:prstClr val="black"/>
            </a:innerShdw>
            <a:reflection blurRad="6350" stA="52000" endA="300" endPos="35000" dir="5400000" sy="-100000" algn="bl" rotWithShape="0"/>
          </a:effectLst>
        </p:spPr>
        <p:txBody>
          <a:bodyPr>
            <a:normAutofit/>
          </a:bodyPr>
          <a:lstStyle/>
          <a:p>
            <a:r>
              <a:rPr lang="ru-RU" sz="5400" b="1" i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innerShdw blurRad="63500" dist="50800" dir="8100000">
                    <a:prstClr val="black">
                      <a:alpha val="50000"/>
                    </a:prstClr>
                  </a:innerShdw>
                </a:effectLst>
              </a:rPr>
              <a:t>Отряд приматы</a:t>
            </a:r>
            <a:endParaRPr lang="ru-RU" sz="5400" b="1" i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innerShdw blurRad="63500" dist="50800" dir="8100000">
                  <a:prstClr val="black">
                    <a:alpha val="50000"/>
                  </a:prstClr>
                </a:innerShdw>
              </a:effectLst>
            </a:endParaRPr>
          </a:p>
        </p:txBody>
      </p:sp>
      <p:pic>
        <p:nvPicPr>
          <p:cNvPr id="5" name="Рисунок 4" descr="office_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282" y="1285860"/>
            <a:ext cx="4357718" cy="3357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7" name="Содержимое 6" descr="0_17474_8198bbf1_XL.jpe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0" y="2786058"/>
            <a:ext cx="4714908" cy="38893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>
            <a:normAutofit fontScale="90000"/>
            <a:scene3d>
              <a:camera prst="perspectiveRelaxedModerately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Семейство гоминид</a:t>
            </a:r>
            <a:endParaRPr lang="ru-RU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Содержимое 3" descr="0_fca1_d02b12ac_XL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5720" y="2214554"/>
            <a:ext cx="3643338" cy="43577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12700" stA="38000" endPos="28000" dist="5000" dir="5400000" sy="-100000" algn="bl" rotWithShape="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  <p:pic>
        <p:nvPicPr>
          <p:cNvPr id="5" name="Рисунок 4" descr="1902b1f25d1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0" y="2071678"/>
            <a:ext cx="4071966" cy="43577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2928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762000"/>
            <a:ext cx="4076700" cy="5881710"/>
          </a:xfrm>
          <a:prstGeom prst="rect">
            <a:avLst/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3" name="Рисунок 2" descr="chimpanzee-pictur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14942" y="1643050"/>
            <a:ext cx="3690942" cy="50006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7242048" cy="714380"/>
          </a:xfrm>
          <a:effectLst>
            <a:glow rad="139700">
              <a:schemeClr val="accent5">
                <a:satMod val="175000"/>
                <a:alpha val="40000"/>
              </a:schemeClr>
            </a:glow>
          </a:effectLst>
          <a:scene3d>
            <a:camera prst="orthographicFront"/>
            <a:lightRig rig="freezing" dir="t">
              <a:rot lat="0" lon="0" rev="5640000"/>
            </a:lightRig>
          </a:scene3d>
          <a:sp3d>
            <a:bevelT/>
          </a:sp3d>
        </p:spPr>
        <p:txBody>
          <a:bodyPr>
            <a:prstTxWarp prst="textArchUp">
              <a:avLst/>
            </a:prstTxWarp>
            <a:normAutofit fontScale="9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Род Человек</a:t>
            </a: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" name="Рисунок 2" descr="6p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57224" y="1214422"/>
            <a:ext cx="7358114" cy="5000660"/>
          </a:xfrm>
          <a:prstGeom prst="rect">
            <a:avLst/>
          </a:prstGeom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14488"/>
            <a:ext cx="7242048" cy="3857652"/>
          </a:xfrm>
        </p:spPr>
        <p:txBody>
          <a:bodyPr>
            <a:normAutofit fontScale="90000"/>
          </a:bodyPr>
          <a:lstStyle/>
          <a:p>
            <a:r>
              <a:rPr lang="ru-RU" sz="6600" u="sng" dirty="0" smtClean="0">
                <a:solidFill>
                  <a:schemeClr val="tx1"/>
                </a:solidFill>
              </a:rPr>
              <a:t>ВИД</a:t>
            </a:r>
            <a:r>
              <a:rPr lang="ru-RU" sz="6600" u="sng" dirty="0" smtClean="0"/>
              <a:t>: </a:t>
            </a:r>
            <a:r>
              <a:rPr lang="ru-RU" sz="6600" u="sng" dirty="0" smtClean="0">
                <a:solidFill>
                  <a:srgbClr val="FF0000"/>
                </a:solidFill>
              </a:rPr>
              <a:t>Человек разумный – </a:t>
            </a:r>
            <a:r>
              <a:rPr lang="en-US" sz="6600" u="sng" dirty="0" smtClean="0">
                <a:solidFill>
                  <a:srgbClr val="FF0000"/>
                </a:solidFill>
              </a:rPr>
              <a:t>homo sapiens.</a:t>
            </a:r>
            <a:r>
              <a:rPr lang="en-US" sz="6600" u="sng" dirty="0" smtClean="0"/>
              <a:t/>
            </a:r>
            <a:br>
              <a:rPr lang="en-US" sz="6600" u="sng" dirty="0" smtClean="0"/>
            </a:br>
            <a:r>
              <a:rPr lang="ru-RU" sz="6600" u="sng" dirty="0" smtClean="0">
                <a:solidFill>
                  <a:schemeClr val="tx1"/>
                </a:solidFill>
              </a:rPr>
              <a:t>Подвид</a:t>
            </a:r>
            <a:r>
              <a:rPr lang="ru-RU" sz="6600" u="sng" dirty="0" smtClean="0"/>
              <a:t>: </a:t>
            </a:r>
            <a:r>
              <a:rPr lang="ru-RU" sz="6600" u="sng" dirty="0" smtClean="0">
                <a:solidFill>
                  <a:srgbClr val="C00000"/>
                </a:solidFill>
              </a:rPr>
              <a:t>но</a:t>
            </a:r>
            <a:r>
              <a:rPr lang="en-US" sz="6600" u="sng" dirty="0" smtClean="0">
                <a:solidFill>
                  <a:srgbClr val="C00000"/>
                </a:solidFill>
              </a:rPr>
              <a:t>mo sapiens </a:t>
            </a:r>
            <a:r>
              <a:rPr lang="en-US" sz="6600" u="sng" dirty="0" err="1" smtClean="0">
                <a:solidFill>
                  <a:srgbClr val="C00000"/>
                </a:solidFill>
              </a:rPr>
              <a:t>sapiens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857364"/>
            <a:ext cx="8305800" cy="3214710"/>
          </a:xfrm>
          <a:blipFill>
            <a:blip r:embed="rId2" cstate="print"/>
            <a:tile tx="0" ty="0" sx="100000" sy="100000" flip="none" algn="tl"/>
          </a:blipFill>
          <a:scene3d>
            <a:camera prst="perspectiveRight"/>
            <a:lightRig rig="threePt" dir="t"/>
          </a:scene3d>
        </p:spPr>
        <p:txBody>
          <a:bodyPr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Рудименты и атавизмы как доказательство животного происхождения человека.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01072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000" dirty="0" smtClean="0"/>
              <a:t>Доказательства происхождения человека от животных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5721" y="1357298"/>
            <a:ext cx="8713136" cy="2786082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3300" dirty="0" smtClean="0">
                <a:solidFill>
                  <a:schemeClr val="accent1">
                    <a:lumMod val="50000"/>
                  </a:schemeClr>
                </a:solidFill>
              </a:rPr>
              <a:t>Рудименты - органы, которые функционировали у предков, но утратили свое первоначальное значение в процессе эволюции.</a:t>
            </a:r>
          </a:p>
          <a:p>
            <a:pPr eaLnBrk="1" hangingPunct="1">
              <a:defRPr/>
            </a:pPr>
            <a:r>
              <a:rPr lang="ru-RU" dirty="0" smtClean="0"/>
              <a:t>мелкие волоски на теле</a:t>
            </a:r>
          </a:p>
          <a:p>
            <a:pPr eaLnBrk="1" hangingPunct="1">
              <a:defRPr/>
            </a:pPr>
            <a:r>
              <a:rPr lang="ru-RU" dirty="0" smtClean="0"/>
              <a:t>копчик</a:t>
            </a:r>
          </a:p>
          <a:p>
            <a:pPr eaLnBrk="1" hangingPunct="1">
              <a:defRPr/>
            </a:pPr>
            <a:r>
              <a:rPr lang="ru-RU" dirty="0" smtClean="0"/>
              <a:t>аппендикс</a:t>
            </a:r>
          </a:p>
          <a:p>
            <a:pPr eaLnBrk="1" hangingPunct="1">
              <a:defRPr/>
            </a:pPr>
            <a:r>
              <a:rPr lang="ru-RU" dirty="0" smtClean="0"/>
              <a:t>мелкие мышечные волокна в коже</a:t>
            </a:r>
          </a:p>
          <a:p>
            <a:pPr eaLnBrk="1" hangingPunct="1">
              <a:defRPr/>
            </a:pPr>
            <a:r>
              <a:rPr lang="ru-RU" dirty="0" smtClean="0"/>
              <a:t>бугорок на ушной раковине</a:t>
            </a:r>
          </a:p>
          <a:p>
            <a:pPr eaLnBrk="1" hangingPunct="1">
              <a:defRPr/>
            </a:pPr>
            <a:r>
              <a:rPr lang="ru-RU" dirty="0" smtClean="0"/>
              <a:t>третье веко</a:t>
            </a:r>
          </a:p>
          <a:p>
            <a:pPr eaLnBrk="1" hangingPunct="1">
              <a:defRPr/>
            </a:pPr>
            <a:r>
              <a:rPr lang="ru-RU" dirty="0" smtClean="0"/>
              <a:t>зубы мудрости</a:t>
            </a:r>
          </a:p>
        </p:txBody>
      </p:sp>
      <p:pic>
        <p:nvPicPr>
          <p:cNvPr id="8196" name="Рисунок 4" descr="338888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5863" y="4230688"/>
            <a:ext cx="6619875" cy="253206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857232"/>
            <a:ext cx="7572428" cy="4857784"/>
          </a:xfrm>
        </p:spPr>
        <p:txBody>
          <a:bodyPr>
            <a:normAutofit fontScale="90000"/>
          </a:bodyPr>
          <a:lstStyle/>
          <a:p>
            <a:r>
              <a:rPr lang="ru-RU" sz="6700" b="1" i="1" dirty="0" smtClean="0">
                <a:solidFill>
                  <a:srgbClr val="FF0000"/>
                </a:solidFill>
              </a:rPr>
              <a:t>Атавизмы </a:t>
            </a:r>
            <a:r>
              <a:rPr lang="ru-RU" dirty="0" smtClean="0"/>
              <a:t>–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это появление у отдельных организмов данного вида признаков, которые существовали у их отдаленных предков, но были утрачены в процессе эволюции.</a:t>
            </a:r>
            <a:endParaRPr lang="ru-RU" dirty="0"/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801072" cy="1143000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ru-RU" sz="4000" dirty="0" smtClean="0"/>
              <a:t>Доказательства происхождение человека от животных</a:t>
            </a:r>
            <a:endParaRPr lang="ru-RU" sz="40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285721" y="1357298"/>
            <a:ext cx="5000659" cy="535785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pPr marL="0" indent="0" eaLnBrk="1" hangingPunct="1">
              <a:buFont typeface="Arial" charset="0"/>
              <a:buNone/>
              <a:defRPr/>
            </a:pPr>
            <a:r>
              <a:rPr lang="ru-RU" sz="3300" dirty="0" smtClean="0">
                <a:solidFill>
                  <a:schemeClr val="accent1">
                    <a:lumMod val="50000"/>
                  </a:schemeClr>
                </a:solidFill>
              </a:rPr>
              <a:t>Атавизмы – признаки, появляющиеся у отдельных людей, которые были свойственны предкам, но утрачены в ходе эволюции.</a:t>
            </a:r>
          </a:p>
          <a:p>
            <a:pPr eaLnBrk="1" hangingPunct="1">
              <a:defRPr/>
            </a:pPr>
            <a:r>
              <a:rPr lang="ru-RU" dirty="0" smtClean="0"/>
              <a:t>хвост</a:t>
            </a:r>
          </a:p>
          <a:p>
            <a:pPr eaLnBrk="1" hangingPunct="1">
              <a:defRPr/>
            </a:pPr>
            <a:r>
              <a:rPr lang="ru-RU" dirty="0" smtClean="0"/>
              <a:t>густой волосяной покров</a:t>
            </a:r>
          </a:p>
          <a:p>
            <a:pPr eaLnBrk="1" hangingPunct="1">
              <a:defRPr/>
            </a:pPr>
            <a:r>
              <a:rPr lang="ru-RU" dirty="0" smtClean="0"/>
              <a:t>дополнительные соски</a:t>
            </a:r>
          </a:p>
          <a:p>
            <a:pPr eaLnBrk="1" hangingPunct="1">
              <a:defRPr/>
            </a:pPr>
            <a:r>
              <a:rPr lang="ru-RU" dirty="0" smtClean="0"/>
              <a:t>шейная фистула (остатки жаберной щели)</a:t>
            </a:r>
          </a:p>
          <a:p>
            <a:pPr eaLnBrk="1" hangingPunct="1">
              <a:defRPr/>
            </a:pPr>
            <a:r>
              <a:rPr lang="ru-RU" dirty="0" smtClean="0"/>
              <a:t>когти на пальцах</a:t>
            </a:r>
            <a:endParaRPr lang="ru-RU" dirty="0"/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15063" y="1357313"/>
            <a:ext cx="2286000" cy="2747962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9221" name="Рисунок 4" descr="333333338888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29250" y="4286250"/>
            <a:ext cx="3563938" cy="2366963"/>
          </a:xfrm>
          <a:prstGeom prst="rect">
            <a:avLst/>
          </a:prstGeom>
          <a:noFill/>
          <a:ln w="9525">
            <a:solidFill>
              <a:srgbClr val="0070C0"/>
            </a:solidFill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Отличие человека от животного</a:t>
            </a:r>
          </a:p>
        </p:txBody>
      </p:sp>
      <p:sp>
        <p:nvSpPr>
          <p:cNvPr id="65539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/>
              <a:t>  Обладает мышлением и речью</a:t>
            </a:r>
          </a:p>
          <a:p>
            <a:endParaRPr lang="ru-RU" sz="2800"/>
          </a:p>
          <a:p>
            <a:pPr>
              <a:buFont typeface="Wingdings" pitchFamily="2" charset="2"/>
              <a:buNone/>
            </a:pPr>
            <a:r>
              <a:rPr lang="ru-RU" sz="2800"/>
              <a:t>  Способен производить орудия труда.</a:t>
            </a:r>
          </a:p>
          <a:p>
            <a:pPr>
              <a:buFont typeface="Wingdings" pitchFamily="2" charset="2"/>
              <a:buNone/>
            </a:pPr>
            <a:r>
              <a:rPr lang="ru-RU" sz="2800"/>
              <a:t>      использовать их</a:t>
            </a:r>
          </a:p>
          <a:p>
            <a:pPr>
              <a:buFont typeface="Wingdings" pitchFamily="2" charset="2"/>
              <a:buNone/>
            </a:pPr>
            <a:endParaRPr lang="ru-RU" sz="2800"/>
          </a:p>
          <a:p>
            <a:pPr>
              <a:buFont typeface="Wingdings" pitchFamily="2" charset="2"/>
              <a:buNone/>
            </a:pPr>
            <a:r>
              <a:rPr lang="ru-RU" sz="2800"/>
              <a:t> Способен к целенаправленной творческой 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655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655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655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>
          <a:xfrm>
            <a:off x="502920" y="1643050"/>
            <a:ext cx="8183880" cy="307525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None/>
            </a:pPr>
            <a:r>
              <a:rPr lang="ru-RU" sz="3200" i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(ОТ ГРЕЧЕСКОГО «АНТРОПОС»</a:t>
            </a:r>
          </a:p>
          <a:p>
            <a:pPr>
              <a:buFont typeface="Wingdings" pitchFamily="2" charset="2"/>
              <a:buNone/>
            </a:pPr>
            <a:r>
              <a:rPr lang="ru-RU" sz="3200" i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означает «ЧЕЛОВЕК»,«ЛОГОС»</a:t>
            </a:r>
          </a:p>
          <a:p>
            <a:pPr>
              <a:buFont typeface="Wingdings" pitchFamily="2" charset="2"/>
              <a:buNone/>
            </a:pPr>
            <a:r>
              <a:rPr lang="ru-RU" sz="3200" i="1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«УЧЕНИЕ») – это наука, изучающая происхождение человека. </a:t>
            </a:r>
          </a:p>
        </p:txBody>
      </p:sp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1476375" y="620713"/>
            <a:ext cx="4487863" cy="892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19050">
                  <a:solidFill>
                    <a:srgbClr val="0000FF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АНТРОПОЛОГИЯ</a:t>
            </a:r>
          </a:p>
        </p:txBody>
      </p:sp>
      <p:sp>
        <p:nvSpPr>
          <p:cNvPr id="13322" name="WordArt 10"/>
          <p:cNvSpPr>
            <a:spLocks noChangeArrowheads="1" noChangeShapeType="1" noTextEdit="1"/>
          </p:cNvSpPr>
          <p:nvPr/>
        </p:nvSpPr>
        <p:spPr bwMode="auto">
          <a:xfrm>
            <a:off x="1187450" y="4149725"/>
            <a:ext cx="496887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Антропогенез</a:t>
            </a: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611188" y="4866828"/>
            <a:ext cx="799306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3200" b="1" dirty="0" smtClean="0"/>
              <a:t>Антропогенез</a:t>
            </a:r>
            <a:r>
              <a:rPr lang="ru-RU" sz="3200" dirty="0" smtClean="0"/>
              <a:t> – есть историческое развитие человека</a:t>
            </a:r>
            <a:endParaRPr lang="ru-RU" sz="3200" i="1" dirty="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/>
              <a:t>РЕЧЬ И МЫШЛЕНИЕ</a:t>
            </a:r>
          </a:p>
        </p:txBody>
      </p:sp>
      <p:sp>
        <p:nvSpPr>
          <p:cNvPr id="66564" name="Rectangle 4"/>
          <p:cNvSpPr>
            <a:spLocks noGrp="1" noRot="1" noChangeArrowheads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None/>
            </a:pPr>
            <a:r>
              <a:rPr lang="ru-RU"/>
              <a:t>       животные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r>
              <a:rPr lang="ru-RU"/>
              <a:t>Произносят отдельные звуки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r>
              <a:rPr lang="ru-RU"/>
              <a:t>Речь не связная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r>
              <a:rPr lang="ru-RU"/>
              <a:t>Не могут объяснять анализировать, рассуждать. </a:t>
            </a:r>
          </a:p>
        </p:txBody>
      </p:sp>
      <p:sp>
        <p:nvSpPr>
          <p:cNvPr id="66565" name="Rectangle 5"/>
          <p:cNvSpPr>
            <a:spLocks noGrp="1" noRot="1" noChangeArrowheads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None/>
            </a:pPr>
            <a:r>
              <a:rPr lang="ru-RU"/>
              <a:t>      человек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r>
              <a:rPr lang="ru-RU"/>
              <a:t>Произносят звуки, слова, предложения.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r>
              <a:rPr lang="ru-RU"/>
              <a:t>Речь связная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r>
              <a:rPr lang="ru-RU"/>
              <a:t>Может решать умственные задачи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Производство и использование орудий труда</a:t>
            </a:r>
          </a:p>
        </p:txBody>
      </p:sp>
      <p:sp>
        <p:nvSpPr>
          <p:cNvPr id="69636" name="Rectangle 4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250825" y="1628775"/>
            <a:ext cx="4194175" cy="4422775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     </a:t>
            </a:r>
            <a:r>
              <a:rPr lang="ru-RU"/>
              <a:t>животные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Не изготовляют орудия труда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Не могут создать рисунок, чертёж, проект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Пользуются инстинктами</a:t>
            </a:r>
          </a:p>
        </p:txBody>
      </p:sp>
      <p:sp>
        <p:nvSpPr>
          <p:cNvPr id="69637" name="Rectangle 5"/>
          <p:cNvSpPr>
            <a:spLocks noGrp="1" noRot="1" noChangeArrowheads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         </a:t>
            </a:r>
            <a:r>
              <a:rPr lang="ru-RU"/>
              <a:t>человек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Создаёт различные орудия и приспособления, машины и механизмы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Может создать чертёж, проект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/>
              <a:t>Выполняет разнообразную работу: может шить, писать, резать, пилить и многое другое.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/>
              <a:t>Целенаправленная творческая деятельность</a:t>
            </a:r>
          </a:p>
        </p:txBody>
      </p:sp>
      <p:sp>
        <p:nvSpPr>
          <p:cNvPr id="71684" name="Rectangle 4"/>
          <p:cNvSpPr>
            <a:spLocks noGrp="1" noRot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     животные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r>
              <a:rPr lang="ru-RU" sz="2400"/>
              <a:t>Опираются на инстинкты</a:t>
            </a:r>
          </a:p>
          <a:p>
            <a:pPr>
              <a:buFont typeface="Wingdings" pitchFamily="2" charset="2"/>
              <a:buNone/>
            </a:pPr>
            <a:endParaRPr lang="ru-RU" sz="2400"/>
          </a:p>
          <a:p>
            <a:pPr>
              <a:buFont typeface="Wingdings" pitchFamily="2" charset="2"/>
              <a:buNone/>
            </a:pPr>
            <a:r>
              <a:rPr lang="ru-RU" sz="2400"/>
              <a:t>Не ставят цель работы</a:t>
            </a:r>
          </a:p>
          <a:p>
            <a:pPr>
              <a:buFont typeface="Wingdings" pitchFamily="2" charset="2"/>
              <a:buNone/>
            </a:pPr>
            <a:endParaRPr lang="ru-RU" sz="2400"/>
          </a:p>
          <a:p>
            <a:pPr>
              <a:buFont typeface="Wingdings" pitchFamily="2" charset="2"/>
              <a:buNone/>
            </a:pPr>
            <a:r>
              <a:rPr lang="ru-RU" sz="2400"/>
              <a:t>Не проявляют творчество</a:t>
            </a:r>
          </a:p>
        </p:txBody>
      </p:sp>
      <p:sp>
        <p:nvSpPr>
          <p:cNvPr id="71685" name="Rectangle 5"/>
          <p:cNvSpPr>
            <a:spLocks noGrp="1" noRot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/>
              <a:t>          человек</a:t>
            </a:r>
          </a:p>
          <a:p>
            <a:pPr>
              <a:buFont typeface="Wingdings" pitchFamily="2" charset="2"/>
              <a:buNone/>
            </a:pPr>
            <a:endParaRPr lang="ru-RU"/>
          </a:p>
          <a:p>
            <a:pPr>
              <a:buFont typeface="Wingdings" pitchFamily="2" charset="2"/>
              <a:buNone/>
            </a:pPr>
            <a:r>
              <a:rPr lang="ru-RU" sz="2400"/>
              <a:t>Использует мышление</a:t>
            </a:r>
          </a:p>
          <a:p>
            <a:pPr>
              <a:buFont typeface="Wingdings" pitchFamily="2" charset="2"/>
              <a:buNone/>
            </a:pPr>
            <a:endParaRPr lang="ru-RU" sz="2400"/>
          </a:p>
          <a:p>
            <a:pPr>
              <a:buFont typeface="Wingdings" pitchFamily="2" charset="2"/>
              <a:buNone/>
            </a:pPr>
            <a:r>
              <a:rPr lang="ru-RU" sz="2400"/>
              <a:t>Может ставить цель предстоящей работы</a:t>
            </a:r>
          </a:p>
          <a:p>
            <a:pPr>
              <a:buFont typeface="Wingdings" pitchFamily="2" charset="2"/>
              <a:buNone/>
            </a:pPr>
            <a:endParaRPr lang="ru-RU" sz="2400"/>
          </a:p>
          <a:p>
            <a:pPr>
              <a:buFont typeface="Wingdings" pitchFamily="2" charset="2"/>
              <a:buNone/>
            </a:pPr>
            <a:r>
              <a:rPr lang="ru-RU" sz="2400"/>
              <a:t>Проявляет творчество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724069" y="3714752"/>
            <a:ext cx="2149067" cy="1785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77322" y="2643182"/>
            <a:ext cx="2231341" cy="22145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6000760" y="1500174"/>
            <a:ext cx="3143240" cy="181588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Теория внешнего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 вмешательства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(</a:t>
            </a:r>
            <a:r>
              <a:rPr lang="ru-RU" sz="2800" b="1" dirty="0" err="1" smtClean="0">
                <a:solidFill>
                  <a:srgbClr val="002060"/>
                </a:solidFill>
              </a:rPr>
              <a:t>паранаучная</a:t>
            </a:r>
            <a:r>
              <a:rPr lang="ru-RU" sz="2800" b="1" dirty="0" smtClean="0">
                <a:solidFill>
                  <a:srgbClr val="002060"/>
                </a:solidFill>
              </a:rPr>
              <a:t> теория)</a:t>
            </a:r>
            <a:endParaRPr lang="ru-RU" sz="2800" b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85852" y="142852"/>
            <a:ext cx="6143668" cy="5847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Теории происхождения человека</a:t>
            </a:r>
            <a:endParaRPr lang="ru-RU" sz="3200" b="1" i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0" y="1571612"/>
            <a:ext cx="3909725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Эволюционная теория 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(научная теория)</a:t>
            </a:r>
            <a:endParaRPr lang="ru-RU" sz="2800" b="1" dirty="0" smtClean="0">
              <a:solidFill>
                <a:srgbClr val="00206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71736" y="3500438"/>
            <a:ext cx="4162807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non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Теория творения 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(религиозная концепция)</a:t>
            </a:r>
            <a:endParaRPr lang="ru-RU" sz="2800" b="1" dirty="0" smtClean="0">
              <a:solidFill>
                <a:srgbClr val="002060"/>
              </a:solidFill>
            </a:endParaRPr>
          </a:p>
        </p:txBody>
      </p:sp>
      <p:sp>
        <p:nvSpPr>
          <p:cNvPr id="17" name="Стрелка углом 16"/>
          <p:cNvSpPr/>
          <p:nvPr/>
        </p:nvSpPr>
        <p:spPr>
          <a:xfrm rot="5400000">
            <a:off x="7108049" y="678637"/>
            <a:ext cx="1143008" cy="500066"/>
          </a:xfrm>
          <a:prstGeom prst="ben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Стрелка углом 17"/>
          <p:cNvSpPr/>
          <p:nvPr/>
        </p:nvSpPr>
        <p:spPr>
          <a:xfrm rot="16200000" flipH="1">
            <a:off x="464315" y="750075"/>
            <a:ext cx="1214446" cy="428628"/>
          </a:xfrm>
          <a:prstGeom prst="bent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9" name="Стрелка вниз 18"/>
          <p:cNvSpPr/>
          <p:nvPr/>
        </p:nvSpPr>
        <p:spPr>
          <a:xfrm>
            <a:off x="4357686" y="1214422"/>
            <a:ext cx="285752" cy="2214578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3214678" y="4572579"/>
            <a:ext cx="2928958" cy="214256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894782"/>
            <a:ext cx="464343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/>
              <a:t>Взгляды, основанные на том, что человека создал Бог или боги.</a:t>
            </a:r>
          </a:p>
          <a:p>
            <a:pPr algn="ctr"/>
            <a:endParaRPr lang="ru-RU" b="1" i="1" dirty="0" smtClean="0"/>
          </a:p>
          <a:p>
            <a:r>
              <a:rPr lang="ru-RU" b="1" dirty="0" smtClean="0"/>
              <a:t>Например:</a:t>
            </a:r>
          </a:p>
          <a:p>
            <a:pPr algn="just">
              <a:buFont typeface="Arial" pitchFamily="34" charset="0"/>
              <a:buChar char="•"/>
            </a:pPr>
            <a:r>
              <a:rPr lang="ru-RU" b="1" dirty="0" smtClean="0"/>
              <a:t>«Первого человека (разумеется мужчину!) создал бог по образу и подобию своему. Увидев, что мужчине одному дискомфортно, тот же бог достал у него ребро и сотворил из этого ребра первую женщину».</a:t>
            </a:r>
          </a:p>
          <a:p>
            <a:pPr algn="just">
              <a:buFont typeface="Arial" pitchFamily="34" charset="0"/>
              <a:buChar char="•"/>
            </a:pPr>
            <a:r>
              <a:rPr lang="ru-RU" b="1" dirty="0" smtClean="0"/>
              <a:t>По месопотамским мифам, боги под предводительством Мардука убили своих прежних правителей </a:t>
            </a:r>
            <a:r>
              <a:rPr lang="ru-RU" b="1" dirty="0" err="1" smtClean="0"/>
              <a:t>Абзу</a:t>
            </a:r>
            <a:r>
              <a:rPr lang="ru-RU" b="1" dirty="0" smtClean="0"/>
              <a:t> и его жену </a:t>
            </a:r>
            <a:r>
              <a:rPr lang="ru-RU" b="1" dirty="0" err="1" smtClean="0"/>
              <a:t>Тиамат</a:t>
            </a:r>
            <a:r>
              <a:rPr lang="ru-RU" b="1" dirty="0" smtClean="0"/>
              <a:t>, кровь </a:t>
            </a:r>
            <a:r>
              <a:rPr lang="ru-RU" b="1" dirty="0" err="1" smtClean="0"/>
              <a:t>Абзу</a:t>
            </a:r>
            <a:r>
              <a:rPr lang="ru-RU" b="1" dirty="0" smtClean="0"/>
              <a:t> смешали с глиной, и из этой глины возник первый человек.</a:t>
            </a:r>
          </a:p>
          <a:p>
            <a:pPr algn="just">
              <a:buFont typeface="Arial" pitchFamily="34" charset="0"/>
              <a:buChar char="•"/>
            </a:pPr>
            <a:r>
              <a:rPr lang="ru-RU" b="1" dirty="0" smtClean="0"/>
              <a:t>Согласно  представлениям индуистов, в мире властвовал триумвират — Шива, Кришна и Вишну, которые и положили начало человечеству.</a:t>
            </a:r>
          </a:p>
          <a:p>
            <a:pPr algn="just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Теория творения 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(религиозная концепция)</a:t>
            </a:r>
            <a:endParaRPr lang="ru-RU" sz="2800" b="1" dirty="0" smtClean="0">
              <a:solidFill>
                <a:srgbClr val="00206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686083" y="857232"/>
            <a:ext cx="4422402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908621"/>
            <a:ext cx="8215338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/>
              <a:t>Согласно этой теории, появление людей на Земле так или иначе связано с деятельностью иных цивилизаций. В простейшем варианте ТВВ считает людей прямыми потомками инопланетян, высадившихся на Землю в доисторическое время.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Теория внешнего вмешательства </a:t>
            </a:r>
          </a:p>
          <a:p>
            <a:pPr algn="ctr"/>
            <a:r>
              <a:rPr lang="ru-RU" sz="2800" b="1" dirty="0" smtClean="0">
                <a:solidFill>
                  <a:srgbClr val="002060"/>
                </a:solidFill>
              </a:rPr>
              <a:t>(</a:t>
            </a:r>
            <a:r>
              <a:rPr lang="ru-RU" sz="2800" b="1" dirty="0" err="1" smtClean="0">
                <a:solidFill>
                  <a:srgbClr val="002060"/>
                </a:solidFill>
              </a:rPr>
              <a:t>паранаучная</a:t>
            </a:r>
            <a:r>
              <a:rPr lang="ru-RU" sz="2800" b="1" dirty="0" smtClean="0">
                <a:solidFill>
                  <a:srgbClr val="002060"/>
                </a:solidFill>
              </a:rPr>
              <a:t> теория)</a:t>
            </a:r>
            <a:endParaRPr lang="ru-RU" sz="2800" b="1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006909" y="3214686"/>
            <a:ext cx="4487239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714844" y="1132767"/>
            <a:ext cx="4429156" cy="5378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0" y="945893"/>
            <a:ext cx="47148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cs typeface="Times New Roman" pitchFamily="18" charset="0"/>
              </a:rPr>
              <a:t>Является наиболее распространённой в современном научном сообществе. Эволюционная теория предполагает, что человек произошел от высших приматов — человекоподобных существ путем постепенного видоизменения под влиянием внешних факторов и естественного отбора. </a:t>
            </a:r>
            <a:endParaRPr lang="ru-RU" sz="2000" b="1" i="1" dirty="0"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0"/>
            <a:ext cx="9144000" cy="95410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Эволюционная теория </a:t>
            </a:r>
          </a:p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(научная теория)</a:t>
            </a:r>
            <a:endParaRPr lang="ru-RU" sz="2800" b="1" dirty="0" smtClean="0">
              <a:solidFill>
                <a:srgbClr val="002060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6040" y="4214818"/>
            <a:ext cx="4559920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395288" y="333375"/>
            <a:ext cx="7748612" cy="5691188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44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Зачатки эволюционных </a:t>
            </a:r>
            <a:r>
              <a:rPr lang="ru-RU" sz="4400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пред-ставлений</a:t>
            </a:r>
            <a:r>
              <a:rPr lang="ru-RU" sz="44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о происхождении человека имеются уже в </a:t>
            </a:r>
            <a:r>
              <a:rPr lang="ru-RU" sz="4400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тру-дах</a:t>
            </a:r>
            <a:r>
              <a:rPr lang="ru-RU" sz="44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античных философов: Анаксимандр, Аристотель, </a:t>
            </a:r>
            <a:r>
              <a:rPr lang="ru-RU" sz="4400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Демокрит</a:t>
            </a:r>
            <a:r>
              <a:rPr lang="ru-RU" sz="44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Эмпедокл.</a:t>
            </a:r>
          </a:p>
          <a:p>
            <a:pPr>
              <a:lnSpc>
                <a:spcPct val="80000"/>
              </a:lnSpc>
            </a:pPr>
            <a:r>
              <a:rPr lang="ru-RU" sz="44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Карл Линней в 18 веке </a:t>
            </a:r>
            <a:r>
              <a:rPr lang="ru-RU" sz="4400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поме-щает</a:t>
            </a:r>
            <a:r>
              <a:rPr lang="ru-RU" sz="44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человека в отряд </a:t>
            </a:r>
            <a:r>
              <a:rPr lang="ru-RU" sz="4400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при-матов</a:t>
            </a:r>
            <a:r>
              <a:rPr lang="ru-RU" sz="44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 лемуром и </a:t>
            </a:r>
            <a:r>
              <a:rPr lang="ru-RU" sz="4400" dirty="0" err="1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обезья-ной</a:t>
            </a:r>
            <a:r>
              <a:rPr lang="ru-RU" sz="44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4400" dirty="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ru-RU" sz="4400" dirty="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785794"/>
            <a:ext cx="7758138" cy="534513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37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Ч.Дарвин в труде «Происхождение человека и половой отбор» (1871г) доказал на фактах близкое родство человека с антропоидами, указав на роль социальных факторов.</a:t>
            </a:r>
          </a:p>
          <a:p>
            <a:pPr>
              <a:lnSpc>
                <a:spcPct val="80000"/>
              </a:lnSpc>
            </a:pPr>
            <a:r>
              <a:rPr lang="ru-RU" sz="3700" dirty="0">
                <a:solidFill>
                  <a:srgbClr val="0000CC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Ф. Энгельс в труде «Роль труда в процессе превращения обезьяны в человека» (1896г) писал: «Труд создал самого человека»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97</TotalTime>
  <Words>831</Words>
  <Application>Microsoft Office PowerPoint</Application>
  <PresentationFormat>Экран (4:3)</PresentationFormat>
  <Paragraphs>154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Изящная</vt:lpstr>
      <vt:lpstr>Слайд 1</vt:lpstr>
      <vt:lpstr>                                  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 происхождения человека от животных</vt:lpstr>
      <vt:lpstr>Слайд 13</vt:lpstr>
      <vt:lpstr>Слайд 14</vt:lpstr>
      <vt:lpstr>             Систематика животных </vt:lpstr>
      <vt:lpstr>Систематическое положение человека </vt:lpstr>
      <vt:lpstr>            Тип хордовые.</vt:lpstr>
      <vt:lpstr>Подтип позвоночные</vt:lpstr>
      <vt:lpstr>Класс млекопитающие</vt:lpstr>
      <vt:lpstr>Отряд приматы</vt:lpstr>
      <vt:lpstr>Семейство гоминид</vt:lpstr>
      <vt:lpstr>Слайд 22</vt:lpstr>
      <vt:lpstr>    Род Человек</vt:lpstr>
      <vt:lpstr>ВИД: Человек разумный – homo sapiens. Подвид: ноmo sapiens sapiens </vt:lpstr>
      <vt:lpstr>Рудименты и атавизмы как доказательство животного происхождения человека.</vt:lpstr>
      <vt:lpstr>Доказательства происхождения человека от животных</vt:lpstr>
      <vt:lpstr>Атавизмы – это появление у отдельных организмов данного вида признаков, которые существовали у их отдаленных предков, но были утрачены в процессе эволюции.</vt:lpstr>
      <vt:lpstr>Доказательства происхождение человека от животных</vt:lpstr>
      <vt:lpstr>Отличие человека от животного</vt:lpstr>
      <vt:lpstr>РЕЧЬ И МЫШЛЕНИЕ</vt:lpstr>
      <vt:lpstr>Производство и использование орудий труда</vt:lpstr>
      <vt:lpstr>Целенаправленная творческая деятельность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23</cp:revision>
  <dcterms:modified xsi:type="dcterms:W3CDTF">2012-12-16T12:57:00Z</dcterms:modified>
</cp:coreProperties>
</file>