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activeX/activeX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ms-office.activeX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0"/>
  </p:notesMasterIdLst>
  <p:sldIdLst>
    <p:sldId id="258" r:id="rId2"/>
    <p:sldId id="272" r:id="rId3"/>
    <p:sldId id="267" r:id="rId4"/>
    <p:sldId id="259" r:id="rId5"/>
    <p:sldId id="260" r:id="rId6"/>
    <p:sldId id="262" r:id="rId7"/>
    <p:sldId id="256" r:id="rId8"/>
    <p:sldId id="271" r:id="rId9"/>
    <p:sldId id="269" r:id="rId10"/>
    <p:sldId id="270" r:id="rId11"/>
    <p:sldId id="273" r:id="rId12"/>
    <p:sldId id="274" r:id="rId13"/>
    <p:sldId id="275" r:id="rId14"/>
    <p:sldId id="268" r:id="rId15"/>
    <p:sldId id="289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76" r:id="rId28"/>
    <p:sldId id="277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17307A-E112-4B90-A89A-1D9FE511B416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9685CE-B267-4C7B-9E1C-249870A4A5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298F1D-B013-4337-A7A0-74B236513AB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BA3B56-805F-4E61-9C85-1B5CAA0318A7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311F0D-03B6-43A4-82CB-5C519E02C56A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987770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11.03.2014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.jpeg"/><Relationship Id="rId12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11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3000395"/>
          </a:xfrm>
        </p:spPr>
        <p:txBody>
          <a:bodyPr>
            <a:normAutofit/>
          </a:bodyPr>
          <a:lstStyle/>
          <a:p>
            <a:r>
              <a:rPr lang="ru-RU" dirty="0" smtClean="0"/>
              <a:t>Действия с отрицательными и положительными числами на уроках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257444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5400" b="1" dirty="0" smtClean="0">
                <a:solidFill>
                  <a:srgbClr val="FF0000"/>
                </a:solidFill>
              </a:rPr>
              <a:t>Математики и географии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b="1" dirty="0" smtClean="0"/>
              <a:t>Алгоритм определения амплитуды температур:</a:t>
            </a:r>
            <a:endParaRPr lang="en-US" b="1" dirty="0" smtClean="0"/>
          </a:p>
          <a:p>
            <a:endParaRPr lang="ru-RU" b="1" dirty="0" smtClean="0"/>
          </a:p>
          <a:p>
            <a:r>
              <a:rPr lang="ru-RU" b="1" dirty="0" smtClean="0"/>
              <a:t>- Найти наибольшую  </a:t>
            </a:r>
            <a:r>
              <a:rPr lang="ru-RU" b="1" dirty="0" err="1" smtClean="0"/>
              <a:t>t°C</a:t>
            </a:r>
            <a:r>
              <a:rPr lang="ru-RU" b="1" dirty="0" smtClean="0"/>
              <a:t> воздуха;</a:t>
            </a:r>
          </a:p>
          <a:p>
            <a:r>
              <a:rPr lang="ru-RU" b="1" dirty="0" smtClean="0"/>
              <a:t>- Найти наименьшую </a:t>
            </a:r>
            <a:r>
              <a:rPr lang="ru-RU" b="1" dirty="0" err="1" smtClean="0"/>
              <a:t>t°C</a:t>
            </a:r>
            <a:r>
              <a:rPr lang="ru-RU" b="1" dirty="0" smtClean="0"/>
              <a:t> воздуха;</a:t>
            </a:r>
          </a:p>
          <a:p>
            <a:r>
              <a:rPr lang="ru-RU" b="1" dirty="0" smtClean="0"/>
              <a:t>- Определить разность.</a:t>
            </a:r>
            <a:endParaRPr lang="en-US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0"/>
            <a:ext cx="7772400" cy="1214422"/>
          </a:xfrm>
        </p:spPr>
        <p:txBody>
          <a:bodyPr>
            <a:normAutofit/>
          </a:bodyPr>
          <a:lstStyle/>
          <a:p>
            <a:pPr algn="ctr" defTabSz="912813" eaLnBrk="1" hangingPunct="1"/>
            <a:r>
              <a:rPr lang="ru-RU" sz="2800" b="1" dirty="0" smtClean="0">
                <a:solidFill>
                  <a:srgbClr val="000099"/>
                </a:solidFill>
              </a:rPr>
              <a:t>График суточного хода температур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38" y="1403026"/>
          <a:ext cx="8215376" cy="1097280"/>
        </p:xfrm>
        <a:graphic>
          <a:graphicData uri="http://schemas.openxmlformats.org/drawingml/2006/table">
            <a:tbl>
              <a:tblPr firstRow="1" bandRow="1"/>
              <a:tblGrid>
                <a:gridCol w="1026922"/>
                <a:gridCol w="1026922"/>
                <a:gridCol w="1026922"/>
                <a:gridCol w="1026922"/>
                <a:gridCol w="1026922"/>
                <a:gridCol w="1026922"/>
                <a:gridCol w="1026922"/>
                <a:gridCol w="1026922"/>
              </a:tblGrid>
              <a:tr h="50205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Время 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r>
                        <a:rPr lang="ru-RU" sz="2000" b="1" dirty="0" smtClean="0"/>
                        <a:t> ч.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4 ч.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8 ч.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12</a:t>
                      </a:r>
                      <a:r>
                        <a:rPr lang="ru-RU" sz="2000" b="1" baseline="0" dirty="0" smtClean="0"/>
                        <a:t> ч.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16 ч.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20 ч.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24 ч.</a:t>
                      </a:r>
                      <a:endParaRPr lang="ru-RU" sz="2000" b="1" dirty="0"/>
                    </a:p>
                  </a:txBody>
                  <a:tcPr/>
                </a:tc>
              </a:tr>
              <a:tr h="283768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t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-3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-5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+5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+7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+2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200" name="TextBox 6"/>
          <p:cNvSpPr txBox="1">
            <a:spLocks noChangeArrowheads="1"/>
          </p:cNvSpPr>
          <p:nvPr/>
        </p:nvSpPr>
        <p:spPr bwMode="auto">
          <a:xfrm>
            <a:off x="1476375" y="6165850"/>
            <a:ext cx="642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r>
              <a:rPr lang="ru-RU" sz="2000" b="1"/>
              <a:t>-5</a:t>
            </a:r>
          </a:p>
        </p:txBody>
      </p:sp>
      <p:cxnSp>
        <p:nvCxnSpPr>
          <p:cNvPr id="7201" name="Прямая соединительная линия 8"/>
          <p:cNvCxnSpPr>
            <a:cxnSpLocks noChangeShapeType="1"/>
          </p:cNvCxnSpPr>
          <p:nvPr/>
        </p:nvCxnSpPr>
        <p:spPr bwMode="auto">
          <a:xfrm rot="5400000">
            <a:off x="466725" y="4437063"/>
            <a:ext cx="3889375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7202" name="Прямая соединительная линия 10"/>
          <p:cNvCxnSpPr>
            <a:cxnSpLocks noChangeShapeType="1"/>
          </p:cNvCxnSpPr>
          <p:nvPr/>
        </p:nvCxnSpPr>
        <p:spPr bwMode="auto">
          <a:xfrm>
            <a:off x="1979613" y="4868863"/>
            <a:ext cx="4429125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7205" name="Text Box 37"/>
          <p:cNvSpPr txBox="1">
            <a:spLocks noChangeArrowheads="1"/>
          </p:cNvSpPr>
          <p:nvPr/>
        </p:nvSpPr>
        <p:spPr bwMode="auto">
          <a:xfrm>
            <a:off x="1619250" y="4652963"/>
            <a:ext cx="3603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0</a:t>
            </a:r>
          </a:p>
        </p:txBody>
      </p:sp>
      <p:sp>
        <p:nvSpPr>
          <p:cNvPr id="7206" name="Text Box 38"/>
          <p:cNvSpPr txBox="1">
            <a:spLocks noChangeArrowheads="1"/>
          </p:cNvSpPr>
          <p:nvPr/>
        </p:nvSpPr>
        <p:spPr bwMode="auto">
          <a:xfrm>
            <a:off x="1403350" y="4365625"/>
            <a:ext cx="7397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 smtClean="0"/>
              <a:t>+</a:t>
            </a:r>
            <a:r>
              <a:rPr lang="en-US" sz="2000" b="1" dirty="0" smtClean="0"/>
              <a:t>1</a:t>
            </a:r>
            <a:endParaRPr lang="ru-RU" sz="2000" b="1" dirty="0"/>
          </a:p>
        </p:txBody>
      </p:sp>
      <p:sp>
        <p:nvSpPr>
          <p:cNvPr id="7207" name="TextBox 6"/>
          <p:cNvSpPr txBox="1">
            <a:spLocks noChangeArrowheads="1"/>
          </p:cNvSpPr>
          <p:nvPr/>
        </p:nvSpPr>
        <p:spPr bwMode="auto">
          <a:xfrm>
            <a:off x="1476375" y="5876925"/>
            <a:ext cx="642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r>
              <a:rPr lang="ru-RU" sz="2000" b="1"/>
              <a:t>-4</a:t>
            </a:r>
          </a:p>
        </p:txBody>
      </p:sp>
      <p:sp>
        <p:nvSpPr>
          <p:cNvPr id="7208" name="TextBox 6"/>
          <p:cNvSpPr txBox="1">
            <a:spLocks noChangeArrowheads="1"/>
          </p:cNvSpPr>
          <p:nvPr/>
        </p:nvSpPr>
        <p:spPr bwMode="auto">
          <a:xfrm>
            <a:off x="1476375" y="4941888"/>
            <a:ext cx="642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r>
              <a:rPr lang="ru-RU" sz="2000" b="1"/>
              <a:t>-1</a:t>
            </a:r>
          </a:p>
        </p:txBody>
      </p:sp>
      <p:sp>
        <p:nvSpPr>
          <p:cNvPr id="7209" name="TextBox 6"/>
          <p:cNvSpPr txBox="1">
            <a:spLocks noChangeArrowheads="1"/>
          </p:cNvSpPr>
          <p:nvPr/>
        </p:nvSpPr>
        <p:spPr bwMode="auto">
          <a:xfrm>
            <a:off x="1476375" y="5300663"/>
            <a:ext cx="642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r>
              <a:rPr lang="ru-RU" sz="2000" b="1"/>
              <a:t>-2</a:t>
            </a:r>
          </a:p>
        </p:txBody>
      </p:sp>
      <p:sp>
        <p:nvSpPr>
          <p:cNvPr id="7210" name="TextBox 6"/>
          <p:cNvSpPr txBox="1">
            <a:spLocks noChangeArrowheads="1"/>
          </p:cNvSpPr>
          <p:nvPr/>
        </p:nvSpPr>
        <p:spPr bwMode="auto">
          <a:xfrm>
            <a:off x="1476375" y="5589588"/>
            <a:ext cx="642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r>
              <a:rPr lang="ru-RU" sz="2000" b="1"/>
              <a:t>-3</a:t>
            </a:r>
          </a:p>
        </p:txBody>
      </p:sp>
      <p:sp>
        <p:nvSpPr>
          <p:cNvPr id="7211" name="TextBox 6"/>
          <p:cNvSpPr txBox="1">
            <a:spLocks noChangeArrowheads="1"/>
          </p:cNvSpPr>
          <p:nvPr/>
        </p:nvSpPr>
        <p:spPr bwMode="auto">
          <a:xfrm>
            <a:off x="1403350" y="4076700"/>
            <a:ext cx="642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r>
              <a:rPr lang="ru-RU" sz="2000" b="1"/>
              <a:t>+2</a:t>
            </a:r>
          </a:p>
        </p:txBody>
      </p:sp>
      <p:sp>
        <p:nvSpPr>
          <p:cNvPr id="7212" name="TextBox 6"/>
          <p:cNvSpPr txBox="1">
            <a:spLocks noChangeArrowheads="1"/>
          </p:cNvSpPr>
          <p:nvPr/>
        </p:nvSpPr>
        <p:spPr bwMode="auto">
          <a:xfrm>
            <a:off x="1403350" y="3716338"/>
            <a:ext cx="642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r>
              <a:rPr lang="ru-RU" sz="2000" b="1"/>
              <a:t>+3</a:t>
            </a:r>
          </a:p>
        </p:txBody>
      </p:sp>
      <p:sp>
        <p:nvSpPr>
          <p:cNvPr id="7213" name="TextBox 6"/>
          <p:cNvSpPr txBox="1">
            <a:spLocks noChangeArrowheads="1"/>
          </p:cNvSpPr>
          <p:nvPr/>
        </p:nvSpPr>
        <p:spPr bwMode="auto">
          <a:xfrm>
            <a:off x="1403350" y="3429000"/>
            <a:ext cx="642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r>
              <a:rPr lang="ru-RU" sz="2000" b="1"/>
              <a:t>+4</a:t>
            </a:r>
          </a:p>
        </p:txBody>
      </p:sp>
      <p:sp>
        <p:nvSpPr>
          <p:cNvPr id="7214" name="TextBox 6"/>
          <p:cNvSpPr txBox="1">
            <a:spLocks noChangeArrowheads="1"/>
          </p:cNvSpPr>
          <p:nvPr/>
        </p:nvSpPr>
        <p:spPr bwMode="auto">
          <a:xfrm>
            <a:off x="1403350" y="3141663"/>
            <a:ext cx="642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r>
              <a:rPr lang="ru-RU" sz="2000" b="1"/>
              <a:t>+5</a:t>
            </a:r>
          </a:p>
        </p:txBody>
      </p:sp>
      <p:sp>
        <p:nvSpPr>
          <p:cNvPr id="7215" name="TextBox 6"/>
          <p:cNvSpPr txBox="1">
            <a:spLocks noChangeArrowheads="1"/>
          </p:cNvSpPr>
          <p:nvPr/>
        </p:nvSpPr>
        <p:spPr bwMode="auto">
          <a:xfrm>
            <a:off x="1403350" y="2852738"/>
            <a:ext cx="642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r>
              <a:rPr lang="ru-RU" sz="2000" b="1"/>
              <a:t>+6</a:t>
            </a:r>
          </a:p>
        </p:txBody>
      </p:sp>
      <p:sp>
        <p:nvSpPr>
          <p:cNvPr id="7216" name="TextBox 6"/>
          <p:cNvSpPr txBox="1">
            <a:spLocks noChangeArrowheads="1"/>
          </p:cNvSpPr>
          <p:nvPr/>
        </p:nvSpPr>
        <p:spPr bwMode="auto">
          <a:xfrm>
            <a:off x="1403350" y="2492375"/>
            <a:ext cx="642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r>
              <a:rPr lang="ru-RU" sz="2000" b="1"/>
              <a:t>+7</a:t>
            </a:r>
          </a:p>
        </p:txBody>
      </p:sp>
      <p:sp>
        <p:nvSpPr>
          <p:cNvPr id="7217" name="Text Box 49"/>
          <p:cNvSpPr txBox="1">
            <a:spLocks noChangeArrowheads="1"/>
          </p:cNvSpPr>
          <p:nvPr/>
        </p:nvSpPr>
        <p:spPr bwMode="auto">
          <a:xfrm>
            <a:off x="2843213" y="4941888"/>
            <a:ext cx="3508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4</a:t>
            </a:r>
          </a:p>
        </p:txBody>
      </p:sp>
      <p:sp>
        <p:nvSpPr>
          <p:cNvPr id="7218" name="Text Box 50"/>
          <p:cNvSpPr txBox="1">
            <a:spLocks noChangeArrowheads="1"/>
          </p:cNvSpPr>
          <p:nvPr/>
        </p:nvSpPr>
        <p:spPr bwMode="auto">
          <a:xfrm>
            <a:off x="3492500" y="4941888"/>
            <a:ext cx="350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8</a:t>
            </a:r>
          </a:p>
        </p:txBody>
      </p:sp>
      <p:sp>
        <p:nvSpPr>
          <p:cNvPr id="7219" name="Text Box 51"/>
          <p:cNvSpPr txBox="1">
            <a:spLocks noChangeArrowheads="1"/>
          </p:cNvSpPr>
          <p:nvPr/>
        </p:nvSpPr>
        <p:spPr bwMode="auto">
          <a:xfrm>
            <a:off x="3995738" y="4941888"/>
            <a:ext cx="517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12</a:t>
            </a:r>
          </a:p>
        </p:txBody>
      </p:sp>
      <p:sp>
        <p:nvSpPr>
          <p:cNvPr id="7220" name="Text Box 52"/>
          <p:cNvSpPr txBox="1">
            <a:spLocks noChangeArrowheads="1"/>
          </p:cNvSpPr>
          <p:nvPr/>
        </p:nvSpPr>
        <p:spPr bwMode="auto">
          <a:xfrm>
            <a:off x="4643438" y="4941888"/>
            <a:ext cx="517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16</a:t>
            </a:r>
          </a:p>
        </p:txBody>
      </p:sp>
      <p:sp>
        <p:nvSpPr>
          <p:cNvPr id="7221" name="Text Box 53"/>
          <p:cNvSpPr txBox="1">
            <a:spLocks noChangeArrowheads="1"/>
          </p:cNvSpPr>
          <p:nvPr/>
        </p:nvSpPr>
        <p:spPr bwMode="auto">
          <a:xfrm>
            <a:off x="5219700" y="4941888"/>
            <a:ext cx="517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20</a:t>
            </a:r>
          </a:p>
        </p:txBody>
      </p:sp>
      <p:sp>
        <p:nvSpPr>
          <p:cNvPr id="7222" name="Text Box 54"/>
          <p:cNvSpPr txBox="1">
            <a:spLocks noChangeArrowheads="1"/>
          </p:cNvSpPr>
          <p:nvPr/>
        </p:nvSpPr>
        <p:spPr bwMode="auto">
          <a:xfrm>
            <a:off x="5940425" y="4941888"/>
            <a:ext cx="517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24</a:t>
            </a:r>
          </a:p>
        </p:txBody>
      </p:sp>
      <p:sp>
        <p:nvSpPr>
          <p:cNvPr id="7223" name="Line 55"/>
          <p:cNvSpPr>
            <a:spLocks noChangeShapeType="1"/>
          </p:cNvSpPr>
          <p:nvPr/>
        </p:nvSpPr>
        <p:spPr bwMode="auto">
          <a:xfrm>
            <a:off x="3059113" y="479742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24" name="Line 56"/>
          <p:cNvSpPr>
            <a:spLocks noChangeShapeType="1"/>
          </p:cNvSpPr>
          <p:nvPr/>
        </p:nvSpPr>
        <p:spPr bwMode="auto">
          <a:xfrm>
            <a:off x="3708400" y="479742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25" name="Line 57"/>
          <p:cNvSpPr>
            <a:spLocks noChangeShapeType="1"/>
          </p:cNvSpPr>
          <p:nvPr/>
        </p:nvSpPr>
        <p:spPr bwMode="auto">
          <a:xfrm>
            <a:off x="4284663" y="479742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26" name="Line 58"/>
          <p:cNvSpPr>
            <a:spLocks noChangeShapeType="1"/>
          </p:cNvSpPr>
          <p:nvPr/>
        </p:nvSpPr>
        <p:spPr bwMode="auto">
          <a:xfrm>
            <a:off x="4859338" y="479742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27" name="Line 59"/>
          <p:cNvSpPr>
            <a:spLocks noChangeShapeType="1"/>
          </p:cNvSpPr>
          <p:nvPr/>
        </p:nvSpPr>
        <p:spPr bwMode="auto">
          <a:xfrm>
            <a:off x="5508625" y="479742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33" name="Line 65"/>
          <p:cNvSpPr>
            <a:spLocks noChangeShapeType="1"/>
          </p:cNvSpPr>
          <p:nvPr/>
        </p:nvSpPr>
        <p:spPr bwMode="auto">
          <a:xfrm>
            <a:off x="6084888" y="479742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34" name="Line 66"/>
          <p:cNvSpPr>
            <a:spLocks noChangeShapeType="1"/>
          </p:cNvSpPr>
          <p:nvPr/>
        </p:nvSpPr>
        <p:spPr bwMode="auto">
          <a:xfrm>
            <a:off x="2195513" y="3357563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35" name="Line 67"/>
          <p:cNvSpPr>
            <a:spLocks noChangeShapeType="1"/>
          </p:cNvSpPr>
          <p:nvPr/>
        </p:nvSpPr>
        <p:spPr bwMode="auto">
          <a:xfrm>
            <a:off x="2195513" y="36449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36" name="Line 68"/>
          <p:cNvSpPr>
            <a:spLocks noChangeShapeType="1"/>
          </p:cNvSpPr>
          <p:nvPr/>
        </p:nvSpPr>
        <p:spPr bwMode="auto">
          <a:xfrm>
            <a:off x="2195513" y="4005263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37" name="Line 69"/>
          <p:cNvSpPr>
            <a:spLocks noChangeShapeType="1"/>
          </p:cNvSpPr>
          <p:nvPr/>
        </p:nvSpPr>
        <p:spPr bwMode="auto">
          <a:xfrm>
            <a:off x="2195513" y="42926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38" name="Line 70"/>
          <p:cNvSpPr>
            <a:spLocks noChangeShapeType="1"/>
          </p:cNvSpPr>
          <p:nvPr/>
        </p:nvSpPr>
        <p:spPr bwMode="auto">
          <a:xfrm>
            <a:off x="2195513" y="458152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39" name="Line 71"/>
          <p:cNvSpPr>
            <a:spLocks noChangeShapeType="1"/>
          </p:cNvSpPr>
          <p:nvPr/>
        </p:nvSpPr>
        <p:spPr bwMode="auto">
          <a:xfrm>
            <a:off x="2195513" y="515778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40" name="Line 72"/>
          <p:cNvSpPr>
            <a:spLocks noChangeShapeType="1"/>
          </p:cNvSpPr>
          <p:nvPr/>
        </p:nvSpPr>
        <p:spPr bwMode="auto">
          <a:xfrm>
            <a:off x="4787900" y="4868863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41" name="Line 73"/>
          <p:cNvSpPr>
            <a:spLocks noChangeShapeType="1"/>
          </p:cNvSpPr>
          <p:nvPr/>
        </p:nvSpPr>
        <p:spPr bwMode="auto">
          <a:xfrm>
            <a:off x="2195513" y="5516563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42" name="Line 74"/>
          <p:cNvSpPr>
            <a:spLocks noChangeShapeType="1"/>
          </p:cNvSpPr>
          <p:nvPr/>
        </p:nvSpPr>
        <p:spPr bwMode="auto">
          <a:xfrm>
            <a:off x="2195513" y="580548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43" name="Line 75"/>
          <p:cNvSpPr>
            <a:spLocks noChangeShapeType="1"/>
          </p:cNvSpPr>
          <p:nvPr/>
        </p:nvSpPr>
        <p:spPr bwMode="auto">
          <a:xfrm>
            <a:off x="2195513" y="609282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44" name="Line 76"/>
          <p:cNvSpPr>
            <a:spLocks noChangeShapeType="1"/>
          </p:cNvSpPr>
          <p:nvPr/>
        </p:nvSpPr>
        <p:spPr bwMode="auto">
          <a:xfrm>
            <a:off x="2195513" y="638175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45" name="Line 77"/>
          <p:cNvSpPr>
            <a:spLocks noChangeShapeType="1"/>
          </p:cNvSpPr>
          <p:nvPr/>
        </p:nvSpPr>
        <p:spPr bwMode="auto">
          <a:xfrm>
            <a:off x="2195513" y="27813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46" name="Line 78"/>
          <p:cNvSpPr>
            <a:spLocks noChangeShapeType="1"/>
          </p:cNvSpPr>
          <p:nvPr/>
        </p:nvSpPr>
        <p:spPr bwMode="auto">
          <a:xfrm>
            <a:off x="2195513" y="306863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47" name="Oval 79"/>
          <p:cNvSpPr>
            <a:spLocks noChangeArrowheads="1"/>
          </p:cNvSpPr>
          <p:nvPr/>
        </p:nvSpPr>
        <p:spPr bwMode="auto">
          <a:xfrm>
            <a:off x="2339975" y="5734050"/>
            <a:ext cx="143793" cy="1440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48" name="Oval 80"/>
          <p:cNvSpPr>
            <a:spLocks noChangeArrowheads="1"/>
          </p:cNvSpPr>
          <p:nvPr/>
        </p:nvSpPr>
        <p:spPr bwMode="auto">
          <a:xfrm>
            <a:off x="6011863" y="4797425"/>
            <a:ext cx="144462" cy="122238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49" name="Oval 81"/>
          <p:cNvSpPr>
            <a:spLocks noChangeArrowheads="1"/>
          </p:cNvSpPr>
          <p:nvPr/>
        </p:nvSpPr>
        <p:spPr bwMode="auto">
          <a:xfrm>
            <a:off x="2987675" y="6308725"/>
            <a:ext cx="144463" cy="1440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50" name="Oval 82"/>
          <p:cNvSpPr>
            <a:spLocks noChangeArrowheads="1"/>
          </p:cNvSpPr>
          <p:nvPr/>
        </p:nvSpPr>
        <p:spPr bwMode="auto">
          <a:xfrm>
            <a:off x="3635375" y="4797425"/>
            <a:ext cx="144463" cy="122238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51" name="Oval 83"/>
          <p:cNvSpPr>
            <a:spLocks noChangeArrowheads="1"/>
          </p:cNvSpPr>
          <p:nvPr/>
        </p:nvSpPr>
        <p:spPr bwMode="auto">
          <a:xfrm>
            <a:off x="4211638" y="3284538"/>
            <a:ext cx="144462" cy="122237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52" name="Oval 84"/>
          <p:cNvSpPr>
            <a:spLocks noChangeArrowheads="1"/>
          </p:cNvSpPr>
          <p:nvPr/>
        </p:nvSpPr>
        <p:spPr bwMode="auto">
          <a:xfrm>
            <a:off x="4788024" y="2708920"/>
            <a:ext cx="144462" cy="1440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53" name="Oval 85"/>
          <p:cNvSpPr>
            <a:spLocks noChangeArrowheads="1"/>
          </p:cNvSpPr>
          <p:nvPr/>
        </p:nvSpPr>
        <p:spPr bwMode="auto">
          <a:xfrm>
            <a:off x="5435600" y="4221162"/>
            <a:ext cx="144463" cy="1440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56" name="Text Box 88"/>
          <p:cNvSpPr txBox="1">
            <a:spLocks noChangeArrowheads="1"/>
          </p:cNvSpPr>
          <p:nvPr/>
        </p:nvSpPr>
        <p:spPr bwMode="auto">
          <a:xfrm>
            <a:off x="2268538" y="2060575"/>
            <a:ext cx="35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t</a:t>
            </a:r>
            <a:endParaRPr lang="ru-RU" b="1"/>
          </a:p>
        </p:txBody>
      </p:sp>
      <p:sp>
        <p:nvSpPr>
          <p:cNvPr id="7257" name="Text Box 89"/>
          <p:cNvSpPr txBox="1">
            <a:spLocks noChangeArrowheads="1"/>
          </p:cNvSpPr>
          <p:nvPr/>
        </p:nvSpPr>
        <p:spPr bwMode="auto">
          <a:xfrm>
            <a:off x="6588125" y="4581525"/>
            <a:ext cx="12969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Время </a:t>
            </a:r>
          </a:p>
        </p:txBody>
      </p:sp>
      <p:cxnSp>
        <p:nvCxnSpPr>
          <p:cNvPr id="59" name="Прямая соединительная линия 58"/>
          <p:cNvCxnSpPr>
            <a:stCxn id="7223" idx="1"/>
            <a:endCxn id="7249" idx="0"/>
          </p:cNvCxnSpPr>
          <p:nvPr/>
        </p:nvCxnSpPr>
        <p:spPr>
          <a:xfrm rot="16200000" flipH="1">
            <a:off x="2376091" y="5624909"/>
            <a:ext cx="1366837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>
            <a:endCxn id="7249" idx="2"/>
          </p:cNvCxnSpPr>
          <p:nvPr/>
        </p:nvCxnSpPr>
        <p:spPr>
          <a:xfrm flipV="1">
            <a:off x="2411760" y="6380725"/>
            <a:ext cx="575915" cy="6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>
            <a:endCxn id="7251" idx="2"/>
          </p:cNvCxnSpPr>
          <p:nvPr/>
        </p:nvCxnSpPr>
        <p:spPr>
          <a:xfrm flipV="1">
            <a:off x="2411760" y="3345657"/>
            <a:ext cx="1799878" cy="113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>
            <a:stCxn id="7225" idx="0"/>
            <a:endCxn id="7251" idx="4"/>
          </p:cNvCxnSpPr>
          <p:nvPr/>
        </p:nvCxnSpPr>
        <p:spPr>
          <a:xfrm rot="5400000" flipH="1">
            <a:off x="3588941" y="4101703"/>
            <a:ext cx="1390650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>
            <a:endCxn id="7252" idx="2"/>
          </p:cNvCxnSpPr>
          <p:nvPr/>
        </p:nvCxnSpPr>
        <p:spPr>
          <a:xfrm flipV="1">
            <a:off x="2340446" y="2780920"/>
            <a:ext cx="2447578" cy="6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>
            <a:off x="4860032" y="2780928"/>
            <a:ext cx="0" cy="20994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>
            <a:endCxn id="7253" idx="2"/>
          </p:cNvCxnSpPr>
          <p:nvPr/>
        </p:nvCxnSpPr>
        <p:spPr>
          <a:xfrm>
            <a:off x="2483768" y="4293096"/>
            <a:ext cx="2951832" cy="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>
            <a:stCxn id="7227" idx="0"/>
            <a:endCxn id="7253" idx="4"/>
          </p:cNvCxnSpPr>
          <p:nvPr/>
        </p:nvCxnSpPr>
        <p:spPr>
          <a:xfrm rot="5400000" flipH="1">
            <a:off x="5292097" y="4580898"/>
            <a:ext cx="432263" cy="7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Полилиния 104"/>
          <p:cNvSpPr/>
          <p:nvPr/>
        </p:nvSpPr>
        <p:spPr>
          <a:xfrm>
            <a:off x="2412694" y="4891489"/>
            <a:ext cx="1277957" cy="1658039"/>
          </a:xfrm>
          <a:custGeom>
            <a:avLst/>
            <a:gdLst>
              <a:gd name="connsiteX0" fmla="*/ 0 w 1277957"/>
              <a:gd name="connsiteY0" fmla="*/ 892366 h 1658039"/>
              <a:gd name="connsiteX1" fmla="*/ 672029 w 1277957"/>
              <a:gd name="connsiteY1" fmla="*/ 1509311 h 1658039"/>
              <a:gd name="connsiteX2" fmla="*/ 1277957 w 1277957"/>
              <a:gd name="connsiteY2" fmla="*/ 0 h 1658039"/>
              <a:gd name="connsiteX3" fmla="*/ 1277957 w 1277957"/>
              <a:gd name="connsiteY3" fmla="*/ 0 h 165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7957" h="1658039">
                <a:moveTo>
                  <a:pt x="0" y="892366"/>
                </a:moveTo>
                <a:cubicBezTo>
                  <a:pt x="229518" y="1275202"/>
                  <a:pt x="459036" y="1658039"/>
                  <a:pt x="672029" y="1509311"/>
                </a:cubicBezTo>
                <a:cubicBezTo>
                  <a:pt x="885022" y="1360583"/>
                  <a:pt x="1277957" y="0"/>
                  <a:pt x="1277957" y="0"/>
                </a:cubicBezTo>
                <a:lnTo>
                  <a:pt x="1277957" y="0"/>
                </a:lnTo>
              </a:path>
            </a:pathLst>
          </a:cu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Полилиния 108"/>
          <p:cNvSpPr/>
          <p:nvPr/>
        </p:nvSpPr>
        <p:spPr>
          <a:xfrm>
            <a:off x="3679634" y="2640376"/>
            <a:ext cx="2511846" cy="2295181"/>
          </a:xfrm>
          <a:custGeom>
            <a:avLst/>
            <a:gdLst>
              <a:gd name="connsiteX0" fmla="*/ 0 w 2511846"/>
              <a:gd name="connsiteY0" fmla="*/ 2295181 h 2295181"/>
              <a:gd name="connsiteX1" fmla="*/ 638978 w 2511846"/>
              <a:gd name="connsiteY1" fmla="*/ 719769 h 2295181"/>
              <a:gd name="connsiteX2" fmla="*/ 1211855 w 2511846"/>
              <a:gd name="connsiteY2" fmla="*/ 157908 h 2295181"/>
              <a:gd name="connsiteX3" fmla="*/ 1861850 w 2511846"/>
              <a:gd name="connsiteY3" fmla="*/ 1667219 h 2295181"/>
              <a:gd name="connsiteX4" fmla="*/ 2423711 w 2511846"/>
              <a:gd name="connsiteY4" fmla="*/ 2196029 h 2295181"/>
              <a:gd name="connsiteX5" fmla="*/ 2390660 w 2511846"/>
              <a:gd name="connsiteY5" fmla="*/ 2207046 h 2295181"/>
              <a:gd name="connsiteX6" fmla="*/ 2390660 w 2511846"/>
              <a:gd name="connsiteY6" fmla="*/ 2207046 h 2295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11846" h="2295181">
                <a:moveTo>
                  <a:pt x="0" y="2295181"/>
                </a:moveTo>
                <a:cubicBezTo>
                  <a:pt x="218501" y="1685581"/>
                  <a:pt x="437002" y="1075981"/>
                  <a:pt x="638978" y="719769"/>
                </a:cubicBezTo>
                <a:cubicBezTo>
                  <a:pt x="840954" y="363557"/>
                  <a:pt x="1008043" y="0"/>
                  <a:pt x="1211855" y="157908"/>
                </a:cubicBezTo>
                <a:cubicBezTo>
                  <a:pt x="1415667" y="315816"/>
                  <a:pt x="1659874" y="1327532"/>
                  <a:pt x="1861850" y="1667219"/>
                </a:cubicBezTo>
                <a:cubicBezTo>
                  <a:pt x="2063826" y="2006906"/>
                  <a:pt x="2335576" y="2106058"/>
                  <a:pt x="2423711" y="2196029"/>
                </a:cubicBezTo>
                <a:cubicBezTo>
                  <a:pt x="2511846" y="2286000"/>
                  <a:pt x="2390660" y="2207046"/>
                  <a:pt x="2390660" y="2207046"/>
                </a:cubicBezTo>
                <a:lnTo>
                  <a:pt x="2390660" y="2207046"/>
                </a:lnTo>
              </a:path>
            </a:pathLst>
          </a:cu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692260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7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7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7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7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7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7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247" grpId="0" animBg="1"/>
      <p:bldP spid="7248" grpId="0" animBg="1"/>
      <p:bldP spid="7249" grpId="0" animBg="1"/>
      <p:bldP spid="7250" grpId="0" animBg="1"/>
      <p:bldP spid="7251" grpId="0" animBg="1"/>
      <p:bldP spid="7252" grpId="0" animBg="1"/>
      <p:bldP spid="7253" grpId="0" animBg="1"/>
      <p:bldP spid="105" grpId="0" animBg="1"/>
      <p:bldP spid="10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2920" y="5857892"/>
            <a:ext cx="8183880" cy="1771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smtClean="0"/>
              <a:t>Как определить среднюю температуру воздуха за сутки?</a:t>
            </a:r>
          </a:p>
          <a:p>
            <a:pPr algn="ctr"/>
            <a:r>
              <a:rPr lang="ru-RU" b="1" dirty="0" smtClean="0"/>
              <a:t> </a:t>
            </a:r>
          </a:p>
          <a:p>
            <a:r>
              <a:rPr lang="ru-RU" dirty="0" smtClean="0"/>
              <a:t>- Сложить все положительные температуры</a:t>
            </a:r>
          </a:p>
          <a:p>
            <a:r>
              <a:rPr lang="ru-RU" dirty="0" smtClean="0"/>
              <a:t>- Сложить все отрицательные температуры</a:t>
            </a:r>
          </a:p>
          <a:p>
            <a:r>
              <a:rPr lang="ru-RU" dirty="0" smtClean="0"/>
              <a:t>- найти сумму температур за сутки</a:t>
            </a:r>
          </a:p>
          <a:p>
            <a:r>
              <a:rPr lang="ru-RU" dirty="0" smtClean="0"/>
              <a:t>Разделить ее на количество измерений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714356"/>
            <a:ext cx="7772400" cy="500066"/>
          </a:xfrm>
        </p:spPr>
        <p:txBody>
          <a:bodyPr>
            <a:noAutofit/>
          </a:bodyPr>
          <a:lstStyle/>
          <a:p>
            <a:pPr defTabSz="912813" eaLnBrk="1" hangingPunct="1"/>
            <a:r>
              <a:rPr lang="ru-RU" sz="2800" b="1" dirty="0" smtClean="0">
                <a:solidFill>
                  <a:srgbClr val="000099"/>
                </a:solidFill>
              </a:rPr>
              <a:t>График суточного хода температур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38" y="1403026"/>
          <a:ext cx="8215376" cy="1097280"/>
        </p:xfrm>
        <a:graphic>
          <a:graphicData uri="http://schemas.openxmlformats.org/drawingml/2006/table">
            <a:tbl>
              <a:tblPr firstRow="1" bandRow="1"/>
              <a:tblGrid>
                <a:gridCol w="1026922"/>
                <a:gridCol w="1026922"/>
                <a:gridCol w="1026922"/>
                <a:gridCol w="1026922"/>
                <a:gridCol w="1026922"/>
                <a:gridCol w="1026922"/>
                <a:gridCol w="1026922"/>
                <a:gridCol w="1026922"/>
              </a:tblGrid>
              <a:tr h="638973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Время 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r>
                        <a:rPr lang="ru-RU" sz="2000" b="1" dirty="0" smtClean="0"/>
                        <a:t> ч.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4 ч.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8 ч.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12</a:t>
                      </a:r>
                      <a:r>
                        <a:rPr lang="ru-RU" sz="2000" b="1" baseline="0" dirty="0" smtClean="0"/>
                        <a:t> ч.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16 ч.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20 ч.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24 ч.</a:t>
                      </a:r>
                      <a:endParaRPr lang="ru-RU" sz="2000" b="1" dirty="0"/>
                    </a:p>
                  </a:txBody>
                  <a:tcPr/>
                </a:tc>
              </a:tr>
              <a:tr h="361159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t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-3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-5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+5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+7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+2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200" name="TextBox 6"/>
          <p:cNvSpPr txBox="1">
            <a:spLocks noChangeArrowheads="1"/>
          </p:cNvSpPr>
          <p:nvPr/>
        </p:nvSpPr>
        <p:spPr bwMode="auto">
          <a:xfrm>
            <a:off x="1476375" y="6165850"/>
            <a:ext cx="642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r>
              <a:rPr lang="ru-RU" sz="2000" b="1"/>
              <a:t>-5</a:t>
            </a:r>
          </a:p>
        </p:txBody>
      </p:sp>
      <p:cxnSp>
        <p:nvCxnSpPr>
          <p:cNvPr id="7201" name="Прямая соединительная линия 8"/>
          <p:cNvCxnSpPr>
            <a:cxnSpLocks noChangeShapeType="1"/>
          </p:cNvCxnSpPr>
          <p:nvPr/>
        </p:nvCxnSpPr>
        <p:spPr bwMode="auto">
          <a:xfrm rot="5400000">
            <a:off x="466725" y="4437063"/>
            <a:ext cx="3889375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7202" name="Прямая соединительная линия 10"/>
          <p:cNvCxnSpPr>
            <a:cxnSpLocks noChangeShapeType="1"/>
          </p:cNvCxnSpPr>
          <p:nvPr/>
        </p:nvCxnSpPr>
        <p:spPr bwMode="auto">
          <a:xfrm>
            <a:off x="1979613" y="4868863"/>
            <a:ext cx="4429125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7205" name="Text Box 37"/>
          <p:cNvSpPr txBox="1">
            <a:spLocks noChangeArrowheads="1"/>
          </p:cNvSpPr>
          <p:nvPr/>
        </p:nvSpPr>
        <p:spPr bwMode="auto">
          <a:xfrm>
            <a:off x="1619250" y="4652963"/>
            <a:ext cx="3603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0</a:t>
            </a:r>
          </a:p>
        </p:txBody>
      </p:sp>
      <p:sp>
        <p:nvSpPr>
          <p:cNvPr id="7206" name="Text Box 38"/>
          <p:cNvSpPr txBox="1">
            <a:spLocks noChangeArrowheads="1"/>
          </p:cNvSpPr>
          <p:nvPr/>
        </p:nvSpPr>
        <p:spPr bwMode="auto">
          <a:xfrm>
            <a:off x="1403350" y="4365625"/>
            <a:ext cx="7397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 smtClean="0"/>
              <a:t>+</a:t>
            </a:r>
            <a:r>
              <a:rPr lang="en-US" sz="2000" b="1" dirty="0" smtClean="0"/>
              <a:t>1</a:t>
            </a:r>
            <a:endParaRPr lang="ru-RU" sz="2000" b="1" dirty="0"/>
          </a:p>
        </p:txBody>
      </p:sp>
      <p:sp>
        <p:nvSpPr>
          <p:cNvPr id="7207" name="TextBox 6"/>
          <p:cNvSpPr txBox="1">
            <a:spLocks noChangeArrowheads="1"/>
          </p:cNvSpPr>
          <p:nvPr/>
        </p:nvSpPr>
        <p:spPr bwMode="auto">
          <a:xfrm>
            <a:off x="1476375" y="5876925"/>
            <a:ext cx="642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r>
              <a:rPr lang="ru-RU" sz="2000" b="1"/>
              <a:t>-4</a:t>
            </a:r>
          </a:p>
        </p:txBody>
      </p:sp>
      <p:sp>
        <p:nvSpPr>
          <p:cNvPr id="7208" name="TextBox 6"/>
          <p:cNvSpPr txBox="1">
            <a:spLocks noChangeArrowheads="1"/>
          </p:cNvSpPr>
          <p:nvPr/>
        </p:nvSpPr>
        <p:spPr bwMode="auto">
          <a:xfrm>
            <a:off x="1476375" y="4941888"/>
            <a:ext cx="642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r>
              <a:rPr lang="ru-RU" sz="2000" b="1"/>
              <a:t>-1</a:t>
            </a:r>
          </a:p>
        </p:txBody>
      </p:sp>
      <p:sp>
        <p:nvSpPr>
          <p:cNvPr id="7209" name="TextBox 6"/>
          <p:cNvSpPr txBox="1">
            <a:spLocks noChangeArrowheads="1"/>
          </p:cNvSpPr>
          <p:nvPr/>
        </p:nvSpPr>
        <p:spPr bwMode="auto">
          <a:xfrm>
            <a:off x="1476375" y="5300663"/>
            <a:ext cx="642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r>
              <a:rPr lang="ru-RU" sz="2000" b="1"/>
              <a:t>-2</a:t>
            </a:r>
          </a:p>
        </p:txBody>
      </p:sp>
      <p:sp>
        <p:nvSpPr>
          <p:cNvPr id="7210" name="TextBox 6"/>
          <p:cNvSpPr txBox="1">
            <a:spLocks noChangeArrowheads="1"/>
          </p:cNvSpPr>
          <p:nvPr/>
        </p:nvSpPr>
        <p:spPr bwMode="auto">
          <a:xfrm>
            <a:off x="1476375" y="5589588"/>
            <a:ext cx="642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r>
              <a:rPr lang="ru-RU" sz="2000" b="1"/>
              <a:t>-3</a:t>
            </a:r>
          </a:p>
        </p:txBody>
      </p:sp>
      <p:sp>
        <p:nvSpPr>
          <p:cNvPr id="7211" name="TextBox 6"/>
          <p:cNvSpPr txBox="1">
            <a:spLocks noChangeArrowheads="1"/>
          </p:cNvSpPr>
          <p:nvPr/>
        </p:nvSpPr>
        <p:spPr bwMode="auto">
          <a:xfrm>
            <a:off x="1403350" y="4076700"/>
            <a:ext cx="642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r>
              <a:rPr lang="ru-RU" sz="2000" b="1"/>
              <a:t>+2</a:t>
            </a:r>
          </a:p>
        </p:txBody>
      </p:sp>
      <p:sp>
        <p:nvSpPr>
          <p:cNvPr id="7212" name="TextBox 6"/>
          <p:cNvSpPr txBox="1">
            <a:spLocks noChangeArrowheads="1"/>
          </p:cNvSpPr>
          <p:nvPr/>
        </p:nvSpPr>
        <p:spPr bwMode="auto">
          <a:xfrm>
            <a:off x="1403350" y="3716338"/>
            <a:ext cx="642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r>
              <a:rPr lang="ru-RU" sz="2000" b="1"/>
              <a:t>+3</a:t>
            </a:r>
          </a:p>
        </p:txBody>
      </p:sp>
      <p:sp>
        <p:nvSpPr>
          <p:cNvPr id="7213" name="TextBox 6"/>
          <p:cNvSpPr txBox="1">
            <a:spLocks noChangeArrowheads="1"/>
          </p:cNvSpPr>
          <p:nvPr/>
        </p:nvSpPr>
        <p:spPr bwMode="auto">
          <a:xfrm>
            <a:off x="1403350" y="3429000"/>
            <a:ext cx="642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r>
              <a:rPr lang="ru-RU" sz="2000" b="1"/>
              <a:t>+4</a:t>
            </a:r>
          </a:p>
        </p:txBody>
      </p:sp>
      <p:sp>
        <p:nvSpPr>
          <p:cNvPr id="7214" name="TextBox 6"/>
          <p:cNvSpPr txBox="1">
            <a:spLocks noChangeArrowheads="1"/>
          </p:cNvSpPr>
          <p:nvPr/>
        </p:nvSpPr>
        <p:spPr bwMode="auto">
          <a:xfrm>
            <a:off x="1403350" y="3141663"/>
            <a:ext cx="642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r>
              <a:rPr lang="ru-RU" sz="2000" b="1"/>
              <a:t>+5</a:t>
            </a:r>
          </a:p>
        </p:txBody>
      </p:sp>
      <p:sp>
        <p:nvSpPr>
          <p:cNvPr id="7215" name="TextBox 6"/>
          <p:cNvSpPr txBox="1">
            <a:spLocks noChangeArrowheads="1"/>
          </p:cNvSpPr>
          <p:nvPr/>
        </p:nvSpPr>
        <p:spPr bwMode="auto">
          <a:xfrm>
            <a:off x="1403350" y="2852738"/>
            <a:ext cx="642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r>
              <a:rPr lang="ru-RU" sz="2000" b="1"/>
              <a:t>+6</a:t>
            </a:r>
          </a:p>
        </p:txBody>
      </p:sp>
      <p:sp>
        <p:nvSpPr>
          <p:cNvPr id="7216" name="TextBox 6"/>
          <p:cNvSpPr txBox="1">
            <a:spLocks noChangeArrowheads="1"/>
          </p:cNvSpPr>
          <p:nvPr/>
        </p:nvSpPr>
        <p:spPr bwMode="auto">
          <a:xfrm>
            <a:off x="1403350" y="2492375"/>
            <a:ext cx="642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r>
              <a:rPr lang="ru-RU" sz="2000" b="1"/>
              <a:t>+7</a:t>
            </a:r>
          </a:p>
        </p:txBody>
      </p:sp>
      <p:sp>
        <p:nvSpPr>
          <p:cNvPr id="7217" name="Text Box 49"/>
          <p:cNvSpPr txBox="1">
            <a:spLocks noChangeArrowheads="1"/>
          </p:cNvSpPr>
          <p:nvPr/>
        </p:nvSpPr>
        <p:spPr bwMode="auto">
          <a:xfrm>
            <a:off x="2843213" y="4941888"/>
            <a:ext cx="3508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4</a:t>
            </a:r>
          </a:p>
        </p:txBody>
      </p:sp>
      <p:sp>
        <p:nvSpPr>
          <p:cNvPr id="7218" name="Text Box 50"/>
          <p:cNvSpPr txBox="1">
            <a:spLocks noChangeArrowheads="1"/>
          </p:cNvSpPr>
          <p:nvPr/>
        </p:nvSpPr>
        <p:spPr bwMode="auto">
          <a:xfrm>
            <a:off x="3492500" y="4941888"/>
            <a:ext cx="350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8</a:t>
            </a:r>
          </a:p>
        </p:txBody>
      </p:sp>
      <p:sp>
        <p:nvSpPr>
          <p:cNvPr id="7219" name="Text Box 51"/>
          <p:cNvSpPr txBox="1">
            <a:spLocks noChangeArrowheads="1"/>
          </p:cNvSpPr>
          <p:nvPr/>
        </p:nvSpPr>
        <p:spPr bwMode="auto">
          <a:xfrm>
            <a:off x="3995738" y="4941888"/>
            <a:ext cx="517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12</a:t>
            </a:r>
          </a:p>
        </p:txBody>
      </p:sp>
      <p:sp>
        <p:nvSpPr>
          <p:cNvPr id="7220" name="Text Box 52"/>
          <p:cNvSpPr txBox="1">
            <a:spLocks noChangeArrowheads="1"/>
          </p:cNvSpPr>
          <p:nvPr/>
        </p:nvSpPr>
        <p:spPr bwMode="auto">
          <a:xfrm>
            <a:off x="4643438" y="4941888"/>
            <a:ext cx="517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16</a:t>
            </a:r>
          </a:p>
        </p:txBody>
      </p:sp>
      <p:sp>
        <p:nvSpPr>
          <p:cNvPr id="7221" name="Text Box 53"/>
          <p:cNvSpPr txBox="1">
            <a:spLocks noChangeArrowheads="1"/>
          </p:cNvSpPr>
          <p:nvPr/>
        </p:nvSpPr>
        <p:spPr bwMode="auto">
          <a:xfrm>
            <a:off x="5219700" y="4941888"/>
            <a:ext cx="517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20</a:t>
            </a:r>
          </a:p>
        </p:txBody>
      </p:sp>
      <p:sp>
        <p:nvSpPr>
          <p:cNvPr id="7222" name="Text Box 54"/>
          <p:cNvSpPr txBox="1">
            <a:spLocks noChangeArrowheads="1"/>
          </p:cNvSpPr>
          <p:nvPr/>
        </p:nvSpPr>
        <p:spPr bwMode="auto">
          <a:xfrm>
            <a:off x="5940425" y="4941888"/>
            <a:ext cx="517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24</a:t>
            </a:r>
          </a:p>
        </p:txBody>
      </p:sp>
      <p:sp>
        <p:nvSpPr>
          <p:cNvPr id="7223" name="Line 55"/>
          <p:cNvSpPr>
            <a:spLocks noChangeShapeType="1"/>
          </p:cNvSpPr>
          <p:nvPr/>
        </p:nvSpPr>
        <p:spPr bwMode="auto">
          <a:xfrm>
            <a:off x="3059113" y="479742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24" name="Line 56"/>
          <p:cNvSpPr>
            <a:spLocks noChangeShapeType="1"/>
          </p:cNvSpPr>
          <p:nvPr/>
        </p:nvSpPr>
        <p:spPr bwMode="auto">
          <a:xfrm>
            <a:off x="3708400" y="479742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25" name="Line 57"/>
          <p:cNvSpPr>
            <a:spLocks noChangeShapeType="1"/>
          </p:cNvSpPr>
          <p:nvPr/>
        </p:nvSpPr>
        <p:spPr bwMode="auto">
          <a:xfrm>
            <a:off x="4284663" y="479742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26" name="Line 58"/>
          <p:cNvSpPr>
            <a:spLocks noChangeShapeType="1"/>
          </p:cNvSpPr>
          <p:nvPr/>
        </p:nvSpPr>
        <p:spPr bwMode="auto">
          <a:xfrm>
            <a:off x="4859338" y="479742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27" name="Line 59"/>
          <p:cNvSpPr>
            <a:spLocks noChangeShapeType="1"/>
          </p:cNvSpPr>
          <p:nvPr/>
        </p:nvSpPr>
        <p:spPr bwMode="auto">
          <a:xfrm>
            <a:off x="5508625" y="479742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33" name="Line 65"/>
          <p:cNvSpPr>
            <a:spLocks noChangeShapeType="1"/>
          </p:cNvSpPr>
          <p:nvPr/>
        </p:nvSpPr>
        <p:spPr bwMode="auto">
          <a:xfrm>
            <a:off x="6084888" y="479742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34" name="Line 66"/>
          <p:cNvSpPr>
            <a:spLocks noChangeShapeType="1"/>
          </p:cNvSpPr>
          <p:nvPr/>
        </p:nvSpPr>
        <p:spPr bwMode="auto">
          <a:xfrm>
            <a:off x="2195513" y="3357563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35" name="Line 67"/>
          <p:cNvSpPr>
            <a:spLocks noChangeShapeType="1"/>
          </p:cNvSpPr>
          <p:nvPr/>
        </p:nvSpPr>
        <p:spPr bwMode="auto">
          <a:xfrm>
            <a:off x="2195513" y="36449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36" name="Line 68"/>
          <p:cNvSpPr>
            <a:spLocks noChangeShapeType="1"/>
          </p:cNvSpPr>
          <p:nvPr/>
        </p:nvSpPr>
        <p:spPr bwMode="auto">
          <a:xfrm>
            <a:off x="2195513" y="4005263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37" name="Line 69"/>
          <p:cNvSpPr>
            <a:spLocks noChangeShapeType="1"/>
          </p:cNvSpPr>
          <p:nvPr/>
        </p:nvSpPr>
        <p:spPr bwMode="auto">
          <a:xfrm>
            <a:off x="2195513" y="42926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38" name="Line 70"/>
          <p:cNvSpPr>
            <a:spLocks noChangeShapeType="1"/>
          </p:cNvSpPr>
          <p:nvPr/>
        </p:nvSpPr>
        <p:spPr bwMode="auto">
          <a:xfrm>
            <a:off x="2195513" y="458152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39" name="Line 71"/>
          <p:cNvSpPr>
            <a:spLocks noChangeShapeType="1"/>
          </p:cNvSpPr>
          <p:nvPr/>
        </p:nvSpPr>
        <p:spPr bwMode="auto">
          <a:xfrm>
            <a:off x="2195513" y="515778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40" name="Line 72"/>
          <p:cNvSpPr>
            <a:spLocks noChangeShapeType="1"/>
          </p:cNvSpPr>
          <p:nvPr/>
        </p:nvSpPr>
        <p:spPr bwMode="auto">
          <a:xfrm>
            <a:off x="4787900" y="4868863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41" name="Line 73"/>
          <p:cNvSpPr>
            <a:spLocks noChangeShapeType="1"/>
          </p:cNvSpPr>
          <p:nvPr/>
        </p:nvSpPr>
        <p:spPr bwMode="auto">
          <a:xfrm>
            <a:off x="2195513" y="5516563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42" name="Line 74"/>
          <p:cNvSpPr>
            <a:spLocks noChangeShapeType="1"/>
          </p:cNvSpPr>
          <p:nvPr/>
        </p:nvSpPr>
        <p:spPr bwMode="auto">
          <a:xfrm>
            <a:off x="2195513" y="580548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43" name="Line 75"/>
          <p:cNvSpPr>
            <a:spLocks noChangeShapeType="1"/>
          </p:cNvSpPr>
          <p:nvPr/>
        </p:nvSpPr>
        <p:spPr bwMode="auto">
          <a:xfrm>
            <a:off x="2195513" y="609282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44" name="Line 76"/>
          <p:cNvSpPr>
            <a:spLocks noChangeShapeType="1"/>
          </p:cNvSpPr>
          <p:nvPr/>
        </p:nvSpPr>
        <p:spPr bwMode="auto">
          <a:xfrm>
            <a:off x="2195513" y="638175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45" name="Line 77"/>
          <p:cNvSpPr>
            <a:spLocks noChangeShapeType="1"/>
          </p:cNvSpPr>
          <p:nvPr/>
        </p:nvSpPr>
        <p:spPr bwMode="auto">
          <a:xfrm>
            <a:off x="2195513" y="27813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46" name="Line 78"/>
          <p:cNvSpPr>
            <a:spLocks noChangeShapeType="1"/>
          </p:cNvSpPr>
          <p:nvPr/>
        </p:nvSpPr>
        <p:spPr bwMode="auto">
          <a:xfrm>
            <a:off x="2195513" y="306863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47" name="Oval 79"/>
          <p:cNvSpPr>
            <a:spLocks noChangeArrowheads="1"/>
          </p:cNvSpPr>
          <p:nvPr/>
        </p:nvSpPr>
        <p:spPr bwMode="auto">
          <a:xfrm>
            <a:off x="2339975" y="5734050"/>
            <a:ext cx="143793" cy="1440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48" name="Oval 80"/>
          <p:cNvSpPr>
            <a:spLocks noChangeArrowheads="1"/>
          </p:cNvSpPr>
          <p:nvPr/>
        </p:nvSpPr>
        <p:spPr bwMode="auto">
          <a:xfrm>
            <a:off x="6011863" y="4797425"/>
            <a:ext cx="144462" cy="122238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49" name="Oval 81"/>
          <p:cNvSpPr>
            <a:spLocks noChangeArrowheads="1"/>
          </p:cNvSpPr>
          <p:nvPr/>
        </p:nvSpPr>
        <p:spPr bwMode="auto">
          <a:xfrm>
            <a:off x="2987675" y="6308725"/>
            <a:ext cx="144463" cy="1440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50" name="Oval 82"/>
          <p:cNvSpPr>
            <a:spLocks noChangeArrowheads="1"/>
          </p:cNvSpPr>
          <p:nvPr/>
        </p:nvSpPr>
        <p:spPr bwMode="auto">
          <a:xfrm>
            <a:off x="3635375" y="4797425"/>
            <a:ext cx="144463" cy="122238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51" name="Oval 83"/>
          <p:cNvSpPr>
            <a:spLocks noChangeArrowheads="1"/>
          </p:cNvSpPr>
          <p:nvPr/>
        </p:nvSpPr>
        <p:spPr bwMode="auto">
          <a:xfrm>
            <a:off x="4211638" y="3284538"/>
            <a:ext cx="144462" cy="122237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52" name="Oval 84"/>
          <p:cNvSpPr>
            <a:spLocks noChangeArrowheads="1"/>
          </p:cNvSpPr>
          <p:nvPr/>
        </p:nvSpPr>
        <p:spPr bwMode="auto">
          <a:xfrm>
            <a:off x="4788024" y="2708920"/>
            <a:ext cx="144462" cy="1440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53" name="Oval 85"/>
          <p:cNvSpPr>
            <a:spLocks noChangeArrowheads="1"/>
          </p:cNvSpPr>
          <p:nvPr/>
        </p:nvSpPr>
        <p:spPr bwMode="auto">
          <a:xfrm>
            <a:off x="5435600" y="4221162"/>
            <a:ext cx="144463" cy="1440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56" name="Text Box 88"/>
          <p:cNvSpPr txBox="1">
            <a:spLocks noChangeArrowheads="1"/>
          </p:cNvSpPr>
          <p:nvPr/>
        </p:nvSpPr>
        <p:spPr bwMode="auto">
          <a:xfrm>
            <a:off x="2268538" y="2060575"/>
            <a:ext cx="35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t</a:t>
            </a:r>
            <a:endParaRPr lang="ru-RU" b="1"/>
          </a:p>
        </p:txBody>
      </p:sp>
      <p:sp>
        <p:nvSpPr>
          <p:cNvPr id="7257" name="Text Box 89"/>
          <p:cNvSpPr txBox="1">
            <a:spLocks noChangeArrowheads="1"/>
          </p:cNvSpPr>
          <p:nvPr/>
        </p:nvSpPr>
        <p:spPr bwMode="auto">
          <a:xfrm>
            <a:off x="6588125" y="4581525"/>
            <a:ext cx="12969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Время </a:t>
            </a:r>
          </a:p>
        </p:txBody>
      </p:sp>
      <p:cxnSp>
        <p:nvCxnSpPr>
          <p:cNvPr id="59" name="Прямая соединительная линия 58"/>
          <p:cNvCxnSpPr>
            <a:stCxn id="7223" idx="1"/>
            <a:endCxn id="7249" idx="0"/>
          </p:cNvCxnSpPr>
          <p:nvPr/>
        </p:nvCxnSpPr>
        <p:spPr>
          <a:xfrm rot="16200000" flipH="1">
            <a:off x="2376091" y="5624909"/>
            <a:ext cx="1366837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>
            <a:endCxn id="7249" idx="2"/>
          </p:cNvCxnSpPr>
          <p:nvPr/>
        </p:nvCxnSpPr>
        <p:spPr>
          <a:xfrm flipV="1">
            <a:off x="2411760" y="6380725"/>
            <a:ext cx="575915" cy="6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>
            <a:endCxn id="7251" idx="2"/>
          </p:cNvCxnSpPr>
          <p:nvPr/>
        </p:nvCxnSpPr>
        <p:spPr>
          <a:xfrm flipV="1">
            <a:off x="2411760" y="3345657"/>
            <a:ext cx="1799878" cy="113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>
            <a:stCxn id="7225" idx="0"/>
            <a:endCxn id="7251" idx="4"/>
          </p:cNvCxnSpPr>
          <p:nvPr/>
        </p:nvCxnSpPr>
        <p:spPr>
          <a:xfrm rot="5400000" flipH="1">
            <a:off x="3588941" y="4101703"/>
            <a:ext cx="1390650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>
            <a:endCxn id="7252" idx="2"/>
          </p:cNvCxnSpPr>
          <p:nvPr/>
        </p:nvCxnSpPr>
        <p:spPr>
          <a:xfrm flipV="1">
            <a:off x="2340446" y="2780920"/>
            <a:ext cx="2447578" cy="6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>
            <a:off x="4860032" y="2780928"/>
            <a:ext cx="0" cy="20994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>
            <a:endCxn id="7253" idx="2"/>
          </p:cNvCxnSpPr>
          <p:nvPr/>
        </p:nvCxnSpPr>
        <p:spPr>
          <a:xfrm>
            <a:off x="2483768" y="4293096"/>
            <a:ext cx="2951832" cy="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>
            <a:stCxn id="7227" idx="0"/>
            <a:endCxn id="7253" idx="4"/>
          </p:cNvCxnSpPr>
          <p:nvPr/>
        </p:nvCxnSpPr>
        <p:spPr>
          <a:xfrm rot="5400000" flipH="1">
            <a:off x="5292097" y="4580898"/>
            <a:ext cx="432263" cy="7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Полилиния 104"/>
          <p:cNvSpPr/>
          <p:nvPr/>
        </p:nvSpPr>
        <p:spPr>
          <a:xfrm>
            <a:off x="2412694" y="4891489"/>
            <a:ext cx="1277957" cy="1658039"/>
          </a:xfrm>
          <a:custGeom>
            <a:avLst/>
            <a:gdLst>
              <a:gd name="connsiteX0" fmla="*/ 0 w 1277957"/>
              <a:gd name="connsiteY0" fmla="*/ 892366 h 1658039"/>
              <a:gd name="connsiteX1" fmla="*/ 672029 w 1277957"/>
              <a:gd name="connsiteY1" fmla="*/ 1509311 h 1658039"/>
              <a:gd name="connsiteX2" fmla="*/ 1277957 w 1277957"/>
              <a:gd name="connsiteY2" fmla="*/ 0 h 1658039"/>
              <a:gd name="connsiteX3" fmla="*/ 1277957 w 1277957"/>
              <a:gd name="connsiteY3" fmla="*/ 0 h 165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7957" h="1658039">
                <a:moveTo>
                  <a:pt x="0" y="892366"/>
                </a:moveTo>
                <a:cubicBezTo>
                  <a:pt x="229518" y="1275202"/>
                  <a:pt x="459036" y="1658039"/>
                  <a:pt x="672029" y="1509311"/>
                </a:cubicBezTo>
                <a:cubicBezTo>
                  <a:pt x="885022" y="1360583"/>
                  <a:pt x="1277957" y="0"/>
                  <a:pt x="1277957" y="0"/>
                </a:cubicBezTo>
                <a:lnTo>
                  <a:pt x="1277957" y="0"/>
                </a:lnTo>
              </a:path>
            </a:pathLst>
          </a:cu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Полилиния 108"/>
          <p:cNvSpPr/>
          <p:nvPr/>
        </p:nvSpPr>
        <p:spPr>
          <a:xfrm>
            <a:off x="3679634" y="2640376"/>
            <a:ext cx="2511846" cy="2295181"/>
          </a:xfrm>
          <a:custGeom>
            <a:avLst/>
            <a:gdLst>
              <a:gd name="connsiteX0" fmla="*/ 0 w 2511846"/>
              <a:gd name="connsiteY0" fmla="*/ 2295181 h 2295181"/>
              <a:gd name="connsiteX1" fmla="*/ 638978 w 2511846"/>
              <a:gd name="connsiteY1" fmla="*/ 719769 h 2295181"/>
              <a:gd name="connsiteX2" fmla="*/ 1211855 w 2511846"/>
              <a:gd name="connsiteY2" fmla="*/ 157908 h 2295181"/>
              <a:gd name="connsiteX3" fmla="*/ 1861850 w 2511846"/>
              <a:gd name="connsiteY3" fmla="*/ 1667219 h 2295181"/>
              <a:gd name="connsiteX4" fmla="*/ 2423711 w 2511846"/>
              <a:gd name="connsiteY4" fmla="*/ 2196029 h 2295181"/>
              <a:gd name="connsiteX5" fmla="*/ 2390660 w 2511846"/>
              <a:gd name="connsiteY5" fmla="*/ 2207046 h 2295181"/>
              <a:gd name="connsiteX6" fmla="*/ 2390660 w 2511846"/>
              <a:gd name="connsiteY6" fmla="*/ 2207046 h 2295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11846" h="2295181">
                <a:moveTo>
                  <a:pt x="0" y="2295181"/>
                </a:moveTo>
                <a:cubicBezTo>
                  <a:pt x="218501" y="1685581"/>
                  <a:pt x="437002" y="1075981"/>
                  <a:pt x="638978" y="719769"/>
                </a:cubicBezTo>
                <a:cubicBezTo>
                  <a:pt x="840954" y="363557"/>
                  <a:pt x="1008043" y="0"/>
                  <a:pt x="1211855" y="157908"/>
                </a:cubicBezTo>
                <a:cubicBezTo>
                  <a:pt x="1415667" y="315816"/>
                  <a:pt x="1659874" y="1327532"/>
                  <a:pt x="1861850" y="1667219"/>
                </a:cubicBezTo>
                <a:cubicBezTo>
                  <a:pt x="2063826" y="2006906"/>
                  <a:pt x="2335576" y="2106058"/>
                  <a:pt x="2423711" y="2196029"/>
                </a:cubicBezTo>
                <a:cubicBezTo>
                  <a:pt x="2511846" y="2286000"/>
                  <a:pt x="2390660" y="2207046"/>
                  <a:pt x="2390660" y="2207046"/>
                </a:cubicBezTo>
                <a:lnTo>
                  <a:pt x="2390660" y="2207046"/>
                </a:lnTo>
              </a:path>
            </a:pathLst>
          </a:cu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692260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7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7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7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7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7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7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247" grpId="0" animBg="1"/>
      <p:bldP spid="7248" grpId="0" animBg="1"/>
      <p:bldP spid="7249" grpId="0" animBg="1"/>
      <p:bldP spid="7250" grpId="0" animBg="1"/>
      <p:bldP spid="7251" grpId="0" animBg="1"/>
      <p:bldP spid="7252" grpId="0" animBg="1"/>
      <p:bldP spid="7253" grpId="0" animBg="1"/>
      <p:bldP spid="105" grpId="0" animBg="1"/>
      <p:bldP spid="10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714356"/>
            <a:ext cx="8183880" cy="450059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Самостоятельная работа: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1. Начертить график суточного хода температуры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в п. </a:t>
            </a:r>
            <a:r>
              <a:rPr lang="ru-RU" dirty="0" err="1" smtClean="0">
                <a:solidFill>
                  <a:schemeClr val="tx1"/>
                </a:solidFill>
              </a:rPr>
              <a:t>Тутончаны</a:t>
            </a:r>
            <a:r>
              <a:rPr lang="ru-RU" dirty="0" smtClean="0">
                <a:solidFill>
                  <a:schemeClr val="tx1"/>
                </a:solidFill>
              </a:rPr>
              <a:t>. (всем)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2. Используя данные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Ответить на вопросы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(у каждого свой)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42976" y="533400"/>
            <a:ext cx="7367608" cy="914400"/>
          </a:xfrm>
        </p:spPr>
        <p:txBody>
          <a:bodyPr/>
          <a:lstStyle/>
          <a:p>
            <a:pPr algn="ctr"/>
            <a:r>
              <a:rPr lang="ru-RU" dirty="0" smtClean="0"/>
              <a:t>График суточного хода температуры воздуха в п. </a:t>
            </a:r>
            <a:r>
              <a:rPr lang="ru-RU" dirty="0" err="1" smtClean="0"/>
              <a:t>Тутончаны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5538847" y="5286388"/>
            <a:ext cx="2971800" cy="36752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2530" name="Picture 2" descr="C:\Documents and Settings\Admin\Рабочий стол\DSCN330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557734"/>
            <a:ext cx="5857916" cy="47287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2920" y="3286124"/>
            <a:ext cx="8183880" cy="1500198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Ответ: -20</a:t>
            </a:r>
            <a:r>
              <a:rPr lang="en-US" sz="6000" dirty="0" smtClean="0">
                <a:solidFill>
                  <a:srgbClr val="FF0000"/>
                </a:solidFill>
              </a:rPr>
              <a:t>* C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2898648"/>
          </a:xfrm>
        </p:spPr>
        <p:txBody>
          <a:bodyPr>
            <a:normAutofit/>
          </a:bodyPr>
          <a:lstStyle/>
          <a:p>
            <a:pPr lvl="0" algn="ctr"/>
            <a:endParaRPr lang="ru-RU" sz="4400" b="1" dirty="0" smtClean="0"/>
          </a:p>
          <a:p>
            <a:pPr lvl="0" algn="ctr"/>
            <a:r>
              <a:rPr lang="ru-RU" sz="4400" b="1" dirty="0" smtClean="0"/>
              <a:t>Чему равнялась температура воздуха в 2ч,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571876"/>
            <a:ext cx="8183880" cy="1643074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Ответ: -2</a:t>
            </a:r>
            <a:r>
              <a:rPr lang="en-US" sz="6000" dirty="0" smtClean="0">
                <a:solidFill>
                  <a:srgbClr val="FF0000"/>
                </a:solidFill>
              </a:rPr>
              <a:t>5* C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/>
            <a:r>
              <a:rPr lang="ru-RU" sz="4400" b="1" dirty="0" smtClean="0"/>
              <a:t>Чему равнялась температура воздуха  5Ч,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643314"/>
            <a:ext cx="8183880" cy="1357322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Ответ: -</a:t>
            </a:r>
            <a:r>
              <a:rPr lang="en-US" sz="5400" dirty="0" smtClean="0">
                <a:solidFill>
                  <a:srgbClr val="FF0000"/>
                </a:solidFill>
              </a:rPr>
              <a:t>3</a:t>
            </a:r>
            <a:r>
              <a:rPr lang="ru-RU" sz="5400" dirty="0" smtClean="0">
                <a:solidFill>
                  <a:srgbClr val="FF0000"/>
                </a:solidFill>
              </a:rPr>
              <a:t>0</a:t>
            </a:r>
            <a:r>
              <a:rPr lang="en-US" sz="5400" dirty="0" smtClean="0">
                <a:solidFill>
                  <a:srgbClr val="FF0000"/>
                </a:solidFill>
              </a:rPr>
              <a:t>* C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/>
            <a:r>
              <a:rPr lang="ru-RU" sz="5400" dirty="0" smtClean="0"/>
              <a:t>Чему равнялась температура воздуха  в 8 Ч,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857628"/>
            <a:ext cx="8183880" cy="1285884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Ответ: -</a:t>
            </a:r>
            <a:r>
              <a:rPr lang="en-US" sz="5400" dirty="0" smtClean="0">
                <a:solidFill>
                  <a:srgbClr val="FF0000"/>
                </a:solidFill>
              </a:rPr>
              <a:t>10* C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/>
            <a:r>
              <a:rPr lang="ru-RU" sz="5400" dirty="0" smtClean="0"/>
              <a:t>Чему равнялась температура воздуха 23  часа?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/>
              <a:t>Температура воздуха. </a:t>
            </a:r>
          </a:p>
          <a:p>
            <a:pPr algn="ctr"/>
            <a:r>
              <a:rPr lang="ru-RU" sz="4800" b="1" dirty="0" smtClean="0"/>
              <a:t>Суточный ход температуры воздуха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643314"/>
            <a:ext cx="8183880" cy="1357322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Ответ: </a:t>
            </a:r>
            <a:r>
              <a:rPr lang="en-US" sz="4400" dirty="0" smtClean="0">
                <a:solidFill>
                  <a:srgbClr val="FF0000"/>
                </a:solidFill>
              </a:rPr>
              <a:t>8 </a:t>
            </a:r>
            <a:r>
              <a:rPr lang="ru-RU" sz="4400" dirty="0" smtClean="0">
                <a:solidFill>
                  <a:srgbClr val="FF0000"/>
                </a:solidFill>
              </a:rPr>
              <a:t>часов утра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/>
            <a:r>
              <a:rPr lang="ru-RU" sz="4800" dirty="0" smtClean="0"/>
              <a:t>В какое время суток температура воздуха была –25 градусов,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857628"/>
            <a:ext cx="8183880" cy="107157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Ответ: 17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часов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3684466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В какое время суток температура воздуха была + 5 градусов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357694"/>
            <a:ext cx="8183880" cy="92869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Ответ: 14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часов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/>
            <a:r>
              <a:rPr lang="ru-RU" sz="4400" dirty="0" smtClean="0"/>
              <a:t>В какое время суток температура воздуха была + 10 градусов?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3714752"/>
            <a:ext cx="7901014" cy="232028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Ответ: Отрицательная: в 2, 5, 8, 11 утра, и в 20 , 23 вечера.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Положительная: 14 и 17 дня.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/>
            <a:r>
              <a:rPr lang="ru-RU" sz="4000" dirty="0" smtClean="0"/>
              <a:t>В какие часы Температура воздуха была отрицательной, а в какие положительной?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714752"/>
            <a:ext cx="8183880" cy="14287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Ответ: - 14 </a:t>
            </a:r>
            <a:r>
              <a:rPr lang="en-US" dirty="0" smtClean="0">
                <a:solidFill>
                  <a:srgbClr val="FF0000"/>
                </a:solidFill>
              </a:rPr>
              <a:t>* C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/>
            <a:r>
              <a:rPr lang="ru-RU" sz="4000" dirty="0" smtClean="0"/>
              <a:t>Найти среднюю температуру воздуха за сутки.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000504"/>
            <a:ext cx="8183880" cy="164307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Ответ: 40 </a:t>
            </a:r>
            <a:r>
              <a:rPr lang="en-US" dirty="0" smtClean="0">
                <a:solidFill>
                  <a:srgbClr val="FF0000"/>
                </a:solidFill>
              </a:rPr>
              <a:t>* C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/>
            <a:r>
              <a:rPr lang="ru-RU" sz="4000" dirty="0" smtClean="0"/>
              <a:t>Определить суточную амплитуду температуры воздуха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000504"/>
            <a:ext cx="8183880" cy="203453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Ответ: Ночью опускалась ниже нуля, а днем была выше нуля. Или ночью холодно, днем тепло.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/>
            <a:r>
              <a:rPr lang="ru-RU" sz="4000" dirty="0" smtClean="0"/>
              <a:t>Как изменялась температура воздуха в течение дня?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6. Домашнее задание.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В воскресенье отмечать температуру воздуха в 9ч, 12ч, 15ч, 18ч, 21ч. Данные занести в таблицу</a:t>
            </a:r>
          </a:p>
          <a:p>
            <a:r>
              <a:rPr lang="ru-RU" dirty="0" smtClean="0"/>
              <a:t>Часы </a:t>
            </a:r>
          </a:p>
          <a:p>
            <a:r>
              <a:rPr lang="ru-RU" dirty="0" smtClean="0"/>
              <a:t>9 ч</a:t>
            </a:r>
          </a:p>
          <a:p>
            <a:r>
              <a:rPr lang="ru-RU" dirty="0" smtClean="0"/>
              <a:t>12 ч</a:t>
            </a:r>
          </a:p>
          <a:p>
            <a:r>
              <a:rPr lang="ru-RU" dirty="0" smtClean="0"/>
              <a:t>15 ч</a:t>
            </a:r>
          </a:p>
          <a:p>
            <a:r>
              <a:rPr lang="ru-RU" dirty="0" smtClean="0"/>
              <a:t>18 ч</a:t>
            </a:r>
          </a:p>
          <a:p>
            <a:r>
              <a:rPr lang="ru-RU" dirty="0" smtClean="0"/>
              <a:t>21 ч</a:t>
            </a:r>
          </a:p>
          <a:p>
            <a:r>
              <a:rPr lang="ru-RU" dirty="0" smtClean="0"/>
              <a:t>Рассчитать среднюю суточную </a:t>
            </a:r>
            <a:r>
              <a:rPr lang="en-US" dirty="0" smtClean="0"/>
              <a:t>t</a:t>
            </a:r>
            <a:r>
              <a:rPr lang="ru-RU" dirty="0" smtClean="0"/>
              <a:t>, суточную амплитуду, построить график.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6000" dirty="0" smtClean="0"/>
          </a:p>
          <a:p>
            <a:pPr algn="ctr"/>
            <a:r>
              <a:rPr lang="ru-RU" sz="6000" smtClean="0"/>
              <a:t>Спасибо </a:t>
            </a:r>
            <a:r>
              <a:rPr lang="ru-RU" sz="6000" dirty="0" smtClean="0"/>
              <a:t>за участие в уроке!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zw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3" y="214313"/>
            <a:ext cx="4357687" cy="6643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428992" y="857232"/>
            <a:ext cx="200026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свыше 1 000 км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00496" y="1500174"/>
            <a:ext cx="142876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1 000 км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71868" y="2643182"/>
            <a:ext cx="1857388" cy="369332"/>
          </a:xfrm>
          <a:prstGeom prst="rect">
            <a:avLst/>
          </a:prstGeom>
          <a:solidFill>
            <a:schemeClr val="bg1"/>
          </a:solidFill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>
                  <a:solidFill>
                    <a:schemeClr val="tx2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менее 1 000 км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43438" y="4000504"/>
            <a:ext cx="785818" cy="369332"/>
          </a:xfrm>
          <a:prstGeom prst="rect">
            <a:avLst/>
          </a:prstGeom>
          <a:solidFill>
            <a:schemeClr val="bg1"/>
          </a:solidFill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80 км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43438" y="4786322"/>
            <a:ext cx="785818" cy="369332"/>
          </a:xfrm>
          <a:prstGeom prst="rect">
            <a:avLst/>
          </a:prstGeom>
          <a:solidFill>
            <a:schemeClr val="bg1"/>
          </a:solidFill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50км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43438" y="5715016"/>
            <a:ext cx="785818" cy="369332"/>
          </a:xfrm>
          <a:prstGeom prst="rect">
            <a:avLst/>
          </a:prstGeom>
          <a:solidFill>
            <a:schemeClr val="bg1"/>
          </a:solidFill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>
                  <a:solidFill>
                    <a:schemeClr val="tx2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15 км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42844" y="4929198"/>
            <a:ext cx="3714776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75000"/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Строение атмосферы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Untitled1.jpg"/>
          <p:cNvPicPr>
            <a:picLocks noChangeAspect="1"/>
          </p:cNvPicPr>
          <p:nvPr/>
        </p:nvPicPr>
        <p:blipFill>
          <a:blip r:embed="rId3" cstate="print"/>
          <a:srcRect l="1550" r="2372"/>
          <a:stretch>
            <a:fillRect/>
          </a:stretch>
        </p:blipFill>
        <p:spPr>
          <a:xfrm>
            <a:off x="285750" y="1785938"/>
            <a:ext cx="4429125" cy="41798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14282" y="0"/>
            <a:ext cx="5643602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75000"/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Измерение температуры воздуха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428875" y="3429000"/>
            <a:ext cx="171450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>
            <a:stCxn id="2" idx="2"/>
          </p:cNvCxnSpPr>
          <p:nvPr/>
        </p:nvCxnSpPr>
        <p:spPr>
          <a:xfrm rot="5400000" flipH="1" flipV="1">
            <a:off x="3348832" y="5104606"/>
            <a:ext cx="12700" cy="170973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1185863" y="4672012"/>
            <a:ext cx="2533650" cy="4762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6200000" flipH="1">
            <a:off x="2881312" y="4691063"/>
            <a:ext cx="2562225" cy="381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143240" y="4357694"/>
            <a:ext cx="928694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м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786446" y="1000108"/>
            <a:ext cx="3143272" cy="563231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75000"/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термометр помещают в специальную будку</a:t>
            </a:r>
          </a:p>
          <a:p>
            <a:pPr>
              <a:buFont typeface="Wingdings" pitchFamily="2" charset="2"/>
              <a:buChar char="Ø"/>
              <a:defRPr/>
            </a:pP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tx2">
                    <a:lumMod val="75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75000"/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будка с термометром находится на высоте  2 м от поверхности земли</a:t>
            </a:r>
          </a:p>
          <a:p>
            <a:pPr>
              <a:buFont typeface="Wingdings" pitchFamily="2" charset="2"/>
              <a:buChar char="Ø"/>
              <a:defRPr/>
            </a:pP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tx2">
                    <a:lumMod val="75000"/>
                    <a:alpha val="6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tx2">
                      <a:lumMod val="75000"/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будка нужна для того, чтобы на термометр не попадали прямые солнечные лучи</a:t>
            </a:r>
          </a:p>
        </p:txBody>
      </p:sp>
      <p:cxnSp>
        <p:nvCxnSpPr>
          <p:cNvPr id="20" name="Прямая со стрелкой 19"/>
          <p:cNvCxnSpPr/>
          <p:nvPr/>
        </p:nvCxnSpPr>
        <p:spPr>
          <a:xfrm rot="10800000" flipV="1">
            <a:off x="2500313" y="1643063"/>
            <a:ext cx="3214687" cy="1143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18422" y="52956"/>
            <a:ext cx="89193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99"/>
                </a:solidFill>
              </a:rPr>
              <a:t>Температура воздуха</a:t>
            </a:r>
          </a:p>
          <a:p>
            <a:pPr algn="ctr"/>
            <a:r>
              <a:rPr lang="ru-RU" sz="3600" b="1" dirty="0" smtClean="0">
                <a:solidFill>
                  <a:srgbClr val="000099"/>
                </a:solidFill>
              </a:rPr>
              <a:t>атмосферы</a:t>
            </a:r>
            <a:endParaRPr lang="ru-RU" sz="3600" dirty="0"/>
          </a:p>
        </p:txBody>
      </p:sp>
      <p:sp useBgFill="1">
        <p:nvSpPr>
          <p:cNvPr id="10" name="Прямоугольник 9"/>
          <p:cNvSpPr/>
          <p:nvPr/>
        </p:nvSpPr>
        <p:spPr>
          <a:xfrm>
            <a:off x="164914" y="1357298"/>
            <a:ext cx="8479052" cy="188769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ru-RU" sz="2800" dirty="0" smtClean="0"/>
              <a:t>Температура воздуха — степень </a:t>
            </a:r>
            <a:r>
              <a:rPr lang="ru-RU" sz="2800" dirty="0" err="1" smtClean="0"/>
              <a:t>нагретости</a:t>
            </a:r>
            <a:r>
              <a:rPr lang="ru-RU" sz="2800" dirty="0" smtClean="0"/>
              <a:t> воздуха, определяемая при помощи термометра</a:t>
            </a:r>
            <a:r>
              <a:rPr lang="ru-RU" sz="2800" dirty="0" smtClean="0"/>
              <a:t>.</a:t>
            </a:r>
          </a:p>
          <a:p>
            <a:pPr algn="ctr">
              <a:lnSpc>
                <a:spcPts val="2000"/>
              </a:lnSpc>
            </a:pPr>
            <a:endParaRPr lang="en-US" sz="2800" dirty="0" smtClean="0"/>
          </a:p>
          <a:p>
            <a:pPr algn="ctr">
              <a:lnSpc>
                <a:spcPts val="2000"/>
              </a:lnSpc>
            </a:pPr>
            <a:r>
              <a:rPr lang="ru-RU" sz="2800" dirty="0" smtClean="0"/>
              <a:t>Измеряется в градусах С (Цельсия)</a:t>
            </a:r>
            <a:endParaRPr lang="en-US" sz="2800" dirty="0" smtClean="0"/>
          </a:p>
          <a:p>
            <a:pPr algn="ctr">
              <a:lnSpc>
                <a:spcPts val="2000"/>
              </a:lnSpc>
            </a:pPr>
            <a:endParaRPr lang="en-US" sz="2000" dirty="0" smtClean="0"/>
          </a:p>
          <a:p>
            <a:pPr algn="ctr">
              <a:lnSpc>
                <a:spcPts val="2000"/>
              </a:lnSpc>
            </a:pPr>
            <a:endParaRPr lang="ru-RU" sz="2000" dirty="0"/>
          </a:p>
        </p:txBody>
      </p:sp>
      <p:pic>
        <p:nvPicPr>
          <p:cNvPr id="2054" name="Picture 6" descr="http://www.terdens.com.pl/produkty/duze/0716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="" xmlns:a14="http://schemas.microsoft.com/office/drawing/2010/main">
                  <a14:imgLayer r:embed="rId11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06" y="3643314"/>
            <a:ext cx="2152791" cy="24984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www.profit-shop.ru/UserFiles/Image/img1295_22624.jpg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98" y="4500570"/>
            <a:ext cx="2433374" cy="20767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02603"/>
          <p:cNvPicPr>
            <a:picLocks noChangeAspect="1" noChangeArrowheads="1"/>
          </p:cNvPicPr>
          <p:nvPr/>
        </p:nvPicPr>
        <p:blipFill>
          <a:blip r:embed="rId13" cstate="print"/>
          <a:srcRect r="56996"/>
          <a:stretch>
            <a:fillRect/>
          </a:stretch>
        </p:blipFill>
        <p:spPr bwMode="auto">
          <a:xfrm>
            <a:off x="2428860" y="2714620"/>
            <a:ext cx="936104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209575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1026" name="ShockwaveFlash1" r:id="rId2" imgW="5401429" imgH="6192114"/>
    </p:controls>
    <p:extLst>
      <p:ext uri="{BB962C8B-B14F-4D97-AF65-F5344CB8AC3E}">
        <p14:creationId xmlns="" xmlns:p14="http://schemas.microsoft.com/office/powerpoint/2010/main" val="19664133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Зависимость нагревания пов-ти от угла падения луче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288"/>
            <a:ext cx="9180513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285728"/>
            <a:ext cx="7772400" cy="1071570"/>
          </a:xfrm>
        </p:spPr>
        <p:txBody>
          <a:bodyPr>
            <a:normAutofit/>
          </a:bodyPr>
          <a:lstStyle/>
          <a:p>
            <a:pPr algn="ctr" defTabSz="912813" eaLnBrk="1" hangingPunct="1"/>
            <a:r>
              <a:rPr lang="ru-RU" sz="2800" b="1" dirty="0" smtClean="0">
                <a:solidFill>
                  <a:srgbClr val="000099"/>
                </a:solidFill>
              </a:rPr>
              <a:t>График суточного хода температур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38" y="1474464"/>
          <a:ext cx="8215376" cy="1097280"/>
        </p:xfrm>
        <a:graphic>
          <a:graphicData uri="http://schemas.openxmlformats.org/drawingml/2006/table">
            <a:tbl>
              <a:tblPr firstRow="1" bandRow="1"/>
              <a:tblGrid>
                <a:gridCol w="1026922"/>
                <a:gridCol w="1026922"/>
                <a:gridCol w="1026922"/>
                <a:gridCol w="1026922"/>
                <a:gridCol w="1026922"/>
                <a:gridCol w="1026922"/>
                <a:gridCol w="1026922"/>
                <a:gridCol w="1026922"/>
              </a:tblGrid>
              <a:tr h="68461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Время 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0</a:t>
                      </a:r>
                      <a:r>
                        <a:rPr lang="ru-RU" sz="2000" b="1" dirty="0" smtClean="0"/>
                        <a:t> ч.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4 ч.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8 ч.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12</a:t>
                      </a:r>
                      <a:r>
                        <a:rPr lang="ru-RU" sz="2000" b="1" baseline="0" dirty="0" smtClean="0"/>
                        <a:t> ч.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16 ч.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20 ч.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24 ч.</a:t>
                      </a:r>
                      <a:endParaRPr lang="ru-RU" sz="2000" b="1" dirty="0"/>
                    </a:p>
                  </a:txBody>
                  <a:tcPr/>
                </a:tc>
              </a:tr>
              <a:tr h="386956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t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-3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-5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+5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+7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+2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0</a:t>
                      </a:r>
                      <a:endParaRPr lang="ru-RU" sz="2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200" name="TextBox 6"/>
          <p:cNvSpPr txBox="1">
            <a:spLocks noChangeArrowheads="1"/>
          </p:cNvSpPr>
          <p:nvPr/>
        </p:nvSpPr>
        <p:spPr bwMode="auto">
          <a:xfrm>
            <a:off x="1476375" y="6165850"/>
            <a:ext cx="642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r>
              <a:rPr lang="ru-RU" sz="2000" b="1"/>
              <a:t>-5</a:t>
            </a:r>
          </a:p>
        </p:txBody>
      </p:sp>
      <p:cxnSp>
        <p:nvCxnSpPr>
          <p:cNvPr id="7201" name="Прямая соединительная линия 8"/>
          <p:cNvCxnSpPr>
            <a:cxnSpLocks noChangeShapeType="1"/>
          </p:cNvCxnSpPr>
          <p:nvPr/>
        </p:nvCxnSpPr>
        <p:spPr bwMode="auto">
          <a:xfrm rot="5400000">
            <a:off x="466725" y="4437063"/>
            <a:ext cx="3889375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7202" name="Прямая соединительная линия 10"/>
          <p:cNvCxnSpPr>
            <a:cxnSpLocks noChangeShapeType="1"/>
          </p:cNvCxnSpPr>
          <p:nvPr/>
        </p:nvCxnSpPr>
        <p:spPr bwMode="auto">
          <a:xfrm>
            <a:off x="1979613" y="4868863"/>
            <a:ext cx="4429125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7205" name="Text Box 37"/>
          <p:cNvSpPr txBox="1">
            <a:spLocks noChangeArrowheads="1"/>
          </p:cNvSpPr>
          <p:nvPr/>
        </p:nvSpPr>
        <p:spPr bwMode="auto">
          <a:xfrm>
            <a:off x="1619250" y="4652963"/>
            <a:ext cx="3603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0</a:t>
            </a:r>
          </a:p>
        </p:txBody>
      </p:sp>
      <p:sp>
        <p:nvSpPr>
          <p:cNvPr id="7206" name="Text Box 38"/>
          <p:cNvSpPr txBox="1">
            <a:spLocks noChangeArrowheads="1"/>
          </p:cNvSpPr>
          <p:nvPr/>
        </p:nvSpPr>
        <p:spPr bwMode="auto">
          <a:xfrm>
            <a:off x="1403350" y="4365625"/>
            <a:ext cx="7397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 smtClean="0"/>
              <a:t>+</a:t>
            </a:r>
            <a:r>
              <a:rPr lang="en-US" sz="2000" b="1" dirty="0" smtClean="0"/>
              <a:t>1</a:t>
            </a:r>
            <a:endParaRPr lang="ru-RU" sz="2000" b="1" dirty="0"/>
          </a:p>
        </p:txBody>
      </p:sp>
      <p:sp>
        <p:nvSpPr>
          <p:cNvPr id="7207" name="TextBox 6"/>
          <p:cNvSpPr txBox="1">
            <a:spLocks noChangeArrowheads="1"/>
          </p:cNvSpPr>
          <p:nvPr/>
        </p:nvSpPr>
        <p:spPr bwMode="auto">
          <a:xfrm>
            <a:off x="1476375" y="5876925"/>
            <a:ext cx="642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r>
              <a:rPr lang="ru-RU" sz="2000" b="1"/>
              <a:t>-4</a:t>
            </a:r>
          </a:p>
        </p:txBody>
      </p:sp>
      <p:sp>
        <p:nvSpPr>
          <p:cNvPr id="7208" name="TextBox 6"/>
          <p:cNvSpPr txBox="1">
            <a:spLocks noChangeArrowheads="1"/>
          </p:cNvSpPr>
          <p:nvPr/>
        </p:nvSpPr>
        <p:spPr bwMode="auto">
          <a:xfrm>
            <a:off x="1476375" y="4941888"/>
            <a:ext cx="642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r>
              <a:rPr lang="ru-RU" sz="2000" b="1"/>
              <a:t>-1</a:t>
            </a:r>
          </a:p>
        </p:txBody>
      </p:sp>
      <p:sp>
        <p:nvSpPr>
          <p:cNvPr id="7209" name="TextBox 6"/>
          <p:cNvSpPr txBox="1">
            <a:spLocks noChangeArrowheads="1"/>
          </p:cNvSpPr>
          <p:nvPr/>
        </p:nvSpPr>
        <p:spPr bwMode="auto">
          <a:xfrm>
            <a:off x="1476375" y="5300663"/>
            <a:ext cx="642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r>
              <a:rPr lang="ru-RU" sz="2000" b="1"/>
              <a:t>-2</a:t>
            </a:r>
          </a:p>
        </p:txBody>
      </p:sp>
      <p:sp>
        <p:nvSpPr>
          <p:cNvPr id="7210" name="TextBox 6"/>
          <p:cNvSpPr txBox="1">
            <a:spLocks noChangeArrowheads="1"/>
          </p:cNvSpPr>
          <p:nvPr/>
        </p:nvSpPr>
        <p:spPr bwMode="auto">
          <a:xfrm>
            <a:off x="1476375" y="5589588"/>
            <a:ext cx="642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r>
              <a:rPr lang="ru-RU" sz="2000" b="1"/>
              <a:t>-3</a:t>
            </a:r>
          </a:p>
        </p:txBody>
      </p:sp>
      <p:sp>
        <p:nvSpPr>
          <p:cNvPr id="7211" name="TextBox 6"/>
          <p:cNvSpPr txBox="1">
            <a:spLocks noChangeArrowheads="1"/>
          </p:cNvSpPr>
          <p:nvPr/>
        </p:nvSpPr>
        <p:spPr bwMode="auto">
          <a:xfrm>
            <a:off x="1403350" y="4076700"/>
            <a:ext cx="642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r>
              <a:rPr lang="ru-RU" sz="2000" b="1"/>
              <a:t>+2</a:t>
            </a:r>
          </a:p>
        </p:txBody>
      </p:sp>
      <p:sp>
        <p:nvSpPr>
          <p:cNvPr id="7212" name="TextBox 6"/>
          <p:cNvSpPr txBox="1">
            <a:spLocks noChangeArrowheads="1"/>
          </p:cNvSpPr>
          <p:nvPr/>
        </p:nvSpPr>
        <p:spPr bwMode="auto">
          <a:xfrm>
            <a:off x="1403350" y="3716338"/>
            <a:ext cx="642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r>
              <a:rPr lang="ru-RU" sz="2000" b="1"/>
              <a:t>+3</a:t>
            </a:r>
          </a:p>
        </p:txBody>
      </p:sp>
      <p:sp>
        <p:nvSpPr>
          <p:cNvPr id="7213" name="TextBox 6"/>
          <p:cNvSpPr txBox="1">
            <a:spLocks noChangeArrowheads="1"/>
          </p:cNvSpPr>
          <p:nvPr/>
        </p:nvSpPr>
        <p:spPr bwMode="auto">
          <a:xfrm>
            <a:off x="1403350" y="3429000"/>
            <a:ext cx="642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r>
              <a:rPr lang="ru-RU" sz="2000" b="1"/>
              <a:t>+4</a:t>
            </a:r>
          </a:p>
        </p:txBody>
      </p:sp>
      <p:sp>
        <p:nvSpPr>
          <p:cNvPr id="7214" name="TextBox 6"/>
          <p:cNvSpPr txBox="1">
            <a:spLocks noChangeArrowheads="1"/>
          </p:cNvSpPr>
          <p:nvPr/>
        </p:nvSpPr>
        <p:spPr bwMode="auto">
          <a:xfrm>
            <a:off x="1403350" y="3141663"/>
            <a:ext cx="642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r>
              <a:rPr lang="ru-RU" sz="2000" b="1"/>
              <a:t>+5</a:t>
            </a:r>
          </a:p>
        </p:txBody>
      </p:sp>
      <p:sp>
        <p:nvSpPr>
          <p:cNvPr id="7215" name="TextBox 6"/>
          <p:cNvSpPr txBox="1">
            <a:spLocks noChangeArrowheads="1"/>
          </p:cNvSpPr>
          <p:nvPr/>
        </p:nvSpPr>
        <p:spPr bwMode="auto">
          <a:xfrm>
            <a:off x="1403350" y="2852738"/>
            <a:ext cx="642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r>
              <a:rPr lang="ru-RU" sz="2000" b="1"/>
              <a:t>+6</a:t>
            </a:r>
          </a:p>
        </p:txBody>
      </p:sp>
      <p:sp>
        <p:nvSpPr>
          <p:cNvPr id="7216" name="TextBox 6"/>
          <p:cNvSpPr txBox="1">
            <a:spLocks noChangeArrowheads="1"/>
          </p:cNvSpPr>
          <p:nvPr/>
        </p:nvSpPr>
        <p:spPr bwMode="auto">
          <a:xfrm>
            <a:off x="1403350" y="2492375"/>
            <a:ext cx="642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r>
              <a:rPr lang="ru-RU" sz="2000" b="1"/>
              <a:t>+7</a:t>
            </a:r>
          </a:p>
        </p:txBody>
      </p:sp>
      <p:sp>
        <p:nvSpPr>
          <p:cNvPr id="7217" name="Text Box 49"/>
          <p:cNvSpPr txBox="1">
            <a:spLocks noChangeArrowheads="1"/>
          </p:cNvSpPr>
          <p:nvPr/>
        </p:nvSpPr>
        <p:spPr bwMode="auto">
          <a:xfrm>
            <a:off x="2843213" y="4941888"/>
            <a:ext cx="3508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4</a:t>
            </a:r>
          </a:p>
        </p:txBody>
      </p:sp>
      <p:sp>
        <p:nvSpPr>
          <p:cNvPr id="7218" name="Text Box 50"/>
          <p:cNvSpPr txBox="1">
            <a:spLocks noChangeArrowheads="1"/>
          </p:cNvSpPr>
          <p:nvPr/>
        </p:nvSpPr>
        <p:spPr bwMode="auto">
          <a:xfrm>
            <a:off x="3492500" y="4941888"/>
            <a:ext cx="350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8</a:t>
            </a:r>
          </a:p>
        </p:txBody>
      </p:sp>
      <p:sp>
        <p:nvSpPr>
          <p:cNvPr id="7219" name="Text Box 51"/>
          <p:cNvSpPr txBox="1">
            <a:spLocks noChangeArrowheads="1"/>
          </p:cNvSpPr>
          <p:nvPr/>
        </p:nvSpPr>
        <p:spPr bwMode="auto">
          <a:xfrm>
            <a:off x="3995738" y="4941888"/>
            <a:ext cx="517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12</a:t>
            </a:r>
          </a:p>
        </p:txBody>
      </p:sp>
      <p:sp>
        <p:nvSpPr>
          <p:cNvPr id="7220" name="Text Box 52"/>
          <p:cNvSpPr txBox="1">
            <a:spLocks noChangeArrowheads="1"/>
          </p:cNvSpPr>
          <p:nvPr/>
        </p:nvSpPr>
        <p:spPr bwMode="auto">
          <a:xfrm>
            <a:off x="4643438" y="4941888"/>
            <a:ext cx="517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16</a:t>
            </a:r>
          </a:p>
        </p:txBody>
      </p:sp>
      <p:sp>
        <p:nvSpPr>
          <p:cNvPr id="7221" name="Text Box 53"/>
          <p:cNvSpPr txBox="1">
            <a:spLocks noChangeArrowheads="1"/>
          </p:cNvSpPr>
          <p:nvPr/>
        </p:nvSpPr>
        <p:spPr bwMode="auto">
          <a:xfrm>
            <a:off x="5219700" y="4941888"/>
            <a:ext cx="517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20</a:t>
            </a:r>
          </a:p>
        </p:txBody>
      </p:sp>
      <p:sp>
        <p:nvSpPr>
          <p:cNvPr id="7222" name="Text Box 54"/>
          <p:cNvSpPr txBox="1">
            <a:spLocks noChangeArrowheads="1"/>
          </p:cNvSpPr>
          <p:nvPr/>
        </p:nvSpPr>
        <p:spPr bwMode="auto">
          <a:xfrm>
            <a:off x="5940425" y="4941888"/>
            <a:ext cx="517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24</a:t>
            </a:r>
          </a:p>
        </p:txBody>
      </p:sp>
      <p:sp>
        <p:nvSpPr>
          <p:cNvPr id="7223" name="Line 55"/>
          <p:cNvSpPr>
            <a:spLocks noChangeShapeType="1"/>
          </p:cNvSpPr>
          <p:nvPr/>
        </p:nvSpPr>
        <p:spPr bwMode="auto">
          <a:xfrm>
            <a:off x="3059113" y="479742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24" name="Line 56"/>
          <p:cNvSpPr>
            <a:spLocks noChangeShapeType="1"/>
          </p:cNvSpPr>
          <p:nvPr/>
        </p:nvSpPr>
        <p:spPr bwMode="auto">
          <a:xfrm>
            <a:off x="3708400" y="479742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25" name="Line 57"/>
          <p:cNvSpPr>
            <a:spLocks noChangeShapeType="1"/>
          </p:cNvSpPr>
          <p:nvPr/>
        </p:nvSpPr>
        <p:spPr bwMode="auto">
          <a:xfrm>
            <a:off x="4284663" y="479742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26" name="Line 58"/>
          <p:cNvSpPr>
            <a:spLocks noChangeShapeType="1"/>
          </p:cNvSpPr>
          <p:nvPr/>
        </p:nvSpPr>
        <p:spPr bwMode="auto">
          <a:xfrm>
            <a:off x="4859338" y="479742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27" name="Line 59"/>
          <p:cNvSpPr>
            <a:spLocks noChangeShapeType="1"/>
          </p:cNvSpPr>
          <p:nvPr/>
        </p:nvSpPr>
        <p:spPr bwMode="auto">
          <a:xfrm>
            <a:off x="5508625" y="479742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33" name="Line 65"/>
          <p:cNvSpPr>
            <a:spLocks noChangeShapeType="1"/>
          </p:cNvSpPr>
          <p:nvPr/>
        </p:nvSpPr>
        <p:spPr bwMode="auto">
          <a:xfrm>
            <a:off x="6084888" y="4797425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34" name="Line 66"/>
          <p:cNvSpPr>
            <a:spLocks noChangeShapeType="1"/>
          </p:cNvSpPr>
          <p:nvPr/>
        </p:nvSpPr>
        <p:spPr bwMode="auto">
          <a:xfrm>
            <a:off x="2195513" y="3357563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35" name="Line 67"/>
          <p:cNvSpPr>
            <a:spLocks noChangeShapeType="1"/>
          </p:cNvSpPr>
          <p:nvPr/>
        </p:nvSpPr>
        <p:spPr bwMode="auto">
          <a:xfrm>
            <a:off x="2195513" y="36449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36" name="Line 68"/>
          <p:cNvSpPr>
            <a:spLocks noChangeShapeType="1"/>
          </p:cNvSpPr>
          <p:nvPr/>
        </p:nvSpPr>
        <p:spPr bwMode="auto">
          <a:xfrm>
            <a:off x="2195513" y="4005263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37" name="Line 69"/>
          <p:cNvSpPr>
            <a:spLocks noChangeShapeType="1"/>
          </p:cNvSpPr>
          <p:nvPr/>
        </p:nvSpPr>
        <p:spPr bwMode="auto">
          <a:xfrm>
            <a:off x="2195513" y="42926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38" name="Line 70"/>
          <p:cNvSpPr>
            <a:spLocks noChangeShapeType="1"/>
          </p:cNvSpPr>
          <p:nvPr/>
        </p:nvSpPr>
        <p:spPr bwMode="auto">
          <a:xfrm>
            <a:off x="2195513" y="458152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39" name="Line 71"/>
          <p:cNvSpPr>
            <a:spLocks noChangeShapeType="1"/>
          </p:cNvSpPr>
          <p:nvPr/>
        </p:nvSpPr>
        <p:spPr bwMode="auto">
          <a:xfrm>
            <a:off x="2195513" y="515778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40" name="Line 72"/>
          <p:cNvSpPr>
            <a:spLocks noChangeShapeType="1"/>
          </p:cNvSpPr>
          <p:nvPr/>
        </p:nvSpPr>
        <p:spPr bwMode="auto">
          <a:xfrm>
            <a:off x="4787900" y="4868863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41" name="Line 73"/>
          <p:cNvSpPr>
            <a:spLocks noChangeShapeType="1"/>
          </p:cNvSpPr>
          <p:nvPr/>
        </p:nvSpPr>
        <p:spPr bwMode="auto">
          <a:xfrm>
            <a:off x="2195513" y="5516563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42" name="Line 74"/>
          <p:cNvSpPr>
            <a:spLocks noChangeShapeType="1"/>
          </p:cNvSpPr>
          <p:nvPr/>
        </p:nvSpPr>
        <p:spPr bwMode="auto">
          <a:xfrm>
            <a:off x="2195513" y="580548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43" name="Line 75"/>
          <p:cNvSpPr>
            <a:spLocks noChangeShapeType="1"/>
          </p:cNvSpPr>
          <p:nvPr/>
        </p:nvSpPr>
        <p:spPr bwMode="auto">
          <a:xfrm>
            <a:off x="2195513" y="609282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44" name="Line 76"/>
          <p:cNvSpPr>
            <a:spLocks noChangeShapeType="1"/>
          </p:cNvSpPr>
          <p:nvPr/>
        </p:nvSpPr>
        <p:spPr bwMode="auto">
          <a:xfrm>
            <a:off x="2195513" y="638175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45" name="Line 77"/>
          <p:cNvSpPr>
            <a:spLocks noChangeShapeType="1"/>
          </p:cNvSpPr>
          <p:nvPr/>
        </p:nvSpPr>
        <p:spPr bwMode="auto">
          <a:xfrm>
            <a:off x="2195513" y="27813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46" name="Line 78"/>
          <p:cNvSpPr>
            <a:spLocks noChangeShapeType="1"/>
          </p:cNvSpPr>
          <p:nvPr/>
        </p:nvSpPr>
        <p:spPr bwMode="auto">
          <a:xfrm>
            <a:off x="2195513" y="306863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7247" name="Oval 79"/>
          <p:cNvSpPr>
            <a:spLocks noChangeArrowheads="1"/>
          </p:cNvSpPr>
          <p:nvPr/>
        </p:nvSpPr>
        <p:spPr bwMode="auto">
          <a:xfrm>
            <a:off x="2339975" y="5734050"/>
            <a:ext cx="143793" cy="1440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48" name="Oval 80"/>
          <p:cNvSpPr>
            <a:spLocks noChangeArrowheads="1"/>
          </p:cNvSpPr>
          <p:nvPr/>
        </p:nvSpPr>
        <p:spPr bwMode="auto">
          <a:xfrm>
            <a:off x="6011863" y="4797425"/>
            <a:ext cx="144462" cy="122238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49" name="Oval 81"/>
          <p:cNvSpPr>
            <a:spLocks noChangeArrowheads="1"/>
          </p:cNvSpPr>
          <p:nvPr/>
        </p:nvSpPr>
        <p:spPr bwMode="auto">
          <a:xfrm>
            <a:off x="2987675" y="6308725"/>
            <a:ext cx="144463" cy="1440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50" name="Oval 82"/>
          <p:cNvSpPr>
            <a:spLocks noChangeArrowheads="1"/>
          </p:cNvSpPr>
          <p:nvPr/>
        </p:nvSpPr>
        <p:spPr bwMode="auto">
          <a:xfrm>
            <a:off x="3635375" y="4797425"/>
            <a:ext cx="144463" cy="122238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51" name="Oval 83"/>
          <p:cNvSpPr>
            <a:spLocks noChangeArrowheads="1"/>
          </p:cNvSpPr>
          <p:nvPr/>
        </p:nvSpPr>
        <p:spPr bwMode="auto">
          <a:xfrm>
            <a:off x="4211638" y="3284538"/>
            <a:ext cx="144462" cy="122237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52" name="Oval 84"/>
          <p:cNvSpPr>
            <a:spLocks noChangeArrowheads="1"/>
          </p:cNvSpPr>
          <p:nvPr/>
        </p:nvSpPr>
        <p:spPr bwMode="auto">
          <a:xfrm>
            <a:off x="4788024" y="2708920"/>
            <a:ext cx="144462" cy="1440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53" name="Oval 85"/>
          <p:cNvSpPr>
            <a:spLocks noChangeArrowheads="1"/>
          </p:cNvSpPr>
          <p:nvPr/>
        </p:nvSpPr>
        <p:spPr bwMode="auto">
          <a:xfrm>
            <a:off x="5435600" y="4221162"/>
            <a:ext cx="144463" cy="1440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256" name="Text Box 88"/>
          <p:cNvSpPr txBox="1">
            <a:spLocks noChangeArrowheads="1"/>
          </p:cNvSpPr>
          <p:nvPr/>
        </p:nvSpPr>
        <p:spPr bwMode="auto">
          <a:xfrm>
            <a:off x="2268538" y="2060575"/>
            <a:ext cx="35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t</a:t>
            </a:r>
            <a:endParaRPr lang="ru-RU" b="1"/>
          </a:p>
        </p:txBody>
      </p:sp>
      <p:sp>
        <p:nvSpPr>
          <p:cNvPr id="7257" name="Text Box 89"/>
          <p:cNvSpPr txBox="1">
            <a:spLocks noChangeArrowheads="1"/>
          </p:cNvSpPr>
          <p:nvPr/>
        </p:nvSpPr>
        <p:spPr bwMode="auto">
          <a:xfrm>
            <a:off x="6588125" y="4581525"/>
            <a:ext cx="12969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Время </a:t>
            </a:r>
          </a:p>
        </p:txBody>
      </p:sp>
      <p:cxnSp>
        <p:nvCxnSpPr>
          <p:cNvPr id="59" name="Прямая соединительная линия 58"/>
          <p:cNvCxnSpPr>
            <a:stCxn id="7223" idx="1"/>
            <a:endCxn id="7249" idx="0"/>
          </p:cNvCxnSpPr>
          <p:nvPr/>
        </p:nvCxnSpPr>
        <p:spPr>
          <a:xfrm rot="16200000" flipH="1">
            <a:off x="2376091" y="5624909"/>
            <a:ext cx="1366837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>
            <a:endCxn id="7249" idx="2"/>
          </p:cNvCxnSpPr>
          <p:nvPr/>
        </p:nvCxnSpPr>
        <p:spPr>
          <a:xfrm flipV="1">
            <a:off x="2411760" y="6380725"/>
            <a:ext cx="575915" cy="6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>
            <a:endCxn id="7251" idx="2"/>
          </p:cNvCxnSpPr>
          <p:nvPr/>
        </p:nvCxnSpPr>
        <p:spPr>
          <a:xfrm flipV="1">
            <a:off x="2411760" y="3345657"/>
            <a:ext cx="1799878" cy="113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>
            <a:stCxn id="7225" idx="0"/>
            <a:endCxn id="7251" idx="4"/>
          </p:cNvCxnSpPr>
          <p:nvPr/>
        </p:nvCxnSpPr>
        <p:spPr>
          <a:xfrm rot="5400000" flipH="1">
            <a:off x="3588941" y="4101703"/>
            <a:ext cx="1390650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>
            <a:endCxn id="7252" idx="2"/>
          </p:cNvCxnSpPr>
          <p:nvPr/>
        </p:nvCxnSpPr>
        <p:spPr>
          <a:xfrm flipV="1">
            <a:off x="2340446" y="2780920"/>
            <a:ext cx="2447578" cy="6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>
            <a:off x="4860032" y="2780928"/>
            <a:ext cx="0" cy="20994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>
            <a:endCxn id="7253" idx="2"/>
          </p:cNvCxnSpPr>
          <p:nvPr/>
        </p:nvCxnSpPr>
        <p:spPr>
          <a:xfrm>
            <a:off x="2483768" y="4293096"/>
            <a:ext cx="2951832" cy="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>
            <a:stCxn id="7227" idx="0"/>
            <a:endCxn id="7253" idx="4"/>
          </p:cNvCxnSpPr>
          <p:nvPr/>
        </p:nvCxnSpPr>
        <p:spPr>
          <a:xfrm rot="5400000" flipH="1">
            <a:off x="5292097" y="4580898"/>
            <a:ext cx="432263" cy="7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Полилиния 104"/>
          <p:cNvSpPr/>
          <p:nvPr/>
        </p:nvSpPr>
        <p:spPr>
          <a:xfrm>
            <a:off x="2412694" y="4891489"/>
            <a:ext cx="1277957" cy="1658039"/>
          </a:xfrm>
          <a:custGeom>
            <a:avLst/>
            <a:gdLst>
              <a:gd name="connsiteX0" fmla="*/ 0 w 1277957"/>
              <a:gd name="connsiteY0" fmla="*/ 892366 h 1658039"/>
              <a:gd name="connsiteX1" fmla="*/ 672029 w 1277957"/>
              <a:gd name="connsiteY1" fmla="*/ 1509311 h 1658039"/>
              <a:gd name="connsiteX2" fmla="*/ 1277957 w 1277957"/>
              <a:gd name="connsiteY2" fmla="*/ 0 h 1658039"/>
              <a:gd name="connsiteX3" fmla="*/ 1277957 w 1277957"/>
              <a:gd name="connsiteY3" fmla="*/ 0 h 165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7957" h="1658039">
                <a:moveTo>
                  <a:pt x="0" y="892366"/>
                </a:moveTo>
                <a:cubicBezTo>
                  <a:pt x="229518" y="1275202"/>
                  <a:pt x="459036" y="1658039"/>
                  <a:pt x="672029" y="1509311"/>
                </a:cubicBezTo>
                <a:cubicBezTo>
                  <a:pt x="885022" y="1360583"/>
                  <a:pt x="1277957" y="0"/>
                  <a:pt x="1277957" y="0"/>
                </a:cubicBezTo>
                <a:lnTo>
                  <a:pt x="1277957" y="0"/>
                </a:lnTo>
              </a:path>
            </a:pathLst>
          </a:cu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Полилиния 108"/>
          <p:cNvSpPr/>
          <p:nvPr/>
        </p:nvSpPr>
        <p:spPr>
          <a:xfrm>
            <a:off x="3679634" y="2640376"/>
            <a:ext cx="2511846" cy="2295181"/>
          </a:xfrm>
          <a:custGeom>
            <a:avLst/>
            <a:gdLst>
              <a:gd name="connsiteX0" fmla="*/ 0 w 2511846"/>
              <a:gd name="connsiteY0" fmla="*/ 2295181 h 2295181"/>
              <a:gd name="connsiteX1" fmla="*/ 638978 w 2511846"/>
              <a:gd name="connsiteY1" fmla="*/ 719769 h 2295181"/>
              <a:gd name="connsiteX2" fmla="*/ 1211855 w 2511846"/>
              <a:gd name="connsiteY2" fmla="*/ 157908 h 2295181"/>
              <a:gd name="connsiteX3" fmla="*/ 1861850 w 2511846"/>
              <a:gd name="connsiteY3" fmla="*/ 1667219 h 2295181"/>
              <a:gd name="connsiteX4" fmla="*/ 2423711 w 2511846"/>
              <a:gd name="connsiteY4" fmla="*/ 2196029 h 2295181"/>
              <a:gd name="connsiteX5" fmla="*/ 2390660 w 2511846"/>
              <a:gd name="connsiteY5" fmla="*/ 2207046 h 2295181"/>
              <a:gd name="connsiteX6" fmla="*/ 2390660 w 2511846"/>
              <a:gd name="connsiteY6" fmla="*/ 2207046 h 2295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11846" h="2295181">
                <a:moveTo>
                  <a:pt x="0" y="2295181"/>
                </a:moveTo>
                <a:cubicBezTo>
                  <a:pt x="218501" y="1685581"/>
                  <a:pt x="437002" y="1075981"/>
                  <a:pt x="638978" y="719769"/>
                </a:cubicBezTo>
                <a:cubicBezTo>
                  <a:pt x="840954" y="363557"/>
                  <a:pt x="1008043" y="0"/>
                  <a:pt x="1211855" y="157908"/>
                </a:cubicBezTo>
                <a:cubicBezTo>
                  <a:pt x="1415667" y="315816"/>
                  <a:pt x="1659874" y="1327532"/>
                  <a:pt x="1861850" y="1667219"/>
                </a:cubicBezTo>
                <a:cubicBezTo>
                  <a:pt x="2063826" y="2006906"/>
                  <a:pt x="2335576" y="2106058"/>
                  <a:pt x="2423711" y="2196029"/>
                </a:cubicBezTo>
                <a:cubicBezTo>
                  <a:pt x="2511846" y="2286000"/>
                  <a:pt x="2390660" y="2207046"/>
                  <a:pt x="2390660" y="2207046"/>
                </a:cubicBezTo>
                <a:lnTo>
                  <a:pt x="2390660" y="2207046"/>
                </a:lnTo>
              </a:path>
            </a:pathLst>
          </a:cu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692260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7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7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7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7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7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7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247" grpId="0" animBg="1"/>
      <p:bldP spid="7248" grpId="0" animBg="1"/>
      <p:bldP spid="7249" grpId="0" animBg="1"/>
      <p:bldP spid="7250" grpId="0" animBg="1"/>
      <p:bldP spid="7251" grpId="0" animBg="1"/>
      <p:bldP spid="7252" grpId="0" animBg="1"/>
      <p:bldP spid="7253" grpId="0" animBg="1"/>
      <p:bldP spid="105" grpId="0" animBg="1"/>
      <p:bldP spid="10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072074"/>
            <a:ext cx="8183880" cy="96296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/>
              <a:t>Разность между  наибольшими и наименьшими значениями температуры воздуха в течение суток называется </a:t>
            </a:r>
            <a:r>
              <a:rPr lang="ru-RU" sz="3600" b="1" i="1" u="sng" dirty="0" smtClean="0"/>
              <a:t>суточной амплитудой</a:t>
            </a:r>
            <a:endParaRPr lang="ru-RU" sz="3600" b="1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281</TotalTime>
  <Words>588</Words>
  <Application>Microsoft Office PowerPoint</Application>
  <PresentationFormat>Экран (4:3)</PresentationFormat>
  <Paragraphs>192</Paragraphs>
  <Slides>28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Аспект</vt:lpstr>
      <vt:lpstr>Действия с отрицательными и положительными числами на уроках</vt:lpstr>
      <vt:lpstr>Слайд 2</vt:lpstr>
      <vt:lpstr>Слайд 3</vt:lpstr>
      <vt:lpstr>Слайд 4</vt:lpstr>
      <vt:lpstr>Слайд 5</vt:lpstr>
      <vt:lpstr>Слайд 6</vt:lpstr>
      <vt:lpstr>Слайд 7</vt:lpstr>
      <vt:lpstr>График суточного хода температур</vt:lpstr>
      <vt:lpstr>Слайд 9</vt:lpstr>
      <vt:lpstr>Слайд 10</vt:lpstr>
      <vt:lpstr>График суточного хода температур</vt:lpstr>
      <vt:lpstr>Слайд 12</vt:lpstr>
      <vt:lpstr>График суточного хода температур</vt:lpstr>
      <vt:lpstr>Самостоятельная работа: 1. Начертить график суточного хода температуры  в п. Тутончаны. (всем) 2. Используя данные  Ответить на вопросы  (у каждого свой)</vt:lpstr>
      <vt:lpstr>График суточного хода температуры воздуха в п. Тутончаны </vt:lpstr>
      <vt:lpstr>Ответ: -20* C</vt:lpstr>
      <vt:lpstr>Ответ: -25* C</vt:lpstr>
      <vt:lpstr>Ответ: -30* C</vt:lpstr>
      <vt:lpstr>Ответ: -10* C</vt:lpstr>
      <vt:lpstr>Ответ: 8 часов утра</vt:lpstr>
      <vt:lpstr>Ответ: 17 часов </vt:lpstr>
      <vt:lpstr>Ответ: 14 часов </vt:lpstr>
      <vt:lpstr>Ответ: Отрицательная: в 2, 5, 8, 11 утра, и в 20 , 23 вечера. Положительная: 14 и 17 дня.</vt:lpstr>
      <vt:lpstr>Ответ: - 14 * C</vt:lpstr>
      <vt:lpstr>Ответ: 40 * C</vt:lpstr>
      <vt:lpstr>Ответ: Ночью опускалась ниже нуля, а днем была выше нуля. Или ночью холодно, днем тепло.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46</cp:revision>
  <dcterms:modified xsi:type="dcterms:W3CDTF">2014-03-11T06:26:46Z</dcterms:modified>
</cp:coreProperties>
</file>