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62" r:id="rId3"/>
    <p:sldId id="264" r:id="rId4"/>
    <p:sldId id="266" r:id="rId5"/>
    <p:sldId id="263" r:id="rId6"/>
    <p:sldId id="265" r:id="rId7"/>
    <p:sldId id="267" r:id="rId8"/>
    <p:sldId id="260" r:id="rId9"/>
    <p:sldId id="259" r:id="rId10"/>
    <p:sldId id="261" r:id="rId11"/>
    <p:sldId id="270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66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890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7936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792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28009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60630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59350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277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87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49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251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93376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2DFC48-0B1B-47B3-9CC4-66D19A1E89D2}" type="datetimeFigureOut">
              <a:rPr lang="ru-RU" smtClean="0"/>
              <a:t>10.01.2023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8A26E8-4A34-4E5D-9D93-C7A8CB6913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8783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designpowerpointtemplates.com/wp-content/uploads/2016/10/Beauty-of-Nature-PowerPoint-Templates-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86050" y="1781175"/>
            <a:ext cx="760095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подготовить и провести родительское собрание. Семинар-практикум.</a:t>
            </a:r>
          </a:p>
          <a:p>
            <a:pPr algn="ctr"/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провела: Смирнова Ю.М.</a:t>
            </a:r>
          </a:p>
          <a:p>
            <a:pPr algn="ctr"/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  </a:t>
            </a: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г.о.Солнечногорск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95474" y="558674"/>
            <a:ext cx="8943975" cy="9658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образовательное учреждение «Детский сад № 57»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67539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://festival.1september.ru/articles/528160/img1.gif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0022" y="459428"/>
            <a:ext cx="10180003" cy="59445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398650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4300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6" name="Picture 2" descr="http://topreferat.znate.ru/pars_docs/refs/40/39079/39079-46_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475" y="121767"/>
            <a:ext cx="10598150" cy="6391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60475" y="121767"/>
            <a:ext cx="10515600" cy="5493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РЕФЛЕКСИЯ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Если вы считает, что для родителей более важна практическая информация, чем теоретическая, потопайте ногами;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Если вы считаете, что желание родителей учится, получать какие-либо знания зависит от их потребностей и интересов помашите рукой;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Если вы считаете, что родители успешнее обучаются, делая что-то, встаньте;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Если вы считаете, что родителям больше пользы принесет научная лекция, кивните головой;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Если вы считаете, что родители легче воспринимают информацию в игре или доверительной беседе, похлопайте в ладоши.</a:t>
            </a:r>
            <a:endParaRPr lang="ru-RU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1727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5341664"/>
              </p:ext>
            </p:extLst>
          </p:nvPr>
        </p:nvGraphicFramePr>
        <p:xfrm>
          <a:off x="838200" y="1825625"/>
          <a:ext cx="105156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450">
                  <a:extLst>
                    <a:ext uri="{9D8B030D-6E8A-4147-A177-3AD203B41FA5}">
                      <a16:colId xmlns:a16="http://schemas.microsoft.com/office/drawing/2014/main" val="6888040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82185374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006303088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20254274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080459564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043780488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745733320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406777547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3645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22122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3936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0325079"/>
                  </a:ext>
                </a:extLst>
              </a:tr>
            </a:tbl>
          </a:graphicData>
        </a:graphic>
      </p:graphicFrame>
      <p:pic>
        <p:nvPicPr>
          <p:cNvPr id="17410" name="Picture 2" descr="https://im2-tub-ru.yandex.net/i?id=e3fc7d0b8c9d9f921c7a591f93322c4b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7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litsait.ru/images/smilies/01-1358c40103b178c2aff9552d1699d44b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1" y="4829174"/>
            <a:ext cx="2318653" cy="202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litsait.ru/images/smilies/01-1358c40103b178c2aff9552d1699d44b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0649" y="4585493"/>
            <a:ext cx="2515502" cy="2201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547939" y="4514850"/>
            <a:ext cx="7267575" cy="101566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139594"/>
              </p:ext>
            </p:extLst>
          </p:nvPr>
        </p:nvGraphicFramePr>
        <p:xfrm>
          <a:off x="0" y="11562"/>
          <a:ext cx="12192000" cy="684643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137820523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78474849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26853516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5599628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94446003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6127075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4218519427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066852527"/>
                    </a:ext>
                  </a:extLst>
                </a:gridCol>
              </a:tblGrid>
              <a:tr h="17116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355227"/>
                  </a:ext>
                </a:extLst>
              </a:tr>
              <a:tr h="17116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1778426"/>
                  </a:ext>
                </a:extLst>
              </a:tr>
              <a:tr h="17116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3665679"/>
                  </a:ext>
                </a:extLst>
              </a:tr>
              <a:tr h="171160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678940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75339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411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09725" y="447675"/>
            <a:ext cx="1011555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«Мы считаем человека существом кротким. </a:t>
            </a:r>
          </a:p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Да, если его свойства надлежащим образом развиты воспитанием, он действительно становится кратчайшим существом. </a:t>
            </a:r>
          </a:p>
          <a:p>
            <a:r>
              <a:rPr lang="ru-RU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Но если человек воспитан недостаточно или нехорошо, то это самое дикое существо, которое только рождает земля»</a:t>
            </a:r>
          </a:p>
          <a:p>
            <a:r>
              <a:rPr lang="ru-RU" sz="3200" dirty="0">
                <a:latin typeface="Times New Roman" panose="02020603050405020304" pitchFamily="18" charset="0"/>
              </a:rPr>
              <a:t>                                                                           Платон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600004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7824" y="365125"/>
            <a:ext cx="9705975" cy="1325563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Устное народное творчество.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90650" y="1825625"/>
            <a:ext cx="3600450" cy="435133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marL="0" indent="0" algn="ctr">
              <a:buNone/>
            </a:pPr>
            <a:r>
              <a:rPr lang="ru-RU" sz="1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9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«Ледокол» </a:t>
            </a:r>
          </a:p>
          <a:p>
            <a:pPr marL="0" indent="0">
              <a:buNone/>
            </a:pPr>
            <a:endParaRPr lang="ru-RU" sz="13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r>
              <a:rPr lang="ru-RU" sz="1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            </a:t>
            </a:r>
          </a:p>
          <a:p>
            <a:pPr marL="0" indent="0">
              <a:buNone/>
            </a:pPr>
            <a:r>
              <a:rPr lang="ru-RU" sz="16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пословицу</a:t>
            </a:r>
          </a:p>
          <a:p>
            <a:pPr marL="0" indent="0">
              <a:buNone/>
            </a:pPr>
            <a:endParaRPr lang="ru-RU" sz="7200" i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543550" y="1825624"/>
            <a:ext cx="6181725" cy="4727575"/>
          </a:xfrm>
        </p:spPr>
        <p:txBody>
          <a:bodyPr>
            <a:normAutofit fontScale="25000" lnSpcReduction="20000"/>
          </a:bodyPr>
          <a:lstStyle/>
          <a:p>
            <a:pPr marL="0" indent="0" algn="ctr">
              <a:buNone/>
            </a:pPr>
            <a:r>
              <a:rPr lang="ru-RU" sz="1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Пословицы о семье</a:t>
            </a:r>
            <a:endParaRPr lang="ru-RU" sz="12800" dirty="0"/>
          </a:p>
          <a:p>
            <a:r>
              <a:rPr lang="ru-RU" sz="8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семье согласно, так идёт дело прекрасно.</a:t>
            </a:r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милого дитяти много имён.</a:t>
            </a:r>
            <a:endParaRPr lang="ru-RU" sz="8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8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Земля без воды мертва, человек без семьи - пустоцвет.</a:t>
            </a:r>
          </a:p>
          <a:p>
            <a:pPr lvl="0"/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семью, где лад, счастье дорогу не забывает.</a:t>
            </a:r>
          </a:p>
          <a:p>
            <a:pPr lvl="0"/>
            <a:r>
              <a:rPr lang="ru-RU" sz="8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семья вместе, так и душа на месте.</a:t>
            </a:r>
          </a:p>
          <a:p>
            <a:pPr lvl="0"/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держится корнями, а человек семьёй.</a:t>
            </a:r>
          </a:p>
          <a:p>
            <a:pPr lvl="0"/>
            <a:r>
              <a:rPr lang="ru-RU" sz="8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хорошей семье хорошие дети растут.</a:t>
            </a:r>
          </a:p>
          <a:p>
            <a:pPr lvl="0"/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что клад, коли в семье лад.</a:t>
            </a:r>
          </a:p>
          <a:p>
            <a:pPr lvl="0"/>
            <a:r>
              <a:rPr lang="ru-RU" sz="8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внука дедушка - ум, а бабушка - душа.</a:t>
            </a:r>
          </a:p>
          <a:p>
            <a:pPr lvl="0"/>
            <a:r>
              <a:rPr lang="ru-RU" sz="80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общим столом еда вкуснее.</a:t>
            </a:r>
          </a:p>
          <a:p>
            <a:pPr marL="0" lv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0955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6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2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8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5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750"/>
                            </p:stCondLst>
                            <p:childTnLst>
                              <p:par>
                                <p:cTn id="5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5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250"/>
                            </p:stCondLst>
                            <p:childTnLst>
                              <p:par>
                                <p:cTn id="6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5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750"/>
                            </p:stCondLst>
                            <p:childTnLst>
                              <p:par>
                                <p:cTn id="66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250"/>
                            </p:stCondLst>
                            <p:childTnLst>
                              <p:par>
                                <p:cTn id="72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3750"/>
                            </p:stCondLst>
                            <p:childTnLst>
                              <p:par>
                                <p:cTn id="78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4250"/>
                            </p:stCondLst>
                            <p:childTnLst>
                              <p:par>
                                <p:cTn id="84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5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5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750"/>
                            </p:stCondLst>
                            <p:childTnLst>
                              <p:par>
                                <p:cTn id="90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5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25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5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58913" y="355600"/>
            <a:ext cx="10113962" cy="1325563"/>
          </a:xfrm>
          <a:solidFill>
            <a:schemeClr val="accent6">
              <a:lumMod val="40000"/>
              <a:lumOff val="60000"/>
            </a:schemeClr>
          </a:solidFill>
          <a:ln w="28575">
            <a:solidFill>
              <a:srgbClr val="002060"/>
            </a:solidFill>
            <a:prstDash val="sysDot"/>
          </a:ln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в подгруппах.</a:t>
            </a:r>
            <a:b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60502" y="1747370"/>
            <a:ext cx="4625974" cy="823912"/>
          </a:xfrm>
          <a:solidFill>
            <a:schemeClr val="accent4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ysDot"/>
          </a:ln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58913" y="2604619"/>
            <a:ext cx="4627563" cy="3684588"/>
          </a:xfrm>
          <a:ln w="28575">
            <a:solidFill>
              <a:srgbClr val="002060"/>
            </a:solidFill>
            <a:prstDash val="sysDot"/>
          </a:ln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перекладывают ответственность на педагогов. - Чем можно обосновать такую позицию?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096125" y="1746251"/>
            <a:ext cx="4476750" cy="823912"/>
          </a:xfrm>
          <a:solidFill>
            <a:schemeClr val="accent5">
              <a:lumMod val="20000"/>
              <a:lumOff val="80000"/>
            </a:schemeClr>
          </a:solidFill>
          <a:ln w="28575">
            <a:solidFill>
              <a:srgbClr val="002060"/>
            </a:solidFill>
            <a:prstDash val="sysDot"/>
          </a:ln>
        </p:spPr>
        <p:txBody>
          <a:bodyPr>
            <a:noAutofit/>
          </a:bodyPr>
          <a:lstStyle/>
          <a:p>
            <a:pPr algn="ctr"/>
            <a:r>
              <a:rPr lang="ru-RU" sz="5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096125" y="2606206"/>
            <a:ext cx="4476750" cy="3684588"/>
          </a:xfrm>
          <a:ln w="28575">
            <a:solidFill>
              <a:srgbClr val="002060"/>
            </a:solidFill>
            <a:prstDash val="sysDot"/>
          </a:ln>
        </p:spPr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Почему родители перекладывают ответственность на педагогов?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189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411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81150" y="781050"/>
            <a:ext cx="98679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Родительское </a:t>
            </a:r>
            <a:r>
              <a:rPr 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собрание – это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>
                <a:latin typeface="Times New Roman" panose="02020603050405020304" pitchFamily="18" charset="0"/>
                <a:cs typeface="Times New Roman" panose="02020603050405020304" pitchFamily="18" charset="0"/>
              </a:rPr>
              <a:t>форма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организованного ознакомления родителей с задачами, содержанием и методами воспитания детей определенного возраста в условиях детского сада и семьи (обсуждаются проблемы жизнедеятельности группы).</a:t>
            </a:r>
          </a:p>
        </p:txBody>
      </p:sp>
      <p:pic>
        <p:nvPicPr>
          <p:cNvPr id="8194" name="Picture 2" descr="https://im0-tub-ru.yandex.net/i?id=f073baef0c34e9b466388d3cfc39b5c0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850" y="4244975"/>
            <a:ext cx="8572500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91989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411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828800" y="607250"/>
            <a:ext cx="9763125" cy="56905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u="sng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Правила при подготовке к родительскому собранию</a:t>
            </a:r>
            <a:endParaRPr lang="ru-RU" sz="2800" u="sng" dirty="0">
              <a:solidFill>
                <a:srgbClr val="0070C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собрание должно быть целенаправленным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основательно подготовленным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отвечать запросам и интересам родителей;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иметь четко обозначенный практический характер;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проводиться в форме диалога 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носить неформальный характер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•  на собрании не стоит придавать гласности неудачи детей, просчеты    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родителей в воспитании;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подготовке собрания дети - главные участники;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изготовить памятки с советами;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конкурсы по теме собрания;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подготовить выставки по теме собрания;</a:t>
            </a:r>
          </a:p>
          <a:p>
            <a:pPr marL="285750" indent="-285750" algn="just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видеозапись  ответов детей, презентации;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наличие обратной связи</a:t>
            </a:r>
            <a:endParaRPr lang="ru-RU" sz="24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647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7400" y="365125"/>
            <a:ext cx="9296399" cy="1325563"/>
          </a:xfrm>
          <a:solidFill>
            <a:schemeClr val="accent6">
              <a:lumMod val="20000"/>
              <a:lumOff val="80000"/>
            </a:schemeClr>
          </a:solidFill>
          <a:ln w="28575">
            <a:solidFill>
              <a:srgbClr val="00B050"/>
            </a:solidFill>
            <a:prstDash val="sysDot"/>
          </a:ln>
        </p:spPr>
        <p:txBody>
          <a:bodyPr>
            <a:normAutofit/>
          </a:bodyPr>
          <a:lstStyle/>
          <a:p>
            <a:pPr algn="ctr"/>
            <a:r>
              <a:rPr lang="ru-RU" sz="54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работа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00325" y="1892300"/>
            <a:ext cx="3248025" cy="4351338"/>
          </a:xfrm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4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афиши-приглашения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родительское собрание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7286624" y="1892300"/>
            <a:ext cx="3267075" cy="4351338"/>
          </a:xfrm>
          <a:ln w="28575">
            <a:solidFill>
              <a:srgbClr val="00B050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 </a:t>
            </a:r>
            <a:r>
              <a:rPr lang="ru-RU" sz="40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приглашения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на родительское собрание </a:t>
            </a:r>
          </a:p>
          <a:p>
            <a:pPr marL="0" indent="0" algn="ctr">
              <a:buNone/>
            </a:pPr>
            <a:r>
              <a:rPr lang="ru-RU" sz="4000" b="1" i="1" dirty="0">
                <a:solidFill>
                  <a:schemeClr val="accent4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детей</a:t>
            </a:r>
          </a:p>
        </p:txBody>
      </p:sp>
    </p:spTree>
    <p:extLst>
      <p:ext uri="{BB962C8B-B14F-4D97-AF65-F5344CB8AC3E}">
        <p14:creationId xmlns:p14="http://schemas.microsoft.com/office/powerpoint/2010/main" val="1286277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819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fs00.infourok.ru/images/doc/231/67369/1/img13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310349"/>
            <a:ext cx="10477499" cy="62318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03584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propowerpoint.ru/wp-content/uploads/2013/02/GrenAbstraktSlaidMi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5411"/>
            <a:ext cx="12192001" cy="6863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im2-tub-ru.yandex.net/i?id=08cc762a7a63c397742c0e24c4f9ab32-l&amp;n=1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5"/>
          <a:stretch/>
        </p:blipFill>
        <p:spPr bwMode="auto">
          <a:xfrm>
            <a:off x="2636837" y="333374"/>
            <a:ext cx="7623175" cy="56114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611257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258</TotalTime>
  <Words>442</Words>
  <Application>Microsoft Office PowerPoint</Application>
  <PresentationFormat>Широкоэкранный</PresentationFormat>
  <Paragraphs>62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Устное народное творчество. </vt:lpstr>
      <vt:lpstr>Работа в подгруппах. </vt:lpstr>
      <vt:lpstr>Презентация PowerPoint</vt:lpstr>
      <vt:lpstr>Презентация PowerPoint</vt:lpstr>
      <vt:lpstr>Творческая работа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Павел Смирнов</dc:creator>
  <cp:lastModifiedBy>Юля Смирнова</cp:lastModifiedBy>
  <cp:revision>22</cp:revision>
  <dcterms:created xsi:type="dcterms:W3CDTF">2017-03-11T13:19:27Z</dcterms:created>
  <dcterms:modified xsi:type="dcterms:W3CDTF">2023-01-10T06:50:35Z</dcterms:modified>
</cp:coreProperties>
</file>