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7" r:id="rId2"/>
    <p:sldId id="258" r:id="rId3"/>
    <p:sldId id="260" r:id="rId4"/>
    <p:sldId id="261" r:id="rId5"/>
    <p:sldId id="263" r:id="rId6"/>
    <p:sldId id="264" r:id="rId7"/>
    <p:sldId id="265" r:id="rId8"/>
    <p:sldId id="267" r:id="rId9"/>
    <p:sldId id="269" r:id="rId10"/>
    <p:sldId id="271" r:id="rId11"/>
    <p:sldId id="275" r:id="rId12"/>
    <p:sldId id="277" r:id="rId13"/>
    <p:sldId id="27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78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4AC774-AD00-4AC3-9B47-61C02FC01785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8B08E7-57D4-4ACA-B504-3806A6A93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271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24DB-00BD-4481-91EF-33622D989B31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9600-8D56-4494-B4DD-DEFC7EA4356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24DB-00BD-4481-91EF-33622D989B31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9600-8D56-4494-B4DD-DEFC7EA435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24DB-00BD-4481-91EF-33622D989B31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9600-8D56-4494-B4DD-DEFC7EA435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24DB-00BD-4481-91EF-33622D989B31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9600-8D56-4494-B4DD-DEFC7EA4356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24DB-00BD-4481-91EF-33622D989B31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9600-8D56-4494-B4DD-DEFC7EA435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24DB-00BD-4481-91EF-33622D989B31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9600-8D56-4494-B4DD-DEFC7EA4356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24DB-00BD-4481-91EF-33622D989B31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9600-8D56-4494-B4DD-DEFC7EA4356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24DB-00BD-4481-91EF-33622D989B31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9600-8D56-4494-B4DD-DEFC7EA435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24DB-00BD-4481-91EF-33622D989B31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9600-8D56-4494-B4DD-DEFC7EA435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24DB-00BD-4481-91EF-33622D989B31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9600-8D56-4494-B4DD-DEFC7EA435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24DB-00BD-4481-91EF-33622D989B31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39600-8D56-4494-B4DD-DEFC7EA4356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E2C24DB-00BD-4481-91EF-33622D989B31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2639600-8D56-4494-B4DD-DEFC7EA4356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91880" y="668938"/>
            <a:ext cx="14173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ЦИРК</a:t>
            </a:r>
            <a:endParaRPr lang="ru-RU" sz="4000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http://maucultura.ru/wp-content/uploads/2016/02/%D1%86%D0%B8%D1%80%D0%B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13304"/>
            <a:ext cx="8920049" cy="5356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877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1900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ЖОНГЛИРОВАНИЕ -</a:t>
            </a:r>
            <a:r>
              <a:rPr lang="ru-RU" sz="1600" b="1" dirty="0" smtClean="0">
                <a:solidFill>
                  <a:srgbClr val="7030A0"/>
                </a:solidFill>
              </a:rPr>
              <a:t> умение в определённом ритме подбрасывать и ловить</a:t>
            </a:r>
          </a:p>
          <a:p>
            <a:r>
              <a:rPr lang="ru-RU" sz="1600" b="1" dirty="0">
                <a:solidFill>
                  <a:srgbClr val="7030A0"/>
                </a:solidFill>
              </a:rPr>
              <a:t> </a:t>
            </a:r>
            <a:r>
              <a:rPr lang="ru-RU" sz="1600" b="1" dirty="0" smtClean="0">
                <a:solidFill>
                  <a:srgbClr val="7030A0"/>
                </a:solidFill>
              </a:rPr>
              <a:t>на лету разнообразные предметы.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14338" name="Picture 2" descr="http://afisha.mosreg.ru/sites/default/files/events_photo/lrolro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84" y="1196752"/>
            <a:ext cx="8781775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160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6632"/>
            <a:ext cx="825899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ДРЕССУРА -</a:t>
            </a:r>
            <a:r>
              <a:rPr lang="ru-RU" sz="1600" b="1" dirty="0" smtClean="0">
                <a:solidFill>
                  <a:srgbClr val="7030A0"/>
                </a:solidFill>
              </a:rPr>
              <a:t> жанр, связанный с приручением и подготовкой животных к </a:t>
            </a:r>
          </a:p>
          <a:p>
            <a:r>
              <a:rPr lang="ru-RU" sz="1600" b="1" dirty="0">
                <a:solidFill>
                  <a:srgbClr val="7030A0"/>
                </a:solidFill>
              </a:rPr>
              <a:t>п</a:t>
            </a:r>
            <a:r>
              <a:rPr lang="ru-RU" sz="1600" b="1" dirty="0" smtClean="0">
                <a:solidFill>
                  <a:srgbClr val="7030A0"/>
                </a:solidFill>
              </a:rPr>
              <a:t>убличным выступлениям. Известная на весь мир цирковая династия Дуровых,</a:t>
            </a:r>
          </a:p>
          <a:p>
            <a:r>
              <a:rPr lang="ru-RU" sz="1600" b="1" dirty="0" smtClean="0">
                <a:solidFill>
                  <a:srgbClr val="7030A0"/>
                </a:solidFill>
              </a:rPr>
              <a:t> которые дрессировали слонов, бегемотов, кенгуру, обезьян и верблюдов.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18434" name="Picture 2" descr="http://s8.cdn.eg.ru/upimg/photo/1811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201095"/>
            <a:ext cx="4417975" cy="2585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https://arhivurokov.ru/multiurok/html/2017/04/03/s_58e282b8ce5cb/img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49" y="1024852"/>
            <a:ext cx="489654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14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54196"/>
            <a:ext cx="877836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КЛОУНАДА -</a:t>
            </a:r>
            <a:r>
              <a:rPr lang="ru-RU" sz="1600" b="1" dirty="0" smtClean="0">
                <a:solidFill>
                  <a:srgbClr val="7030A0"/>
                </a:solidFill>
              </a:rPr>
              <a:t> выступление артистов в комическом образе-маске, которые</a:t>
            </a:r>
          </a:p>
          <a:p>
            <a:r>
              <a:rPr lang="ru-RU" sz="1600" b="1" dirty="0">
                <a:solidFill>
                  <a:srgbClr val="7030A0"/>
                </a:solidFill>
              </a:rPr>
              <a:t>я</a:t>
            </a:r>
            <a:r>
              <a:rPr lang="ru-RU" sz="1600" b="1" dirty="0" smtClean="0">
                <a:solidFill>
                  <a:srgbClr val="7030A0"/>
                </a:solidFill>
              </a:rPr>
              <a:t>вляются частью циркового представления. Быть хорошим клоуном очень непросто-</a:t>
            </a:r>
          </a:p>
          <a:p>
            <a:r>
              <a:rPr lang="ru-RU" sz="1600" b="1" dirty="0">
                <a:solidFill>
                  <a:srgbClr val="7030A0"/>
                </a:solidFill>
              </a:rPr>
              <a:t>а</a:t>
            </a:r>
            <a:r>
              <a:rPr lang="ru-RU" sz="1600" b="1" dirty="0" smtClean="0">
                <a:solidFill>
                  <a:srgbClr val="7030A0"/>
                </a:solidFill>
              </a:rPr>
              <a:t>ртист должен обладать талантом импровизации, уметь делать различные трюки,</a:t>
            </a:r>
          </a:p>
          <a:p>
            <a:r>
              <a:rPr lang="ru-RU" sz="1600" b="1" dirty="0">
                <a:solidFill>
                  <a:srgbClr val="7030A0"/>
                </a:solidFill>
              </a:rPr>
              <a:t>б</a:t>
            </a:r>
            <a:r>
              <a:rPr lang="ru-RU" sz="1600" b="1" dirty="0" smtClean="0">
                <a:solidFill>
                  <a:srgbClr val="7030A0"/>
                </a:solidFill>
              </a:rPr>
              <a:t>ыть находчивым. Среди артистов этого жанра особо выделяются – Олег Попов</a:t>
            </a:r>
          </a:p>
          <a:p>
            <a:r>
              <a:rPr lang="ru-RU" sz="1600" b="1" dirty="0" smtClean="0">
                <a:solidFill>
                  <a:srgbClr val="7030A0"/>
                </a:solidFill>
              </a:rPr>
              <a:t>( « солнечный клоун») и  Юрий Никулин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64" y="1700808"/>
            <a:ext cx="4613486" cy="3039958"/>
          </a:xfrm>
          <a:prstGeom prst="rect">
            <a:avLst/>
          </a:prstGeom>
        </p:spPr>
      </p:pic>
      <p:pic>
        <p:nvPicPr>
          <p:cNvPr id="20482" name="Picture 2" descr="C:\Users\Наталья\Documents\5debfbc8171df128a282adc68fa8010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143439"/>
            <a:ext cx="4922912" cy="2650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400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6632"/>
            <a:ext cx="89723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ИЛЛЮЗИОНИЗМ –</a:t>
            </a:r>
            <a:r>
              <a:rPr lang="ru-RU" sz="1600" b="1" dirty="0" smtClean="0">
                <a:solidFill>
                  <a:srgbClr val="7030A0"/>
                </a:solidFill>
              </a:rPr>
              <a:t> это демонстрация замысловатых появлений, исчезновений, </a:t>
            </a:r>
          </a:p>
          <a:p>
            <a:r>
              <a:rPr lang="ru-RU" sz="1600" b="1" dirty="0">
                <a:solidFill>
                  <a:srgbClr val="7030A0"/>
                </a:solidFill>
              </a:rPr>
              <a:t>п</a:t>
            </a:r>
            <a:r>
              <a:rPr lang="ru-RU" sz="1600" b="1" dirty="0" smtClean="0">
                <a:solidFill>
                  <a:srgbClr val="7030A0"/>
                </a:solidFill>
              </a:rPr>
              <a:t>еремещений различных предметов. Искусство фокусников заключается на быстроте</a:t>
            </a:r>
          </a:p>
          <a:p>
            <a:r>
              <a:rPr lang="ru-RU" sz="1600" b="1" dirty="0">
                <a:solidFill>
                  <a:srgbClr val="7030A0"/>
                </a:solidFill>
              </a:rPr>
              <a:t>и</a:t>
            </a:r>
            <a:r>
              <a:rPr lang="ru-RU" sz="1600" b="1" dirty="0" smtClean="0">
                <a:solidFill>
                  <a:srgbClr val="7030A0"/>
                </a:solidFill>
              </a:rPr>
              <a:t> ловкости рук. Большим мастером в этом жанре был Игорь Кио.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22530" name="Picture 2" descr="http://stuki-druki.com/biofoto/Igor-Kio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46" y="1124744"/>
            <a:ext cx="2093198" cy="3035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Picture 6" descr="https://cdn.fishki.net/upload/post/201506/04/1555377/551203a3ce17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773" y="1916832"/>
            <a:ext cx="6384708" cy="4788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119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6"/>
            <a:ext cx="890660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7030A0"/>
                </a:solidFill>
              </a:rPr>
              <a:t>Зрелищные искусства – это художественное представление действий человека</a:t>
            </a:r>
          </a:p>
          <a:p>
            <a:r>
              <a:rPr lang="ru-RU" sz="1600" b="1" dirty="0">
                <a:solidFill>
                  <a:srgbClr val="7030A0"/>
                </a:solidFill>
              </a:rPr>
              <a:t>в</a:t>
            </a:r>
            <a:r>
              <a:rPr lang="ru-RU" sz="1600" b="1" dirty="0" smtClean="0">
                <a:solidFill>
                  <a:srgbClr val="7030A0"/>
                </a:solidFill>
              </a:rPr>
              <a:t> пространстве и во времени, воспринимаемое коллективно. Эти искусства</a:t>
            </a:r>
          </a:p>
          <a:p>
            <a:r>
              <a:rPr lang="ru-RU" sz="1600" b="1" dirty="0" smtClean="0">
                <a:solidFill>
                  <a:srgbClr val="7030A0"/>
                </a:solidFill>
              </a:rPr>
              <a:t> доставляют эстетическое наслаждение и создают ощущение яркого праздника.</a:t>
            </a:r>
          </a:p>
          <a:p>
            <a:r>
              <a:rPr lang="ru-RU" sz="1600" b="1" dirty="0" smtClean="0">
                <a:solidFill>
                  <a:srgbClr val="C00000"/>
                </a:solidFill>
              </a:rPr>
              <a:t>Важнейшей характеристикой зрелищных искусств является  - эффект</a:t>
            </a:r>
          </a:p>
          <a:p>
            <a:r>
              <a:rPr lang="ru-RU" sz="1600" b="1" dirty="0">
                <a:solidFill>
                  <a:srgbClr val="C00000"/>
                </a:solidFill>
              </a:rPr>
              <a:t>с</a:t>
            </a:r>
            <a:r>
              <a:rPr lang="ru-RU" sz="1600" b="1" dirty="0" smtClean="0">
                <a:solidFill>
                  <a:srgbClr val="C00000"/>
                </a:solidFill>
              </a:rPr>
              <a:t>опереживания и творческого соучастия зрителя.</a:t>
            </a:r>
          </a:p>
          <a:p>
            <a:r>
              <a:rPr lang="ru-RU" sz="1600" b="1" dirty="0" smtClean="0">
                <a:solidFill>
                  <a:srgbClr val="7030A0"/>
                </a:solidFill>
              </a:rPr>
              <a:t>На вопрос: « Кто любит цирк?» мы обязательно получим ответ: « Цирк любят все».</a:t>
            </a:r>
          </a:p>
          <a:p>
            <a:r>
              <a:rPr lang="ru-RU" sz="1600" b="1" dirty="0" smtClean="0">
                <a:solidFill>
                  <a:srgbClr val="7030A0"/>
                </a:solidFill>
              </a:rPr>
              <a:t>И это правда, придя на цирковое представление, мы сразу же попадаем в волшебную</a:t>
            </a:r>
          </a:p>
          <a:p>
            <a:r>
              <a:rPr lang="ru-RU" sz="1600" b="1" dirty="0" smtClean="0">
                <a:solidFill>
                  <a:srgbClr val="7030A0"/>
                </a:solidFill>
              </a:rPr>
              <a:t> атмосферу яркого, праздничного зрелища.</a:t>
            </a:r>
          </a:p>
          <a:p>
            <a:endParaRPr lang="ru-RU" sz="1600" b="1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5109" y="231781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Цирк происходит от латинского слова «</a:t>
            </a:r>
            <a:r>
              <a:rPr lang="ru-RU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circus</a:t>
            </a: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», что обозначает круг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2964145"/>
            <a:ext cx="873508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Искусство цирка – одно из древнейших. Первые сведения о цирке дошли до нас из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 рукописей Древней Греции, </a:t>
            </a:r>
            <a:r>
              <a:rPr lang="ru-RU" sz="1600" dirty="0">
                <a:solidFill>
                  <a:srgbClr val="7030A0"/>
                </a:solidFill>
              </a:rPr>
              <a:t>Р</a:t>
            </a:r>
            <a:r>
              <a:rPr lang="ru-RU" sz="1600" dirty="0" smtClean="0">
                <a:solidFill>
                  <a:srgbClr val="7030A0"/>
                </a:solidFill>
              </a:rPr>
              <a:t>има, Индии, Китая. Большую роль в развитии цирка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Сыграли средневековые бродячие артисты – гистрионы, которые выступали на ярмарках</a:t>
            </a:r>
          </a:p>
          <a:p>
            <a:r>
              <a:rPr lang="ru-RU" sz="1600" dirty="0">
                <a:solidFill>
                  <a:srgbClr val="7030A0"/>
                </a:solidFill>
              </a:rPr>
              <a:t>в</a:t>
            </a:r>
            <a:r>
              <a:rPr lang="ru-RU" sz="1600" dirty="0" smtClean="0">
                <a:solidFill>
                  <a:srgbClr val="7030A0"/>
                </a:solidFill>
              </a:rPr>
              <a:t>о время народных гуляний, а также рыцарские турниры и конные состязания.</a:t>
            </a:r>
            <a:endParaRPr lang="ru-RU" sz="1600" dirty="0">
              <a:solidFill>
                <a:srgbClr val="7030A0"/>
              </a:solidFill>
            </a:endParaRPr>
          </a:p>
        </p:txBody>
      </p:sp>
      <p:pic>
        <p:nvPicPr>
          <p:cNvPr id="3074" name="Picture 2" descr="http://www.nashahistory.ru/sites/default/files/theatre-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0508" y="4119448"/>
            <a:ext cx="4207716" cy="2641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858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88640"/>
            <a:ext cx="909415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Как и в любом другом искусстве, в цирке главным является человек. Здесь наглядно</a:t>
            </a:r>
          </a:p>
          <a:p>
            <a:r>
              <a:rPr lang="ru-RU" sz="1600" dirty="0">
                <a:solidFill>
                  <a:srgbClr val="7030A0"/>
                </a:solidFill>
              </a:rPr>
              <a:t>д</a:t>
            </a:r>
            <a:r>
              <a:rPr lang="ru-RU" sz="1600" dirty="0" smtClean="0">
                <a:solidFill>
                  <a:srgbClr val="7030A0"/>
                </a:solidFill>
              </a:rPr>
              <a:t>емонстрируются красота человеческого тела, его безграничные физические возможности,</a:t>
            </a:r>
          </a:p>
          <a:p>
            <a:r>
              <a:rPr lang="ru-RU" sz="1600" dirty="0">
                <a:solidFill>
                  <a:srgbClr val="7030A0"/>
                </a:solidFill>
              </a:rPr>
              <a:t>с</a:t>
            </a:r>
            <a:r>
              <a:rPr lang="ru-RU" sz="1600" dirty="0" smtClean="0">
                <a:solidFill>
                  <a:srgbClr val="7030A0"/>
                </a:solidFill>
              </a:rPr>
              <a:t>пособность преодолевать трудности, ловкость и силу.</a:t>
            </a:r>
          </a:p>
          <a:p>
            <a:endParaRPr lang="ru-RU" sz="1600" dirty="0">
              <a:solidFill>
                <a:srgbClr val="7030A0"/>
              </a:solidFill>
            </a:endParaRPr>
          </a:p>
        </p:txBody>
      </p:sp>
      <p:pic>
        <p:nvPicPr>
          <p:cNvPr id="4098" name="Picture 2" descr="http://phishka.ru/uploads/posts/2014-01/1390402314_070a332d3b_1707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26" y="1124744"/>
            <a:ext cx="8740762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977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96" y="188640"/>
            <a:ext cx="92881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Цирковой образ создаётся различными выразительными средствами, главным из которых</a:t>
            </a:r>
          </a:p>
          <a:p>
            <a:r>
              <a:rPr lang="ru-RU" sz="1600" dirty="0">
                <a:solidFill>
                  <a:srgbClr val="7030A0"/>
                </a:solidFill>
              </a:rPr>
              <a:t>с</a:t>
            </a:r>
            <a:r>
              <a:rPr lang="ru-RU" sz="1600" dirty="0" smtClean="0">
                <a:solidFill>
                  <a:srgbClr val="7030A0"/>
                </a:solidFill>
              </a:rPr>
              <a:t>читается – </a:t>
            </a:r>
            <a:r>
              <a:rPr lang="ru-RU" sz="1600" b="1" dirty="0" smtClean="0">
                <a:solidFill>
                  <a:srgbClr val="C00000"/>
                </a:solidFill>
              </a:rPr>
              <a:t>ТРЮК</a:t>
            </a:r>
            <a:r>
              <a:rPr lang="ru-RU" sz="1600" b="1" dirty="0" smtClean="0">
                <a:solidFill>
                  <a:srgbClr val="7030A0"/>
                </a:solidFill>
              </a:rPr>
              <a:t> – ловкий, эффектный приём, производящий большое впечатление.</a:t>
            </a:r>
          </a:p>
          <a:p>
            <a:r>
              <a:rPr lang="ru-RU" sz="1600" b="1" dirty="0" smtClean="0">
                <a:solidFill>
                  <a:srgbClr val="7030A0"/>
                </a:solidFill>
              </a:rPr>
              <a:t>Так, акробаты и гимнасты в конном номере искусно исполняют сальто, стойки и </a:t>
            </a:r>
          </a:p>
          <a:p>
            <a:r>
              <a:rPr lang="ru-RU" sz="1600" b="1" dirty="0">
                <a:solidFill>
                  <a:srgbClr val="7030A0"/>
                </a:solidFill>
              </a:rPr>
              <a:t>п</a:t>
            </a:r>
            <a:r>
              <a:rPr lang="ru-RU" sz="1600" b="1" dirty="0" smtClean="0">
                <a:solidFill>
                  <a:srgbClr val="7030A0"/>
                </a:solidFill>
              </a:rPr>
              <a:t>рыжки. Иллюзионисты показывают исчезновение и таинственное появление предметов.</a:t>
            </a:r>
          </a:p>
          <a:p>
            <a:endParaRPr lang="ru-RU" sz="1600" b="1" dirty="0">
              <a:solidFill>
                <a:srgbClr val="C00000"/>
              </a:solidFill>
            </a:endParaRPr>
          </a:p>
        </p:txBody>
      </p:sp>
      <p:pic>
        <p:nvPicPr>
          <p:cNvPr id="5122" name="Picture 2" descr="http://www.yarnews.net/files/1/1000/445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5184576" cy="3509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my-hit.org/storage/1278422_1920x1080x5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1" y="4149080"/>
            <a:ext cx="3804423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404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902843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Другим выразительным средством является – </a:t>
            </a:r>
          </a:p>
          <a:p>
            <a:r>
              <a:rPr lang="ru-RU" sz="1600" b="1" dirty="0" smtClean="0">
                <a:solidFill>
                  <a:srgbClr val="C00000"/>
                </a:solidFill>
              </a:rPr>
              <a:t>ЭКСЦЕНТРИКА </a:t>
            </a:r>
            <a:r>
              <a:rPr lang="ru-RU" sz="1600" b="1" dirty="0" smtClean="0">
                <a:solidFill>
                  <a:srgbClr val="7030A0"/>
                </a:solidFill>
              </a:rPr>
              <a:t>- острый комедийный приём изображения действительности.</a:t>
            </a:r>
          </a:p>
          <a:p>
            <a:r>
              <a:rPr lang="ru-RU" sz="1600" b="1" dirty="0" smtClean="0">
                <a:solidFill>
                  <a:srgbClr val="7030A0"/>
                </a:solidFill>
              </a:rPr>
              <a:t>Так, музыкальные эксцентрики могут исполнять мелодии на пиле, сковородах, мётлах</a:t>
            </a:r>
          </a:p>
          <a:p>
            <a:r>
              <a:rPr lang="ru-RU" sz="1600" b="1" dirty="0">
                <a:solidFill>
                  <a:srgbClr val="7030A0"/>
                </a:solidFill>
              </a:rPr>
              <a:t>с</a:t>
            </a:r>
            <a:r>
              <a:rPr lang="ru-RU" sz="1600" b="1" dirty="0" smtClean="0">
                <a:solidFill>
                  <a:srgbClr val="7030A0"/>
                </a:solidFill>
              </a:rPr>
              <a:t> натянутыми на них струнами.</a:t>
            </a:r>
            <a:endParaRPr lang="ru-RU" sz="1600" b="1" dirty="0">
              <a:solidFill>
                <a:srgbClr val="C00000"/>
              </a:solidFill>
            </a:endParaRPr>
          </a:p>
        </p:txBody>
      </p:sp>
      <p:pic>
        <p:nvPicPr>
          <p:cNvPr id="6146" name="Picture 2" descr="http://www.ruscircus.ru/forum/uploads/post-82-0-82718000-14268026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51" y="1124744"/>
            <a:ext cx="3706997" cy="5574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187011.selcdn.ru/thumbnails/photos/1/z/l/1zl54056fdd331ef_10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365362"/>
            <a:ext cx="4919593" cy="3093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90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5315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7030A0"/>
                </a:solidFill>
              </a:rPr>
              <a:t>Не менее выразительна и </a:t>
            </a:r>
            <a:r>
              <a:rPr lang="ru-RU" sz="1600" b="1" dirty="0" smtClean="0">
                <a:solidFill>
                  <a:srgbClr val="C00000"/>
                </a:solidFill>
              </a:rPr>
              <a:t>ПАНТОМИМА -</a:t>
            </a:r>
            <a:r>
              <a:rPr lang="ru-RU" sz="1600" b="1" dirty="0" smtClean="0">
                <a:solidFill>
                  <a:srgbClr val="7030A0"/>
                </a:solidFill>
              </a:rPr>
              <a:t> в основе которой лежат пластика, жесты и</a:t>
            </a:r>
          </a:p>
          <a:p>
            <a:r>
              <a:rPr lang="ru-RU" sz="1600" b="1" dirty="0" smtClean="0">
                <a:solidFill>
                  <a:srgbClr val="7030A0"/>
                </a:solidFill>
              </a:rPr>
              <a:t> мимика.</a:t>
            </a:r>
            <a:endParaRPr lang="ru-RU" sz="1600" b="1" dirty="0">
              <a:solidFill>
                <a:srgbClr val="C00000"/>
              </a:solidFill>
            </a:endParaRPr>
          </a:p>
        </p:txBody>
      </p:sp>
      <p:pic>
        <p:nvPicPr>
          <p:cNvPr id="7170" name="Picture 2" descr="http://www.mirprazdnika.kiev.ua/images/pantomima/01/650/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01407"/>
            <a:ext cx="4608956" cy="307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fonar.tv/uploads/img/2015/07/30/55ba310a96fe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996952"/>
            <a:ext cx="562013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133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188640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ЦИРКОВЫЕ  ЖАНРЫ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692696"/>
            <a:ext cx="849944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АКРОБАТИКА –</a:t>
            </a:r>
            <a:r>
              <a:rPr lang="ru-RU" sz="1600" dirty="0" smtClean="0">
                <a:solidFill>
                  <a:srgbClr val="7030A0"/>
                </a:solidFill>
              </a:rPr>
              <a:t> от греч. поднимаюсь вверх. В основе этого жанра лежит мастерское</a:t>
            </a:r>
          </a:p>
          <a:p>
            <a:r>
              <a:rPr lang="ru-RU" sz="1600" dirty="0">
                <a:solidFill>
                  <a:srgbClr val="7030A0"/>
                </a:solidFill>
              </a:rPr>
              <a:t>в</a:t>
            </a:r>
            <a:r>
              <a:rPr lang="ru-RU" sz="1600" dirty="0" smtClean="0">
                <a:solidFill>
                  <a:srgbClr val="7030A0"/>
                </a:solidFill>
              </a:rPr>
              <a:t>ладение телом, хорошее развитие мускулатуры. Основные трюки в акробатике это –</a:t>
            </a:r>
          </a:p>
          <a:p>
            <a:r>
              <a:rPr lang="ru-RU" sz="1600" dirty="0">
                <a:solidFill>
                  <a:srgbClr val="7030A0"/>
                </a:solidFill>
              </a:rPr>
              <a:t>с</a:t>
            </a:r>
            <a:r>
              <a:rPr lang="ru-RU" sz="1600" dirty="0" smtClean="0">
                <a:solidFill>
                  <a:srgbClr val="7030A0"/>
                </a:solidFill>
              </a:rPr>
              <a:t>альто и стойка на руках.</a:t>
            </a:r>
            <a:endParaRPr lang="ru-RU" sz="1600" dirty="0">
              <a:solidFill>
                <a:srgbClr val="7030A0"/>
              </a:solidFill>
            </a:endParaRPr>
          </a:p>
        </p:txBody>
      </p:sp>
      <p:pic>
        <p:nvPicPr>
          <p:cNvPr id="8194" name="Picture 2" descr="https://ichef.bbci.co.uk/images/ic/1200x675/p03rqvh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8878371" cy="4994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555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39204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АТЛЕТИКА -</a:t>
            </a:r>
            <a:r>
              <a:rPr lang="ru-RU" sz="1600" b="1" dirty="0" smtClean="0">
                <a:solidFill>
                  <a:srgbClr val="7030A0"/>
                </a:solidFill>
              </a:rPr>
              <a:t> жанр циркового искусства, который заключается в демонстрации</a:t>
            </a:r>
          </a:p>
          <a:p>
            <a:r>
              <a:rPr lang="ru-RU" sz="1600" b="1" dirty="0">
                <a:solidFill>
                  <a:srgbClr val="7030A0"/>
                </a:solidFill>
              </a:rPr>
              <a:t>х</a:t>
            </a:r>
            <a:r>
              <a:rPr lang="ru-RU" sz="1600" b="1" dirty="0" smtClean="0">
                <a:solidFill>
                  <a:srgbClr val="7030A0"/>
                </a:solidFill>
              </a:rPr>
              <a:t>орошей физической силы человека. Чем только ни удивляют зрителей атлеты:</a:t>
            </a:r>
          </a:p>
          <a:p>
            <a:r>
              <a:rPr lang="ru-RU" sz="1600" b="1" dirty="0">
                <a:solidFill>
                  <a:srgbClr val="7030A0"/>
                </a:solidFill>
              </a:rPr>
              <a:t>г</a:t>
            </a:r>
            <a:r>
              <a:rPr lang="ru-RU" sz="1600" b="1" dirty="0" smtClean="0">
                <a:solidFill>
                  <a:srgbClr val="7030A0"/>
                </a:solidFill>
              </a:rPr>
              <a:t>нут монеты, разрывают якорные цепи, сгибают в дугу железный лом и т.д.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10242" name="Picture 2" descr="http://socialmytischi.ru/images/denvermedia/74/11754/post_3_13169410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647" y="1251076"/>
            <a:ext cx="4017064" cy="5490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flamber.ru/files/photos/1143133854/1143133928_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540" y="1772815"/>
            <a:ext cx="4474458" cy="4502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613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3006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Эквилибристика</a:t>
            </a:r>
            <a:r>
              <a:rPr lang="ru-RU" sz="2000" b="1" dirty="0" smtClean="0">
                <a:solidFill>
                  <a:srgbClr val="7030A0"/>
                </a:solidFill>
              </a:rPr>
              <a:t> –</a:t>
            </a:r>
            <a:r>
              <a:rPr lang="ru-RU" sz="1600" b="1" dirty="0" smtClean="0">
                <a:solidFill>
                  <a:srgbClr val="7030A0"/>
                </a:solidFill>
              </a:rPr>
              <a:t>демонстрирует искусство сохранения равновесия тела на </a:t>
            </a:r>
          </a:p>
          <a:p>
            <a:r>
              <a:rPr lang="ru-RU" sz="1600" b="1" dirty="0">
                <a:solidFill>
                  <a:srgbClr val="7030A0"/>
                </a:solidFill>
              </a:rPr>
              <a:t>з</a:t>
            </a:r>
            <a:r>
              <a:rPr lang="ru-RU" sz="1600" b="1" dirty="0" smtClean="0">
                <a:solidFill>
                  <a:srgbClr val="7030A0"/>
                </a:solidFill>
              </a:rPr>
              <a:t>емле или различных снарядах.</a:t>
            </a:r>
            <a:endParaRPr lang="ru-RU" sz="1600" b="1" dirty="0">
              <a:solidFill>
                <a:srgbClr val="C00000"/>
              </a:solidFill>
            </a:endParaRPr>
          </a:p>
        </p:txBody>
      </p:sp>
      <p:pic>
        <p:nvPicPr>
          <p:cNvPr id="12290" name="Picture 2" descr="http://www.ruscircus.ru/forum/uploads/post-3-12023778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8551137" cy="5740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396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157</TotalTime>
  <Words>494</Words>
  <Application>Microsoft Office PowerPoint</Application>
  <PresentationFormat>Экран (4:3)</PresentationFormat>
  <Paragraphs>49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305</cp:lastModifiedBy>
  <cp:revision>18</cp:revision>
  <dcterms:created xsi:type="dcterms:W3CDTF">2018-01-30T16:19:13Z</dcterms:created>
  <dcterms:modified xsi:type="dcterms:W3CDTF">2023-01-23T08:01:03Z</dcterms:modified>
</cp:coreProperties>
</file>