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72" r:id="rId7"/>
    <p:sldId id="273" r:id="rId8"/>
    <p:sldId id="274" r:id="rId9"/>
    <p:sldId id="265" r:id="rId10"/>
    <p:sldId id="266" r:id="rId11"/>
    <p:sldId id="279" r:id="rId12"/>
    <p:sldId id="282" r:id="rId13"/>
    <p:sldId id="267" r:id="rId14"/>
    <p:sldId id="268" r:id="rId15"/>
    <p:sldId id="278" r:id="rId16"/>
    <p:sldId id="280" r:id="rId17"/>
    <p:sldId id="281" r:id="rId18"/>
    <p:sldId id="283" r:id="rId19"/>
    <p:sldId id="285" r:id="rId20"/>
    <p:sldId id="284" r:id="rId21"/>
    <p:sldId id="286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 varScale="1">
        <p:scale>
          <a:sx n="103" d="100"/>
          <a:sy n="103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78390" y="5445224"/>
            <a:ext cx="5637010" cy="882119"/>
          </a:xfrm>
        </p:spPr>
        <p:txBody>
          <a:bodyPr>
            <a:normAutofit/>
          </a:bodyPr>
          <a:lstStyle/>
          <a:p>
            <a:r>
              <a:rPr lang="ru-RU" dirty="0" smtClean="0"/>
              <a:t>Автор: Пивоварова Надежда Геннадьевна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980728"/>
            <a:ext cx="7175351" cy="17931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«Юные волшебники»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(нетрадиционные техники рисования с детьми 4-5лет)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9480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Рисование </a:t>
            </a: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ватными палочками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437112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Ватными палочками рисовать очень просто. Опускаем палочку в воду, затем в краску и ставим на листе точки. Что рисовать? Да что угодно! Небо и солнышко, домик в деревне, речку, автомобили, куклы. Главное в этом деле – желание!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7" name="Picture 3" descr="C:\Users\Виктория\Desktop\патрп\IMG_81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1268760"/>
            <a:ext cx="3959870" cy="2229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41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357166"/>
            <a:ext cx="460858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286380" y="714356"/>
            <a:ext cx="36433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Рисование поролоном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Учить делать отпечаток губкой через трафарет, дорисовывать изображение. Развивать мелкую моторику рук, творческое воображение детей.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Ivan\Desktop\стиль\iStXSGhWluK0kWw-JB4cn8x7XMehHJSf-Uo7EmmmjtvzEkoJHeamzzSKPljCiW4ew1fhTdoWHH8ObEMYQUTNxdp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3643338" cy="4357718"/>
          </a:xfrm>
          <a:prstGeom prst="rect">
            <a:avLst/>
          </a:prstGeom>
          <a:noFill/>
        </p:spPr>
      </p:pic>
      <p:pic>
        <p:nvPicPr>
          <p:cNvPr id="33795" name="Picture 3" descr="C:\Users\Ivan\Desktop\стиль\hEhLYEXNDnIj9FiPGSA2ULM2rESAGkdV_l5ncqEM7C4mknFtiQ2hugfayqLughjeX3IS2m68CmB_U2VQhFK1NaJ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28604"/>
            <a:ext cx="3178584" cy="43577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4929198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Печать поролоновой губкой, позволяющий наиболее ярко и красочно показать характерную фактурность внешнего вида изображаемого предмета (объем, пушистость</a:t>
            </a:r>
            <a:r>
              <a:rPr lang="en-US" sz="2000" dirty="0" smtClean="0"/>
              <a:t>)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285728"/>
            <a:ext cx="3429024" cy="314327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Тычок жесткой полусухой кистью.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>Учить детей делать тычок жесткой полусухой кистью по контуру и внутри </a:t>
            </a:r>
            <a:r>
              <a:rPr lang="ru-RU" sz="1800" b="0" dirty="0" smtClean="0">
                <a:solidFill>
                  <a:schemeClr val="tx1"/>
                </a:solidFill>
              </a:rPr>
              <a:t>контура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2" name="Picture 2" descr="C:\Users\Ivan\Desktop\самообразование  фото занятий\нояб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214421"/>
            <a:ext cx="4429156" cy="3665483"/>
          </a:xfrm>
          <a:prstGeom prst="rect">
            <a:avLst/>
          </a:prstGeom>
          <a:noFill/>
        </p:spPr>
      </p:pic>
      <p:pic>
        <p:nvPicPr>
          <p:cNvPr id="5123" name="Picture 3" descr="C:\Users\Ivan\Desktop\самообразование  фото занятий\ноябр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696892"/>
            <a:ext cx="3929089" cy="2946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738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Свеча + акварель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653136"/>
            <a:ext cx="6400800" cy="2121416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ебенок </a:t>
            </a:r>
            <a:r>
              <a:rPr lang="ru-RU" dirty="0">
                <a:solidFill>
                  <a:schemeClr val="tx1"/>
                </a:solidFill>
              </a:rPr>
              <a:t>рисует </a:t>
            </a:r>
            <a:r>
              <a:rPr lang="ru-RU" dirty="0" smtClean="0">
                <a:solidFill>
                  <a:schemeClr val="tx1"/>
                </a:solidFill>
              </a:rPr>
              <a:t>свечей на </a:t>
            </a:r>
            <a:r>
              <a:rPr lang="ru-RU" dirty="0">
                <a:solidFill>
                  <a:schemeClr val="tx1"/>
                </a:solidFill>
              </a:rPr>
              <a:t>белой бумаге. Затем закрашивает лист акварелью в один или несколько цветов. </a:t>
            </a:r>
            <a:r>
              <a:rPr lang="ru-RU" dirty="0" smtClean="0">
                <a:solidFill>
                  <a:schemeClr val="tx1"/>
                </a:solidFill>
              </a:rPr>
              <a:t>Рисунок, нарисованный свечей, остается не закрашенным.</a:t>
            </a:r>
            <a:endParaRPr lang="ru-RU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 descr="https://sun9-59.userapi.com/impg/pXkIQx2-_jCbLNqt8eM9yY3OiYHYXKDR60Y_uQ/DpSHQ8mCXUA.jpg?size=810x1080&amp;quality=95&amp;sign=d709c88e2a682392e248e69a51ecd18e&amp;type=albu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928670"/>
            <a:ext cx="3963728" cy="3786214"/>
          </a:xfrm>
          <a:prstGeom prst="rect">
            <a:avLst/>
          </a:prstGeom>
          <a:noFill/>
        </p:spPr>
      </p:pic>
      <p:pic>
        <p:nvPicPr>
          <p:cNvPr id="2050" name="Picture 2" descr="C:\Users\Ivan\Desktop\стиль\T7BqPbpKVpk1Ig6V6L490EoZqrxHMes6OZRD5GXoeZAcyJp3n9UWwQvys7h41BaMM703pSaOxn5jnlt41yKdQWx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4095736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405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9" y="4372168"/>
            <a:ext cx="6519882" cy="1914352"/>
          </a:xfrm>
        </p:spPr>
        <p:txBody>
          <a:bodyPr/>
          <a:lstStyle/>
          <a:p>
            <a:pPr>
              <a:buNone/>
            </a:pPr>
            <a:r>
              <a:rPr lang="ru-RU" sz="2000" b="0" dirty="0" smtClean="0">
                <a:solidFill>
                  <a:schemeClr val="tx1"/>
                </a:solidFill>
              </a:rPr>
              <a:t>Ребенок берет ниточку за кончик крепко, не отпуская, окунаем в краску, вытаскиваем, встряхиваем лишние капельки и рисуем узор на листке, затем накрываем второй половинкой листа, придавливая слегка ладошкой</a:t>
            </a:r>
            <a:r>
              <a:rPr lang="ru-RU" sz="2000" b="0" dirty="0" smtClean="0">
                <a:solidFill>
                  <a:schemeClr val="tx1"/>
                </a:solidFill>
                <a:latin typeface="+mn-lt"/>
              </a:rPr>
              <a:t>.</a:t>
            </a:r>
            <a:br>
              <a:rPr lang="ru-RU" sz="2000" b="0" dirty="0" smtClean="0">
                <a:solidFill>
                  <a:schemeClr val="tx1"/>
                </a:solidFill>
                <a:latin typeface="+mn-lt"/>
              </a:rPr>
            </a:br>
            <a:endParaRPr lang="ru-RU" sz="20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7143776" cy="7143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Метод </a:t>
            </a:r>
            <a:r>
              <a:rPr lang="ru-RU" sz="4400" dirty="0" err="1" smtClean="0">
                <a:solidFill>
                  <a:srgbClr val="C00000"/>
                </a:solidFill>
              </a:rPr>
              <a:t>ниткографии</a:t>
            </a:r>
            <a:r>
              <a:rPr lang="ru-RU" sz="4400" dirty="0" smtClean="0">
                <a:solidFill>
                  <a:srgbClr val="C00000"/>
                </a:solidFill>
              </a:rPr>
              <a:t>.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Ivan\Desktop\самообразование  фото занятий\udoCSgovZ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833412"/>
            <a:ext cx="2643206" cy="3333722"/>
          </a:xfrm>
          <a:prstGeom prst="rect">
            <a:avLst/>
          </a:prstGeom>
          <a:noFill/>
        </p:spPr>
      </p:pic>
      <p:pic>
        <p:nvPicPr>
          <p:cNvPr id="1027" name="Picture 3" descr="C:\Users\Ivan\Desktop\самообразование  фото занятий\N8Y0iLDjyc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1" y="857232"/>
            <a:ext cx="2518189" cy="3357586"/>
          </a:xfrm>
          <a:prstGeom prst="rect">
            <a:avLst/>
          </a:prstGeom>
          <a:noFill/>
        </p:spPr>
      </p:pic>
      <p:pic>
        <p:nvPicPr>
          <p:cNvPr id="1028" name="Picture 4" descr="C:\Users\Ivan\Desktop\самообразование  фото занятий\-I8Oi3mgxN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598" y="785795"/>
            <a:ext cx="2625347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460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Ivan\Desktop\самообразование  фото занятий\4TknNcsHSx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857233"/>
            <a:ext cx="2732450" cy="3214710"/>
          </a:xfrm>
          <a:prstGeom prst="rect">
            <a:avLst/>
          </a:prstGeom>
          <a:noFill/>
        </p:spPr>
      </p:pic>
      <p:pic>
        <p:nvPicPr>
          <p:cNvPr id="31748" name="Picture 4" descr="C:\Users\Ivan\Desktop\самообразование  фото занятий\eICtcznBUc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857232"/>
            <a:ext cx="4125509" cy="55006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357694"/>
            <a:ext cx="42148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Способ "</a:t>
            </a:r>
            <a:r>
              <a:rPr lang="ru-RU" b="1" dirty="0" err="1" smtClean="0">
                <a:solidFill>
                  <a:schemeClr val="accent6"/>
                </a:solidFill>
              </a:rPr>
              <a:t>набрызг</a:t>
            </a:r>
            <a:r>
              <a:rPr lang="ru-RU" dirty="0" smtClean="0"/>
              <a:t>", при помощи зубной щётки: направив щётку на лист бумаги, резко провести по ней карандашом (палочкой) по направлению к себе, в этом случае краска будет брызгать на бумагу, а не на одежду.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Ivan\Desktop\стиль\qHKp9wMjz-t-YiaHWUL2jz1npfSainIks0Dt16yrS0_r0XMovGwJCh1BJFhO8mV-vMA4gdU1hpyO3lpDrCe1N7O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572031" cy="4488621"/>
          </a:xfrm>
          <a:prstGeom prst="rect">
            <a:avLst/>
          </a:prstGeom>
          <a:noFill/>
        </p:spPr>
      </p:pic>
      <p:pic>
        <p:nvPicPr>
          <p:cNvPr id="32771" name="Picture 3" descr="C:\Users\Ivan\Desktop\стиль\RkPHyqmPTP6zogaTqrj1wJdhJLSofss4qNoE4JDOZnn6DzWIP1cK_wPm0e-W1A6A9MOC7uC1n8fhSnPavcShk-t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317" y="3786190"/>
            <a:ext cx="3633747" cy="27253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6380" y="642918"/>
            <a:ext cx="350046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Кляксография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Необходимо краску сделать жидкой;</a:t>
            </a:r>
            <a:br>
              <a:rPr lang="ru-RU" dirty="0" smtClean="0"/>
            </a:br>
            <a:r>
              <a:rPr lang="ru-RU" dirty="0" smtClean="0"/>
              <a:t> Капнуть её на листочек;</a:t>
            </a:r>
            <a:br>
              <a:rPr lang="ru-RU" dirty="0" smtClean="0"/>
            </a:br>
            <a:r>
              <a:rPr lang="ru-RU" dirty="0" smtClean="0"/>
              <a:t> С помощью трубочки раздувать краску в разные стороны.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C:\Users\Ivan\Desktop\стиль\P_S12D2DGaotj35SZANmRpwkIDFkNRjhAPSAkBpMH_AQv7q1irCVug-vt8lX5OS4HKLgy3upgPtbsqD_E00zFif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4000496" cy="2643206"/>
          </a:xfrm>
          <a:prstGeom prst="rect">
            <a:avLst/>
          </a:prstGeom>
          <a:noFill/>
        </p:spPr>
      </p:pic>
      <p:pic>
        <p:nvPicPr>
          <p:cNvPr id="34825" name="Picture 9" descr="C:\Users\Ivan\Desktop\стиль\UQLUFqusCME3CrTupTI_thwRrBqNjmNW4LIORj2r_AeCfiMksiGX6oYhTD10Ln8N7d_xOCP1GDL92RXcJCTFBtq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428604"/>
            <a:ext cx="3157387" cy="29289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857752" y="3714752"/>
            <a:ext cx="3571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Познакомить с методом рисования при помощи </a:t>
            </a:r>
            <a:r>
              <a:rPr lang="ru-RU" dirty="0" err="1" smtClean="0"/>
              <a:t>коктельной</a:t>
            </a:r>
            <a:r>
              <a:rPr lang="ru-RU" dirty="0" smtClean="0"/>
              <a:t> трубочки и методом </a:t>
            </a:r>
            <a:r>
              <a:rPr lang="ru-RU" dirty="0" err="1" smtClean="0"/>
              <a:t>дорисовывания</a:t>
            </a:r>
            <a:r>
              <a:rPr lang="ru-RU" dirty="0" smtClean="0"/>
              <a:t> при помощи ватных палочек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34827" name="Picture 11" descr="https://sun9-83.userapi.com/s/v1/if2/kVrw2D2bZPANZwtxRXwKtEN61_84hDUpD1Eg9s5CuBStSA6LeiwiLqAVt9xM1aH7POOv6K-j11wozOf94fY7Qn6-.jpg?size=1280x960&amp;quality=95&amp;type=albu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429000"/>
            <a:ext cx="3929090" cy="24605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3" descr="C:\Users\Ivan\Desktop\стиль\NE5k5mPzN9N--slJnqzuhNDGlATKtwly63OkAiE1RGlykSHYsRQc50qyzD-F1GZgw4yAz9eB49-aYCtCPAN4gHI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14290"/>
            <a:ext cx="3786214" cy="3500462"/>
          </a:xfrm>
          <a:prstGeom prst="rect">
            <a:avLst/>
          </a:prstGeom>
          <a:noFill/>
        </p:spPr>
      </p:pic>
      <p:pic>
        <p:nvPicPr>
          <p:cNvPr id="36868" name="Picture 4" descr="C:\Users\Ivan\Desktop\стиль\F7mGpYqG-9-u2ocjhQOCa7vG5ItnBfyIb7A2aSz7pBZW__kZFMfVM3JfFTwtcBCdLKeQZfHPdYiM3g2W1LZAZ0y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3500462" cy="3500462"/>
          </a:xfrm>
          <a:prstGeom prst="rect">
            <a:avLst/>
          </a:prstGeom>
          <a:noFill/>
        </p:spPr>
      </p:pic>
      <p:pic>
        <p:nvPicPr>
          <p:cNvPr id="36869" name="Picture 5" descr="C:\Users\Ivan\Desktop\стиль\CLf80Yiav27o81keZAc_Xdv3M1yjVr_bUWHQ6eee0hGgYQkyJIPSzEwsdfiGwEGp9QeJ0pCyv1BlgNlc-tzFb0Z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120" y="4000504"/>
            <a:ext cx="3906645" cy="27146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786190"/>
            <a:ext cx="41434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Коллективная работа, используя технику рисования </a:t>
            </a:r>
            <a:r>
              <a:rPr lang="ru-RU" sz="2000" dirty="0" err="1" smtClean="0"/>
              <a:t>коктельной</a:t>
            </a:r>
            <a:r>
              <a:rPr lang="ru-RU" sz="2000" dirty="0" smtClean="0"/>
              <a:t> трубочкой.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Цель: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6552728" cy="301749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Цель:</a:t>
            </a:r>
            <a:r>
              <a:rPr lang="ru-RU" sz="2400" dirty="0" smtClean="0"/>
              <a:t> Создание условий для развития творческих способностей детей дошкольного возраста через использование нетрадиционных техник  рисования;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97152"/>
            <a:ext cx="178593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78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Ivan\Desktop\стиль\FB3lYmZv5xSsvvZAiOiGnXnQDBiTe9EVlnc420Yl597N_uU0C2kckvv8G2x0g2LcmpdUKZus4LLOS3kOC6_bFOR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1" y="357166"/>
            <a:ext cx="3714776" cy="3000396"/>
          </a:xfrm>
          <a:prstGeom prst="rect">
            <a:avLst/>
          </a:prstGeom>
          <a:noFill/>
        </p:spPr>
      </p:pic>
      <p:pic>
        <p:nvPicPr>
          <p:cNvPr id="35843" name="Picture 3" descr="C:\Users\Ivan\Desktop\kWDj44L0vS6WxwPv2E8lSro03mAF31l91hhYt_hb-ec_y4SPpJgJ3YRK1UVwz8TC9mpTV-79CS0N_jrzjik7AXb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57166"/>
            <a:ext cx="4143404" cy="53578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3643312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Рисование  используя технику "по мокрому фону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van\Desktop\O0iz5gYV2ZsuYwDdln0dR0W6uVIoxAQwdnCdQiF0k01q78TzOPxsMz_M1yMm9AdXwAqGlc77gZxEJeOn5F1NUOs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7"/>
            <a:ext cx="3584979" cy="3786214"/>
          </a:xfrm>
          <a:prstGeom prst="rect">
            <a:avLst/>
          </a:prstGeom>
          <a:noFill/>
        </p:spPr>
      </p:pic>
      <p:pic>
        <p:nvPicPr>
          <p:cNvPr id="1027" name="Picture 3" descr="C:\Users\Ivan\Desktop\mamKTk578zKWlXaQO85yx4rSGfvlZ-l9s6mLQnm2GvdMOslxI3viyjuJWgHan4y-jh3WsyAS7XSms2bE5T9DxEY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40" y="428604"/>
            <a:ext cx="5000660" cy="375049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4357694"/>
            <a:ext cx="757242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Рисование  манкой  крупой  на бумаге </a:t>
            </a:r>
            <a:r>
              <a:rPr lang="ru-RU" dirty="0" smtClean="0"/>
              <a:t>–  чтобы манка осталась на листе и не рассыпалась, применяется способ рисования манной крупой с использования клея . Для начала нужно с помощью карандаша нарисовать рисунок.</a:t>
            </a:r>
          </a:p>
          <a:p>
            <a:r>
              <a:rPr lang="ru-RU" dirty="0" smtClean="0"/>
              <a:t>С помощью клея  прорисовать контуры рисунка. Берем манную крупу и рассыпаем по рисунку, с уже нанесенным клеем. Высохший лист нужно легко встряхнуть, чтобы не приклеенные крупинки осыпались.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5048" y="260648"/>
            <a:ext cx="8568952" cy="338231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540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внимание!</a:t>
            </a:r>
            <a:endParaRPr lang="ru-RU" sz="5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06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5814978" cy="473086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Задачи :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Образовательные: 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 расширять представление о многообразии нетрадиционных техник рисования. 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 формировать эстетическое отношение к окружающей действительности на основе ознакомления с нетрадиционными техниками рисования. 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 формировать эстетический вкус, творчество, фантазию. 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-совершенствовать технические умения и навыки рисования.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</a:rPr>
              <a:t>- пространственной ориентировки на листе бумаги, глазомера , зрительного восприятия;</a:t>
            </a:r>
          </a:p>
          <a:p>
            <a:pPr algn="ctr">
              <a:buNone/>
            </a:pPr>
            <a:endParaRPr lang="ru-RU" sz="5600" dirty="0" smtClean="0">
              <a:solidFill>
                <a:schemeClr val="tx1"/>
              </a:solidFill>
              <a:latin typeface="+mj-lt"/>
            </a:endParaRP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Развивающие: 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-развивать ассоциативное мышление и любознательность, наблюдательность , воображение.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</a:rPr>
              <a:t>-  мелкой моторики рук и тактильного восприятия; </a:t>
            </a:r>
          </a:p>
          <a:p>
            <a:pPr algn="ctr">
              <a:buNone/>
            </a:pPr>
            <a:endParaRPr lang="ru-RU" sz="5600" dirty="0" smtClean="0">
              <a:solidFill>
                <a:schemeClr val="tx1"/>
              </a:solidFill>
              <a:latin typeface="+mj-lt"/>
            </a:endParaRP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Воспитательные:</a:t>
            </a: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  <a:latin typeface="+mj-lt"/>
              </a:rPr>
              <a:t>- воспитывать художественный вкус и чувство гармонии.</a:t>
            </a:r>
            <a:endParaRPr lang="ru-RU" sz="5600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5600" dirty="0" smtClean="0">
                <a:solidFill>
                  <a:schemeClr val="tx1"/>
                </a:solidFill>
              </a:rPr>
              <a:t> - внимания и усидчивости; </a:t>
            </a:r>
          </a:p>
          <a:p>
            <a:pPr>
              <a:buNone/>
            </a:pPr>
            <a:endParaRPr lang="ru-RU" sz="4000" dirty="0" smtClean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ru-RU" sz="4500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76672"/>
            <a:ext cx="194421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4643446"/>
            <a:ext cx="2028194" cy="1651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25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556792"/>
            <a:ext cx="7029400" cy="3849608"/>
          </a:xfrm>
        </p:spPr>
        <p:txBody>
          <a:bodyPr/>
          <a:lstStyle/>
          <a:p>
            <a:pPr marL="4572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Нетрадиционные техники рисования –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это способы рисования различными  материалами: поролоном, комканой </a:t>
            </a:r>
            <a:r>
              <a:rPr lang="ru-RU" dirty="0" smtClean="0">
                <a:solidFill>
                  <a:schemeClr val="tx1"/>
                </a:solidFill>
              </a:rPr>
              <a:t>бумагой, трубочками, ниточками, пенопластом, </a:t>
            </a:r>
            <a:r>
              <a:rPr lang="ru-RU" dirty="0">
                <a:solidFill>
                  <a:schemeClr val="tx1"/>
                </a:solidFill>
              </a:rPr>
              <a:t>парафиновой </a:t>
            </a:r>
            <a:r>
              <a:rPr lang="ru-RU" dirty="0" smtClean="0">
                <a:solidFill>
                  <a:schemeClr val="tx1"/>
                </a:solidFill>
              </a:rPr>
              <a:t>свечой, </a:t>
            </a:r>
            <a:r>
              <a:rPr lang="ru-RU" dirty="0">
                <a:solidFill>
                  <a:schemeClr val="tx1"/>
                </a:solidFill>
              </a:rPr>
              <a:t>восковыми </a:t>
            </a:r>
            <a:r>
              <a:rPr lang="ru-RU" dirty="0" smtClean="0">
                <a:solidFill>
                  <a:schemeClr val="tx1"/>
                </a:solidFill>
              </a:rPr>
              <a:t>мелками, </a:t>
            </a:r>
            <a:r>
              <a:rPr lang="ru-RU" dirty="0">
                <a:solidFill>
                  <a:schemeClr val="tx1"/>
                </a:solidFill>
              </a:rPr>
              <a:t>сухими листьями и т.д. рисование </a:t>
            </a:r>
            <a:r>
              <a:rPr lang="ru-RU" dirty="0" smtClean="0">
                <a:solidFill>
                  <a:schemeClr val="tx1"/>
                </a:solidFill>
              </a:rPr>
              <a:t>ладошками, пальчиками, </a:t>
            </a:r>
            <a:r>
              <a:rPr lang="ru-RU" dirty="0">
                <a:solidFill>
                  <a:schemeClr val="tx1"/>
                </a:solidFill>
              </a:rPr>
              <a:t>тупыми концами </a:t>
            </a:r>
            <a:r>
              <a:rPr lang="ru-RU" dirty="0" smtClean="0">
                <a:solidFill>
                  <a:schemeClr val="tx1"/>
                </a:solidFill>
              </a:rPr>
              <a:t>карандашей, </a:t>
            </a:r>
            <a:r>
              <a:rPr lang="ru-RU" dirty="0">
                <a:solidFill>
                  <a:schemeClr val="tx1"/>
                </a:solidFill>
              </a:rPr>
              <a:t>ватными палочками и т.д</a:t>
            </a:r>
            <a:r>
              <a:rPr lang="ru-RU" dirty="0"/>
              <a:t>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293096"/>
            <a:ext cx="2143943" cy="215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94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056" y="285728"/>
            <a:ext cx="8496944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Рисование пальчиками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221088"/>
            <a:ext cx="6400800" cy="216024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</a:rPr>
              <a:t>Ребёнок опускает в гуашь пальчик и наносит точки, пятнышки на бумагу. На каждый пальчик набирается краска разного цвета. После работы пальчики вытираются салфеткой, затем гуашь легко смывается</a:t>
            </a:r>
          </a:p>
        </p:txBody>
      </p:sp>
      <p:pic>
        <p:nvPicPr>
          <p:cNvPr id="1026" name="Picture 2" descr="C:\Users\Ivan\Desktop\самообразование  фото занятий\самообразование сентябрь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500174"/>
            <a:ext cx="3143272" cy="2428892"/>
          </a:xfrm>
          <a:prstGeom prst="rect">
            <a:avLst/>
          </a:prstGeom>
          <a:noFill/>
        </p:spPr>
      </p:pic>
      <p:pic>
        <p:nvPicPr>
          <p:cNvPr id="1028" name="Picture 4" descr="C:\Users\Ivan\Desktop\самообразование  фото занятий\самообразование  сентябрь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571652"/>
            <a:ext cx="3071834" cy="23574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336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929066"/>
            <a:ext cx="3214710" cy="242889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Рисование пальчиками.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0" dirty="0" smtClean="0">
                <a:solidFill>
                  <a:schemeClr val="tx1"/>
                </a:solidFill>
              </a:rPr>
              <a:t>Радуга . Елочка.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Ivan\Desktop\самообразование  фото занятий\окт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285728"/>
            <a:ext cx="2286016" cy="3242481"/>
          </a:xfrm>
          <a:prstGeom prst="rect">
            <a:avLst/>
          </a:prstGeom>
          <a:noFill/>
        </p:spPr>
      </p:pic>
      <p:pic>
        <p:nvPicPr>
          <p:cNvPr id="2051" name="Picture 3" descr="C:\Users\Ivan\Desktop\самообразование  фото занятий\окт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85729"/>
            <a:ext cx="2643206" cy="3143272"/>
          </a:xfrm>
          <a:prstGeom prst="rect">
            <a:avLst/>
          </a:prstGeom>
          <a:noFill/>
        </p:spPr>
      </p:pic>
      <p:pic>
        <p:nvPicPr>
          <p:cNvPr id="2052" name="Picture 4" descr="C:\Users\Ivan\Desktop\самообразование  фото занятий\окт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91230" y="357166"/>
            <a:ext cx="2738488" cy="3071834"/>
          </a:xfrm>
          <a:prstGeom prst="rect">
            <a:avLst/>
          </a:prstGeom>
          <a:noFill/>
        </p:spPr>
      </p:pic>
      <p:pic>
        <p:nvPicPr>
          <p:cNvPr id="4098" name="Picture 2" descr="C:\Users\Ivan\Desktop\самообразование  фото занятий\декабрьелк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714752"/>
            <a:ext cx="3714690" cy="27860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825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928670"/>
            <a:ext cx="2786082" cy="1857388"/>
          </a:xfrm>
        </p:spPr>
        <p:txBody>
          <a:bodyPr/>
          <a:lstStyle/>
          <a:p>
            <a:pPr>
              <a:buNone/>
            </a:pPr>
            <a:r>
              <a:rPr lang="ru-RU" sz="3200" b="0" dirty="0" smtClean="0">
                <a:solidFill>
                  <a:srgbClr val="FF0000"/>
                </a:solidFill>
                <a:latin typeface="+mn-lt"/>
              </a:rPr>
              <a:t>Рисование </a:t>
            </a:r>
            <a:br>
              <a:rPr lang="ru-RU" sz="3200" b="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b="0" dirty="0" smtClean="0">
                <a:solidFill>
                  <a:srgbClr val="FF0000"/>
                </a:solidFill>
                <a:latin typeface="+mn-lt"/>
              </a:rPr>
              <a:t>ладошкой</a:t>
            </a:r>
            <a:endParaRPr lang="ru-RU" sz="3200" b="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C:\Users\Ivan\Desktop\самообразование  фото занятий\ноя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195469" cy="321471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66" y="3357562"/>
            <a:ext cx="4357633" cy="326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9155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87016" y="814967"/>
            <a:ext cx="6400800" cy="247115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Ребёнок опускает в гуашь ладошку (всю кисть) или окрашивает её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</a:t>
            </a:r>
          </a:p>
          <a:p>
            <a:pPr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Users\Ivan\Desktop\самообразование  фото занятий\ноя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357562"/>
            <a:ext cx="2303876" cy="3071834"/>
          </a:xfrm>
          <a:prstGeom prst="rect">
            <a:avLst/>
          </a:prstGeom>
          <a:noFill/>
        </p:spPr>
      </p:pic>
      <p:pic>
        <p:nvPicPr>
          <p:cNvPr id="3075" name="Picture 3" descr="C:\Users\Ivan\Desktop\самообразование  фото занятий\ноя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5" y="3286124"/>
            <a:ext cx="2928958" cy="3071810"/>
          </a:xfrm>
          <a:prstGeom prst="rect">
            <a:avLst/>
          </a:prstGeom>
          <a:noFill/>
        </p:spPr>
      </p:pic>
      <p:pic>
        <p:nvPicPr>
          <p:cNvPr id="3076" name="Picture 4" descr="C:\Users\Ivan\Desktop\самообразование  фото занятий\ноя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00825" y="3286124"/>
            <a:ext cx="2411015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684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Оттиск пробкой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29309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Намазываем кистью с краской верхнюю часть пробки (от пластиковой бутылки), отпечатываем на поверхность листа. Получившееся изображение круга дополняется элементам</a:t>
            </a:r>
            <a:r>
              <a:rPr lang="ru-RU" dirty="0" smtClean="0"/>
              <a:t>и.</a:t>
            </a:r>
            <a:endParaRPr lang="ru-RU" dirty="0"/>
          </a:p>
        </p:txBody>
      </p:sp>
      <p:pic>
        <p:nvPicPr>
          <p:cNvPr id="7170" name="Picture 2" descr="C:\Users\Виктория\Desktop\патрп\IMG_8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58673"/>
            <a:ext cx="3943600" cy="221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Виктория\Desktop\патрп\IMG_81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87522" y="2341963"/>
            <a:ext cx="4249672" cy="239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53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483</TotalTime>
  <Words>386</Words>
  <Application>Microsoft Office PowerPoint</Application>
  <PresentationFormat>Экран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Воздушный поток</vt:lpstr>
      <vt:lpstr> «Юные волшебники»   (нетрадиционные техники рисования с детьми 4-5лет)</vt:lpstr>
      <vt:lpstr>Цель:</vt:lpstr>
      <vt:lpstr>Задачи:</vt:lpstr>
      <vt:lpstr>Презентация PowerPoint</vt:lpstr>
      <vt:lpstr>Рисование пальчиками</vt:lpstr>
      <vt:lpstr>Рисование пальчиками. Радуга . Елочка. </vt:lpstr>
      <vt:lpstr>Рисование  ладошкой</vt:lpstr>
      <vt:lpstr>Презентация PowerPoint</vt:lpstr>
      <vt:lpstr>Оттиск пробкой</vt:lpstr>
      <vt:lpstr>Рисование ватными палочками</vt:lpstr>
      <vt:lpstr>Презентация PowerPoint</vt:lpstr>
      <vt:lpstr>Презентация PowerPoint</vt:lpstr>
      <vt:lpstr>Тычок жесткой полусухой кистью. Учить детей делать тычок жесткой полусухой кистью по контуру и внутри контура </vt:lpstr>
      <vt:lpstr>Свеча + акварель</vt:lpstr>
      <vt:lpstr>Ребенок берет ниточку за кончик крепко, не отпуская, окунаем в краску, вытаскиваем, встряхиваем лишние капельки и рисуем узор на листке, затем накрываем второй половинкой листа, придавливая слегка ладошкой.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Кружок «Юные волшебники»</dc:title>
  <dc:creator>Виктория</dc:creator>
  <cp:lastModifiedBy>Пользователь</cp:lastModifiedBy>
  <cp:revision>58</cp:revision>
  <dcterms:created xsi:type="dcterms:W3CDTF">2013-04-24T08:05:33Z</dcterms:created>
  <dcterms:modified xsi:type="dcterms:W3CDTF">2023-01-23T07:06:36Z</dcterms:modified>
</cp:coreProperties>
</file>