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58" r:id="rId12"/>
    <p:sldId id="260" r:id="rId13"/>
    <p:sldId id="282" r:id="rId14"/>
    <p:sldId id="261" r:id="rId15"/>
    <p:sldId id="283" r:id="rId16"/>
    <p:sldId id="284" r:id="rId17"/>
    <p:sldId id="285" r:id="rId18"/>
    <p:sldId id="286" r:id="rId19"/>
    <p:sldId id="272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C8B27A5-BFA2-4B8D-BB2D-50FCADA60C53}">
          <p14:sldIdLst>
            <p14:sldId id="256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58"/>
            <p14:sldId id="260"/>
          </p14:sldIdLst>
        </p14:section>
        <p14:section name="Раздел без заголовка" id="{D04679E5-7938-4399-994C-9DE1C4BE5AF8}">
          <p14:sldIdLst>
            <p14:sldId id="282"/>
            <p14:sldId id="261"/>
            <p14:sldId id="283"/>
            <p14:sldId id="284"/>
            <p14:sldId id="285"/>
            <p14:sldId id="286"/>
            <p14:sldId id="27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3E2C3-A515-4D55-AFB5-B7E9B243DA0C}" type="datetimeFigureOut">
              <a:rPr lang="ru-RU"/>
              <a:pPr>
                <a:defRPr/>
              </a:pPr>
              <a:t>05.11.2021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186846-B848-4478-89EE-42D737C09A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1583A-6E3D-4A7C-9472-144CA92C5896}" type="datetimeFigureOut">
              <a:rPr lang="ru-RU"/>
              <a:pPr>
                <a:defRPr/>
              </a:pPr>
              <a:t>05.11.2021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1D75C-E11C-4A67-A448-8BC68D9B54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AA587-F40A-4CF8-A84B-998AAEAD3D18}" type="datetimeFigureOut">
              <a:rPr lang="ru-RU"/>
              <a:pPr>
                <a:defRPr/>
              </a:pPr>
              <a:t>05.11.2021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F084DC-D62C-4D92-87E9-DF030F9E47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D9816-239F-4151-B7B6-BA83112DC7D1}" type="datetimeFigureOut">
              <a:rPr lang="ru-RU"/>
              <a:pPr>
                <a:defRPr/>
              </a:pPr>
              <a:t>05.11.2021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1674A-2340-4BE5-8DA0-3D609E3CCC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4662C-EC7B-47E5-A0AC-3DC558E90A26}" type="datetimeFigureOut">
              <a:rPr lang="ru-RU"/>
              <a:pPr>
                <a:defRPr/>
              </a:pPr>
              <a:t>05.11.2021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219E7-763E-4532-BAC5-5C58330738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97FC2F-E256-4367-B811-EC2A3F313FED}" type="datetimeFigureOut">
              <a:rPr lang="ru-RU"/>
              <a:pPr>
                <a:defRPr/>
              </a:pPr>
              <a:t>05.11.2021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8B0EAB-31FF-492D-B5DB-CC9263A5F7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03D6B-70E1-4602-A7DF-5125B0E48A31}" type="datetimeFigureOut">
              <a:rPr lang="ru-RU"/>
              <a:pPr>
                <a:defRPr/>
              </a:pPr>
              <a:t>05.11.2021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5E02F0-CA7D-4338-A161-FEBE758D46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40162-7329-4EFE-9C69-62049D3C9112}" type="datetimeFigureOut">
              <a:rPr lang="ru-RU"/>
              <a:pPr>
                <a:defRPr/>
              </a:pPr>
              <a:t>05.11.2021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2CC07-3AF6-4B51-94B6-F56AAE3B82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33ECE-C7D2-4DC4-9E31-42A211FF8CE4}" type="datetimeFigureOut">
              <a:rPr lang="ru-RU"/>
              <a:pPr>
                <a:defRPr/>
              </a:pPr>
              <a:t>05.11.2021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CB154-D0F7-4882-BD2D-32DE4681E7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8B513-96C3-469D-B8DA-CE14CE3D7B10}" type="datetimeFigureOut">
              <a:rPr lang="ru-RU"/>
              <a:pPr>
                <a:defRPr/>
              </a:pPr>
              <a:t>05.11.2021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DE6E08-2076-484D-A15F-AF494A60C9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A5EA8-CC3B-403A-AE31-0C9D492401A0}" type="datetimeFigureOut">
              <a:rPr lang="ru-RU"/>
              <a:pPr>
                <a:defRPr/>
              </a:pPr>
              <a:t>05.11.2021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4B48D-3CB2-4976-B84F-A0F87A295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2C7B464-E321-412B-A123-667C59AFC2C6}" type="datetimeFigureOut">
              <a:rPr lang="ru-RU"/>
              <a:pPr>
                <a:defRPr/>
              </a:pPr>
              <a:t>05.11.2021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8CD71FC-A7B7-4142-B5B5-6C6CD6237D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 idx="4294967295"/>
          </p:nvPr>
        </p:nvSpPr>
        <p:spPr>
          <a:xfrm>
            <a:off x="2928926" y="1214438"/>
            <a:ext cx="4929222" cy="4214826"/>
          </a:xfrm>
        </p:spPr>
        <p:txBody>
          <a:bodyPr/>
          <a:lstStyle/>
          <a:p>
            <a:r>
              <a:rPr lang="ru-RU" sz="8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Проект </a:t>
            </a:r>
            <a:r>
              <a:rPr lang="ru-RU" sz="4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«Россия -Родина моя!»</a:t>
            </a:r>
            <a:br>
              <a:rPr lang="ru-RU" sz="4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4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подготовили и провели: Есина М.А., </a:t>
            </a:r>
            <a:r>
              <a:rPr lang="ru-RU" sz="2000" b="1" i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Куфтарева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Н.А.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2021-2022 учебный год</a:t>
            </a:r>
            <a:endParaRPr lang="ru-RU" sz="4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 idx="4294967295"/>
          </p:nvPr>
        </p:nvSpPr>
        <p:spPr>
          <a:xfrm>
            <a:off x="2699792" y="1016732"/>
            <a:ext cx="5760640" cy="4824536"/>
          </a:xfrm>
        </p:spPr>
        <p:txBody>
          <a:bodyPr anchor="ctr"/>
          <a:lstStyle/>
          <a:p>
            <a:pPr algn="l"/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Деятельность педагога: 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ставит проблему, предлагает тему, распределяет обязанности, помогает, уточняет, контролирует, проверяет, оценивает результаты проекта.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Деятельность детей: 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анализируют, сравнивают, выбирают, исследуют, изучают, формулируют, рисуют, определяют, создают, контролируют, выполняют, оформляют, участвуют в оценке проекта.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69891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928926" y="785793"/>
            <a:ext cx="5286412" cy="1928831"/>
          </a:xfrm>
        </p:spPr>
        <p:txBody>
          <a:bodyPr/>
          <a:lstStyle/>
          <a:p>
            <a:br>
              <a:rPr lang="ru-RU" sz="3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3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3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3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Родина – это место, где человек родился и вырос. Это страна гражданином которой он является.</a:t>
            </a:r>
            <a:br>
              <a:rPr lang="ru-RU" sz="3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Моя Родина – Россия!</a:t>
            </a:r>
            <a:br>
              <a:rPr lang="ru-RU" sz="3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3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dirty="0"/>
            </a:br>
            <a:endParaRPr lang="ru-RU" dirty="0"/>
          </a:p>
        </p:txBody>
      </p:sp>
      <p:pic>
        <p:nvPicPr>
          <p:cNvPr id="4098" name="Picture 2" descr="https://massazhnye-kresla.ru/upload/medialibrary/964/9647a4c5d51bf8aedba4da9dcbce4c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3083250"/>
            <a:ext cx="5643602" cy="31083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428728" y="3143248"/>
            <a:ext cx="6500858" cy="2982915"/>
          </a:xfrm>
        </p:spPr>
        <p:txBody>
          <a:bodyPr/>
          <a:lstStyle/>
          <a:p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Три полоски флага — это неспроста:</a:t>
            </a:r>
            <a:b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Белая полоска — мир и чистота,</a:t>
            </a:r>
            <a:b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Синяя полоска — это цвет небес,</a:t>
            </a:r>
            <a:b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Куполов нарядных, радости, чудес,</a:t>
            </a:r>
            <a:b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Красная полоска — подвиги солдат,</a:t>
            </a:r>
            <a:b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свою Отчизну от врагов хранят.</a:t>
            </a:r>
            <a:b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 страны великой самый главный знак —</a:t>
            </a:r>
            <a:b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Доблестный трехцветный наш российский флаг!</a:t>
            </a:r>
          </a:p>
          <a:p>
            <a:pPr>
              <a:buNone/>
            </a:pPr>
            <a:br>
              <a:rPr lang="ru-RU" dirty="0"/>
            </a:br>
            <a:br>
              <a:rPr lang="ru-RU" dirty="0"/>
            </a:br>
            <a:endParaRPr lang="ru-RU" dirty="0"/>
          </a:p>
          <a:p>
            <a:endParaRPr lang="ru-RU" dirty="0"/>
          </a:p>
        </p:txBody>
      </p:sp>
      <p:pic>
        <p:nvPicPr>
          <p:cNvPr id="2050" name="Picture 2" descr="https://i1.wp.com/mshishova.ru/wp-content/uploads/2015/06/stihi_gos_simvoly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785794"/>
            <a:ext cx="3810000" cy="28479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643188" y="3143250"/>
            <a:ext cx="6500812" cy="2982913"/>
          </a:xfrm>
        </p:spPr>
        <p:txBody>
          <a:bodyPr/>
          <a:lstStyle/>
          <a:p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br>
              <a:rPr lang="ru-RU" dirty="0"/>
            </a:br>
            <a:br>
              <a:rPr lang="ru-RU" dirty="0"/>
            </a:br>
            <a:endParaRPr lang="ru-RU" dirty="0"/>
          </a:p>
          <a:p>
            <a:endParaRPr lang="ru-RU" dirty="0"/>
          </a:p>
        </p:txBody>
      </p:sp>
      <p:pic>
        <p:nvPicPr>
          <p:cNvPr id="2050" name="Picture 2" descr="https://i1.wp.com/mshishova.ru/wp-content/uploads/2015/06/stihi_gos_simvoly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92468" y="668238"/>
            <a:ext cx="3810000" cy="2847976"/>
          </a:xfrm>
          <a:prstGeom prst="rect">
            <a:avLst/>
          </a:prstGeom>
          <a:noFill/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BF6D0B7-0C8B-4E28-BB05-49526CDE4D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67857" y="3411191"/>
            <a:ext cx="2232248" cy="292781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6336990-0732-4723-850E-F3189180C5A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466456" y="1952836"/>
            <a:ext cx="2232248" cy="273630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68BF290-71EF-464E-8EBD-891DF8521B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340892" y="3452318"/>
            <a:ext cx="2376264" cy="3098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7972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1428728" y="1571612"/>
            <a:ext cx="3643338" cy="4554551"/>
          </a:xfrm>
        </p:spPr>
        <p:txBody>
          <a:bodyPr/>
          <a:lstStyle/>
          <a:p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(                       </a:t>
            </a:r>
          </a:p>
          <a:p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                           Слова С. Михалкова, </a:t>
            </a:r>
          </a:p>
          <a:p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                        музыка А. Александрова)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Россия — священная наша держава!</a:t>
            </a:r>
          </a:p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Россия — любимая наша страна!</a:t>
            </a:r>
          </a:p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Могучая воля, великая слава —</a:t>
            </a:r>
          </a:p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Твое достоянье на все времена!</a:t>
            </a:r>
          </a:p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Славься, Отечество наше свободное,</a:t>
            </a:r>
          </a:p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Братских народов союз вековой,</a:t>
            </a:r>
          </a:p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Предками данная мудрость народная,</a:t>
            </a:r>
          </a:p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Славься, страна, мы гордимся тобой!</a:t>
            </a:r>
          </a:p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От южных морей до полярного края</a:t>
            </a:r>
          </a:p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Раскинулись наши леса и поля,</a:t>
            </a:r>
          </a:p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Одна ты на свете, одна ты такая,</a:t>
            </a:r>
          </a:p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Хранимая Богом родная земля!</a:t>
            </a:r>
          </a:p>
          <a:p>
            <a:pPr>
              <a:buNone/>
            </a:pPr>
            <a:r>
              <a:rPr lang="ru-RU" sz="9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br>
              <a:rPr lang="ru-RU" sz="900" dirty="0"/>
            </a:br>
            <a:br>
              <a:rPr lang="ru-RU" sz="900" dirty="0"/>
            </a:br>
            <a:endParaRPr lang="ru-RU" sz="900" dirty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Гимн России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294967295"/>
          </p:nvPr>
        </p:nvSpPr>
        <p:spPr>
          <a:xfrm>
            <a:off x="5102225" y="1714488"/>
            <a:ext cx="3255989" cy="4411675"/>
          </a:xfrm>
        </p:spPr>
        <p:txBody>
          <a:bodyPr/>
          <a:lstStyle/>
          <a:p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Славься, Отечество наше свободное,</a:t>
            </a:r>
          </a:p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Братских народов союз вековой,</a:t>
            </a:r>
          </a:p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Предками данная мудрость народная,</a:t>
            </a:r>
          </a:p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Славься, страна, мы гордимся тобой!</a:t>
            </a:r>
          </a:p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Широкий простор для мечты и для жизни</a:t>
            </a:r>
          </a:p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Грядущие нам открывают года!</a:t>
            </a:r>
          </a:p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Нам силу дает наша верность Отчизне —</a:t>
            </a:r>
          </a:p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Так было, так есть и так будет всегда!</a:t>
            </a:r>
          </a:p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Славься, Отечество наше свободное,</a:t>
            </a:r>
          </a:p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Братских народов Союз вековой,</a:t>
            </a:r>
          </a:p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Предками данная мудрость народная,</a:t>
            </a:r>
          </a:p>
          <a:p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Славься, страна, мы гордимся тобой!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1428728" y="1571612"/>
            <a:ext cx="3643338" cy="4554551"/>
          </a:xfrm>
        </p:spPr>
        <p:txBody>
          <a:bodyPr/>
          <a:lstStyle/>
          <a:p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(                       </a:t>
            </a:r>
          </a:p>
          <a:p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                          </a:t>
            </a:r>
          </a:p>
          <a:p>
            <a:pPr>
              <a:buNone/>
            </a:pPr>
            <a:r>
              <a:rPr lang="ru-RU" sz="9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br>
              <a:rPr lang="ru-RU" sz="900" dirty="0"/>
            </a:br>
            <a:br>
              <a:rPr lang="ru-RU" sz="900" dirty="0"/>
            </a:br>
            <a:endParaRPr lang="ru-RU" sz="900" dirty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971600" y="-459432"/>
            <a:ext cx="7258000" cy="1296144"/>
          </a:xfrm>
        </p:spPr>
        <p:txBody>
          <a:bodyPr/>
          <a:lstStyle/>
          <a:p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Гимн России (прослушивание) </a:t>
            </a:r>
            <a:endParaRPr lang="ru-RU" sz="2800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294967295"/>
          </p:nvPr>
        </p:nvSpPr>
        <p:spPr>
          <a:xfrm>
            <a:off x="5102225" y="1714488"/>
            <a:ext cx="3255989" cy="4411675"/>
          </a:xfrm>
        </p:spPr>
        <p:txBody>
          <a:bodyPr/>
          <a:lstStyle/>
          <a:p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A12F9A5-0C7B-4CDC-B629-AC787E3D685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571612"/>
            <a:ext cx="4392488" cy="4449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6775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1428728" y="1571612"/>
            <a:ext cx="3643338" cy="4554551"/>
          </a:xfrm>
        </p:spPr>
        <p:txBody>
          <a:bodyPr/>
          <a:lstStyle/>
          <a:p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(                       </a:t>
            </a:r>
          </a:p>
          <a:p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                          </a:t>
            </a:r>
          </a:p>
          <a:p>
            <a:pPr>
              <a:buNone/>
            </a:pPr>
            <a:r>
              <a:rPr lang="ru-RU" sz="9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br>
              <a:rPr lang="ru-RU" sz="900" dirty="0"/>
            </a:br>
            <a:br>
              <a:rPr lang="ru-RU" sz="900" dirty="0"/>
            </a:br>
            <a:endParaRPr lang="ru-RU" sz="900" dirty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971600" y="-459432"/>
            <a:ext cx="7258000" cy="1296144"/>
          </a:xfrm>
        </p:spPr>
        <p:txBody>
          <a:bodyPr/>
          <a:lstStyle/>
          <a:p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Рисование «Флаг России»</a:t>
            </a:r>
            <a:b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294967295"/>
          </p:nvPr>
        </p:nvSpPr>
        <p:spPr>
          <a:xfrm>
            <a:off x="5102225" y="1714488"/>
            <a:ext cx="3255989" cy="4411675"/>
          </a:xfrm>
        </p:spPr>
        <p:txBody>
          <a:bodyPr/>
          <a:lstStyle/>
          <a:p>
            <a:endParaRPr lang="ru-RU" dirty="0"/>
          </a:p>
          <a:p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CD45A34-460E-4821-B3EB-8BC0327C53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4456" y="3182048"/>
            <a:ext cx="3394527" cy="216024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471FD69-FCD0-4B20-A618-29738931FF5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508108" y="1544250"/>
            <a:ext cx="3024336" cy="232934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30CF487-DD06-4AE9-9BE7-ED1F9A1FF91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860064" y="2684217"/>
            <a:ext cx="3481072" cy="2329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9687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1428728" y="1571612"/>
            <a:ext cx="3643338" cy="4554551"/>
          </a:xfrm>
        </p:spPr>
        <p:txBody>
          <a:bodyPr/>
          <a:lstStyle/>
          <a:p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(                       </a:t>
            </a:r>
          </a:p>
          <a:p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                          </a:t>
            </a:r>
          </a:p>
          <a:p>
            <a:pPr>
              <a:buNone/>
            </a:pPr>
            <a:r>
              <a:rPr lang="ru-RU" sz="9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br>
              <a:rPr lang="ru-RU" sz="900" dirty="0"/>
            </a:br>
            <a:br>
              <a:rPr lang="ru-RU" sz="900" dirty="0"/>
            </a:br>
            <a:endParaRPr lang="ru-RU" sz="900" dirty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395536" y="-459432"/>
            <a:ext cx="7834064" cy="1296144"/>
          </a:xfrm>
        </p:spPr>
        <p:txBody>
          <a:bodyPr/>
          <a:lstStyle/>
          <a:p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Рисование «Неофициальные символы России»</a:t>
            </a:r>
            <a:b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294967295"/>
          </p:nvPr>
        </p:nvSpPr>
        <p:spPr>
          <a:xfrm>
            <a:off x="5102225" y="1714488"/>
            <a:ext cx="3255989" cy="4411675"/>
          </a:xfrm>
        </p:spPr>
        <p:txBody>
          <a:bodyPr/>
          <a:lstStyle/>
          <a:p>
            <a:endParaRPr lang="ru-RU" dirty="0"/>
          </a:p>
          <a:p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89D909F-0B38-4E5F-855F-517EF309D51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254662" y="1619374"/>
            <a:ext cx="3501007" cy="236773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4079BA2B-CCB7-498B-BFFB-9312F62CD1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35078" y="3157925"/>
            <a:ext cx="3416104" cy="2215184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3D01936-5E82-4877-A961-F3799D46408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519771" y="2665022"/>
            <a:ext cx="4104456" cy="2367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4030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1428728" y="1571612"/>
            <a:ext cx="3643338" cy="4554551"/>
          </a:xfrm>
        </p:spPr>
        <p:txBody>
          <a:bodyPr/>
          <a:lstStyle/>
          <a:p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(                       </a:t>
            </a:r>
          </a:p>
          <a:p>
            <a:endParaRPr lang="ru-RU" sz="14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                          </a:t>
            </a:r>
          </a:p>
          <a:p>
            <a:pPr>
              <a:buNone/>
            </a:pPr>
            <a:r>
              <a:rPr lang="ru-RU" sz="9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br>
              <a:rPr lang="ru-RU" sz="900" dirty="0"/>
            </a:br>
            <a:br>
              <a:rPr lang="ru-RU" sz="900" dirty="0"/>
            </a:br>
            <a:endParaRPr lang="ru-RU" sz="900" dirty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395536" y="-459432"/>
            <a:ext cx="7834064" cy="1296144"/>
          </a:xfrm>
        </p:spPr>
        <p:txBody>
          <a:bodyPr/>
          <a:lstStyle/>
          <a:p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Просмотр презентаций и видеороликов</a:t>
            </a:r>
            <a:b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294967295"/>
          </p:nvPr>
        </p:nvSpPr>
        <p:spPr>
          <a:xfrm>
            <a:off x="5102225" y="1714488"/>
            <a:ext cx="3255989" cy="4411675"/>
          </a:xfrm>
        </p:spPr>
        <p:txBody>
          <a:bodyPr/>
          <a:lstStyle/>
          <a:p>
            <a:endParaRPr lang="ru-RU" dirty="0"/>
          </a:p>
          <a:p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31C69BB-89D6-47FD-A442-7B8C3089BF4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72378" y="2057521"/>
            <a:ext cx="4554551" cy="364333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A9E11DC-239B-47F1-B4E2-6E36264709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31037" y="2719653"/>
            <a:ext cx="3621866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8867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2130425"/>
            <a:ext cx="7772400" cy="1470025"/>
          </a:xfrm>
        </p:spPr>
        <p:txBody>
          <a:bodyPr/>
          <a:lstStyle/>
          <a:p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</a:t>
            </a:r>
            <a:b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Спасибо за внимание!!!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 idx="4294967295"/>
          </p:nvPr>
        </p:nvSpPr>
        <p:spPr>
          <a:xfrm>
            <a:off x="2928926" y="1556792"/>
            <a:ext cx="4929222" cy="3872472"/>
          </a:xfrm>
        </p:spPr>
        <p:txBody>
          <a:bodyPr anchor="ctr"/>
          <a:lstStyle/>
          <a:p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 темы: 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Очень важно, чтобы дети как можно раньше поняли, что большая Родина – Россия, Российская Федерация, одна на всех, кто родился на ее просторах, полюбил ее, кто прилагает усилия, чтобы она стала еще краше, богаче, стала бы могучей державой. Знакомство с большой Родиной – Россией – является третьей основной ступенью нравственно-патриотического воспитания детей.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2445174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 idx="4294967295"/>
          </p:nvPr>
        </p:nvSpPr>
        <p:spPr>
          <a:xfrm>
            <a:off x="2339752" y="1556792"/>
            <a:ext cx="5518396" cy="3872472"/>
          </a:xfrm>
        </p:spPr>
        <p:txBody>
          <a:bodyPr anchor="ctr"/>
          <a:lstStyle/>
          <a:p>
            <a:pPr algn="l"/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Тип проекта: коллективный, информационно-творческий.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продолжительности: краткосрочный.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характеру контактов: внутригрупповой.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количеству участников: групповой, фронтальный.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Участники проекта: дети подготовительной к школе группы «Звездочки», педагоги, родители.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307703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 idx="4294967295"/>
          </p:nvPr>
        </p:nvSpPr>
        <p:spPr>
          <a:xfrm>
            <a:off x="2339752" y="1556792"/>
            <a:ext cx="5518396" cy="3872472"/>
          </a:xfrm>
        </p:spPr>
        <p:txBody>
          <a:bodyPr anchor="ctr"/>
          <a:lstStyle/>
          <a:p>
            <a:pPr algn="l"/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проекта: 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Воспитание нравственно-патриотических качеств детей старшего дошкольного возраста, развитие интереса к истории и культуре России, ценностного отношения и любви к Родине.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150049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 idx="4294967295"/>
          </p:nvPr>
        </p:nvSpPr>
        <p:spPr>
          <a:xfrm>
            <a:off x="2555776" y="1124744"/>
            <a:ext cx="5544616" cy="4824536"/>
          </a:xfrm>
        </p:spPr>
        <p:txBody>
          <a:bodyPr anchor="ctr"/>
          <a:lstStyle/>
          <a:p>
            <a:pPr algn="l"/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Воспитывать чувство гордости за Россию;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Воспитывать уважение к людям разных национальностей и их обычаям;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Воспитывать интерес к обычаям и традициям русского народа;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Продолжать знакомить детей с понятием «Родина», «Отечество», с государственной символикой Российской Федерации;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Формировать представление о России, как многонациональном государстве;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Приобщать к истокам народной культуры;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Развивать интерес к изучению родной страны.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7220058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 idx="4294967295"/>
          </p:nvPr>
        </p:nvSpPr>
        <p:spPr>
          <a:xfrm>
            <a:off x="2555776" y="1124744"/>
            <a:ext cx="5544616" cy="4824536"/>
          </a:xfrm>
        </p:spPr>
        <p:txBody>
          <a:bodyPr anchor="ctr"/>
          <a:lstStyle/>
          <a:p>
            <a:pPr algn="l"/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Интеграция образовательных областей: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социально-коммуникативное развитие;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 познавательное развитие;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речевое развитие;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художественно-эстетическое развитие;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физическое развитие.</a:t>
            </a:r>
          </a:p>
        </p:txBody>
      </p:sp>
    </p:spTree>
    <p:extLst>
      <p:ext uri="{BB962C8B-B14F-4D97-AF65-F5344CB8AC3E}">
        <p14:creationId xmlns:p14="http://schemas.microsoft.com/office/powerpoint/2010/main" val="8632114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 idx="4294967295"/>
          </p:nvPr>
        </p:nvSpPr>
        <p:spPr>
          <a:xfrm>
            <a:off x="2483768" y="1016732"/>
            <a:ext cx="5544616" cy="4824536"/>
          </a:xfrm>
        </p:spPr>
        <p:txBody>
          <a:bodyPr anchor="ctr"/>
          <a:lstStyle/>
          <a:p>
            <a:pPr algn="l"/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Ожидаемый результат: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Для детей: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Дети испытывают гордость за свою страну, интересуются историей Родины.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Знают традиции родного народа, символику России;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У детей более глубокие знания о России, Красноярском крае.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Для родителей: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Родители стали понимать важность воспитания патриотических качеств в дошкольном возрасте.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Для педагогов: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Повышение уровня педагогического мастерства </a:t>
            </a:r>
          </a:p>
        </p:txBody>
      </p:sp>
    </p:spTree>
    <p:extLst>
      <p:ext uri="{BB962C8B-B14F-4D97-AF65-F5344CB8AC3E}">
        <p14:creationId xmlns:p14="http://schemas.microsoft.com/office/powerpoint/2010/main" val="12366350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 idx="4294967295"/>
          </p:nvPr>
        </p:nvSpPr>
        <p:spPr>
          <a:xfrm>
            <a:off x="2699792" y="1016732"/>
            <a:ext cx="5760640" cy="4824536"/>
          </a:xfrm>
        </p:spPr>
        <p:txBody>
          <a:bodyPr anchor="ctr"/>
          <a:lstStyle/>
          <a:p>
            <a:pPr algn="l"/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Формы работы: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Работа с детьми: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Организованная образовательная деятельность;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Викторины;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Чтение художественной литературы;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Беседы;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Игры ( подвижные, дидактические, сюжетно-ролевые);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Художественное творчество;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Наблюдения, прогулки;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Мультимедийные презентации;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Видеоролики;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Просмотр развивающих мультфильмов.</a:t>
            </a:r>
          </a:p>
        </p:txBody>
      </p:sp>
    </p:spTree>
    <p:extLst>
      <p:ext uri="{BB962C8B-B14F-4D97-AF65-F5344CB8AC3E}">
        <p14:creationId xmlns:p14="http://schemas.microsoft.com/office/powerpoint/2010/main" val="31245053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 idx="4294967295"/>
          </p:nvPr>
        </p:nvSpPr>
        <p:spPr>
          <a:xfrm>
            <a:off x="2699792" y="1016732"/>
            <a:ext cx="5760640" cy="4824536"/>
          </a:xfrm>
        </p:spPr>
        <p:txBody>
          <a:bodyPr anchor="ctr"/>
          <a:lstStyle/>
          <a:p>
            <a:pPr algn="l"/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Формы работы: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Работа с родителями: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Консультации;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Совместная работа с детьми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3167936"/>
      </p:ext>
    </p:extLst>
  </p:cSld>
  <p:clrMapOvr>
    <a:masterClrMapping/>
  </p:clrMapOvr>
</p:sld>
</file>

<file path=ppt/theme/theme1.xml><?xml version="1.0" encoding="utf-8"?>
<a:theme xmlns:a="http://schemas.openxmlformats.org/drawingml/2006/main" name="Шаблон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Шаблон5</Template>
  <TotalTime>197</TotalTime>
  <Words>855</Words>
  <Application>Microsoft Office PowerPoint</Application>
  <PresentationFormat>Экран (4:3)</PresentationFormat>
  <Paragraphs>85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Calibri</vt:lpstr>
      <vt:lpstr>Times New Roman</vt:lpstr>
      <vt:lpstr>Шаблон5</vt:lpstr>
      <vt:lpstr>  Проект «Россия -Родина моя!»  подготовили и провели: Есина М.А., Куфтарева Н.А.  2021-2022 учебный год</vt:lpstr>
      <vt:lpstr>Актуальность темы:  Очень важно, чтобы дети как можно раньше поняли, что большая Родина – Россия, Российская Федерация, одна на всех, кто родился на ее просторах, полюбил ее, кто прилагает усилия, чтобы она стала еще краше, богаче, стала бы могучей державой. Знакомство с большой Родиной – Россией – является третьей основной ступенью нравственно-патриотического воспитания детей.                                                   </vt:lpstr>
      <vt:lpstr>Тип проекта: коллективный, информационно-творческий. По продолжительности: краткосрочный. По характеру контактов: внутригрупповой. По количеству участников: групповой, фронтальный. Участники проекта: дети подготовительной к школе группы «Звездочки», педагоги, родители.                                                     </vt:lpstr>
      <vt:lpstr>Цель проекта:  Воспитание нравственно-патриотических качеств детей старшего дошкольного возраста, развитие интереса к истории и культуре России, ценностного отношения и любви к Родине.                                                    </vt:lpstr>
      <vt:lpstr>Задачи проекта: - Воспитывать чувство гордости за Россию; - Воспитывать уважение к людям разных национальностей и их обычаям; - Воспитывать интерес к обычаям и традициям русского народа; - Продолжать знакомить детей с понятием «Родина», «Отечество», с государственной символикой Российской Федерации; - Формировать представление о России, как многонациональном государстве; - Приобщать к истокам народной культуры; - Развивать интерес к изучению родной страны.                                                    </vt:lpstr>
      <vt:lpstr>Интеграция образовательных областей: - социально-коммуникативное развитие; -  познавательное развитие; - речевое развитие; - художественно-эстетическое развитие; - физическое развитие.</vt:lpstr>
      <vt:lpstr>Ожидаемый результат: 1. Для детей: - Дети испытывают гордость за свою страну, интересуются историей Родины. - Знают традиции родного народа, символику России; - У детей более глубокие знания о России, Красноярском крае. 2. Для родителей: - Родители стали понимать важность воспитания патриотических качеств в дошкольном возрасте. 3. Для педагогов: - Повышение уровня педагогического мастерства </vt:lpstr>
      <vt:lpstr>Формы работы: 1. Работа с детьми: - Организованная образовательная деятельность; - Викторины; - Чтение художественной литературы; - Беседы; - Игры ( подвижные, дидактические, сюжетно-ролевые); - Художественное творчество; - Наблюдения, прогулки; - Мультимедийные презентации; - Видеоролики; - Просмотр развивающих мультфильмов.</vt:lpstr>
      <vt:lpstr>Формы работы: 1. Работа с родителями: - Консультации; - Совместная работа с детьми </vt:lpstr>
      <vt:lpstr>Деятельность педагога:  ставит проблему, предлагает тему, распределяет обязанности, помогает, уточняет, контролирует, проверяет, оценивает результаты проекта.  Деятельность детей:  анализируют, сравнивают, выбирают, исследуют, изучают, формулируют, рисуют, определяют, создают, контролируют, выполняют, оформляют, участвуют в оценке проекта. </vt:lpstr>
      <vt:lpstr>    Родина – это место, где человек родился и вырос. Это страна гражданином которой он является. Моя Родина – Россия!   </vt:lpstr>
      <vt:lpstr>Презентация PowerPoint</vt:lpstr>
      <vt:lpstr>Презентация PowerPoint</vt:lpstr>
      <vt:lpstr>                                  Гимн России </vt:lpstr>
      <vt:lpstr>                                  Гимн России (прослушивание) </vt:lpstr>
      <vt:lpstr>                                  Рисование «Флаг России»  </vt:lpstr>
      <vt:lpstr>                                  Рисование «Неофициальные символы России»  </vt:lpstr>
      <vt:lpstr>                                  Просмотр презентаций и видеороликов  </vt:lpstr>
      <vt:lpstr>                     Спасибо за внимание!!!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Admin</cp:lastModifiedBy>
  <cp:revision>14</cp:revision>
  <dcterms:created xsi:type="dcterms:W3CDTF">2015-01-28T17:27:31Z</dcterms:created>
  <dcterms:modified xsi:type="dcterms:W3CDTF">2021-11-05T13:57:57Z</dcterms:modified>
</cp:coreProperties>
</file>