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tags+xml" PartName="/ppt/tags/tag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98" r:id="rId6"/>
    <p:sldId id="299" r:id="rId7"/>
    <p:sldId id="300" r:id="rId8"/>
    <p:sldId id="301" r:id="rId9"/>
    <p:sldId id="302" r:id="rId10"/>
    <p:sldId id="303" r:id="rId11"/>
    <p:sldId id="306" r:id="rId12"/>
    <p:sldId id="304" r:id="rId13"/>
    <p:sldId id="311" r:id="rId14"/>
    <p:sldId id="305" r:id="rId15"/>
    <p:sldId id="316" r:id="rId16"/>
    <p:sldId id="312" r:id="rId17"/>
    <p:sldId id="307" r:id="rId18"/>
    <p:sldId id="308" r:id="rId19"/>
    <p:sldId id="309" r:id="rId20"/>
    <p:sldId id="310" r:id="rId21"/>
    <p:sldId id="313" r:id="rId22"/>
    <p:sldId id="261" r:id="rId23"/>
    <p:sldId id="279" r:id="rId24"/>
    <p:sldId id="314" r:id="rId25"/>
    <p:sldId id="282" r:id="rId26"/>
    <p:sldId id="264" r:id="rId27"/>
    <p:sldId id="296" r:id="rId28"/>
    <p:sldId id="315" r:id="rId29"/>
    <p:sldId id="291" r:id="rId30"/>
    <p:sldId id="276" r:id="rId31"/>
    <p:sldId id="277" r:id="rId32"/>
    <p:sldId id="275" r:id="rId33"/>
    <p:sldId id="290" r:id="rId34"/>
  </p:sldIdLst>
  <p:sldSz cx="9144000" cy="6858000" type="screen4x3"/>
  <p:notesSz cx="6858000" cy="9144000"/>
  <p:custDataLst>
    <p:tags r:id="rId3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gs" Target="tags/tag1.xml"/></Relationships>
</file>

<file path=ppt/slideLayouts/_rels/slideLayout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E68D1-636D-4D04-A9AB-BF7184B0F0DC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658A-68D9-4C0C-8C58-967EA0CCA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E68D1-636D-4D04-A9AB-BF7184B0F0DC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658A-68D9-4C0C-8C58-967EA0CCA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E68D1-636D-4D04-A9AB-BF7184B0F0DC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658A-68D9-4C0C-8C58-967EA0CCA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E68D1-636D-4D04-A9AB-BF7184B0F0DC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658A-68D9-4C0C-8C58-967EA0CCA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E68D1-636D-4D04-A9AB-BF7184B0F0DC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658A-68D9-4C0C-8C58-967EA0CCA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E68D1-636D-4D04-A9AB-BF7184B0F0DC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658A-68D9-4C0C-8C58-967EA0CCA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E68D1-636D-4D04-A9AB-BF7184B0F0DC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658A-68D9-4C0C-8C58-967EA0CCA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E68D1-636D-4D04-A9AB-BF7184B0F0DC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658A-68D9-4C0C-8C58-967EA0CCA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E68D1-636D-4D04-A9AB-BF7184B0F0DC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658A-68D9-4C0C-8C58-967EA0CCA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E68D1-636D-4D04-A9AB-BF7184B0F0DC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658A-68D9-4C0C-8C58-967EA0CCA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E68D1-636D-4D04-A9AB-BF7184B0F0DC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658A-68D9-4C0C-8C58-967EA0CCA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8" Target="../slideLayouts/slideLayout8.xml" Type="http://schemas.openxmlformats.org/officeDocument/2006/relationships/slideLayout"/><Relationship Id="rId13" Target="../media/image1.jpeg" Type="http://schemas.openxmlformats.org/officeDocument/2006/relationships/image"/><Relationship Id="rId3" Target="../slideLayouts/slideLayout3.xml" Type="http://schemas.openxmlformats.org/officeDocument/2006/relationships/slideLayout"/><Relationship Id="rId7" Target="../slideLayouts/slideLayout7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1" Target="../slideLayouts/slideLayout1.xml" Type="http://schemas.openxmlformats.org/officeDocument/2006/relationships/slideLayout"/><Relationship Id="rId6" Target="../slideLayouts/slideLayout6.xml" Type="http://schemas.openxmlformats.org/officeDocument/2006/relationships/slideLayout"/><Relationship Id="rId11" Target="../slideLayouts/slideLayout11.xml" Type="http://schemas.openxmlformats.org/officeDocument/2006/relationships/slideLayout"/><Relationship Id="rId5" Target="../slideLayouts/slideLayout5.xml" Type="http://schemas.openxmlformats.org/officeDocument/2006/relationships/slideLayout"/><Relationship Id="rId10" Target="../slideLayouts/slideLayout10.xml" Type="http://schemas.openxmlformats.org/officeDocument/2006/relationships/slideLayout"/><Relationship Id="rId4" Target="../slideLayouts/slideLayout4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E68D1-636D-4D04-A9AB-BF7184B0F0DC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9658A-68D9-4C0C-8C58-967EA0CCA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 ?><Relationships xmlns="http://schemas.openxmlformats.org/package/2006/relationships"><Relationship Id="rId3" Target="../media/image72.jpeg" Type="http://schemas.openxmlformats.org/officeDocument/2006/relationships/image"/><Relationship Id="rId2" Target="../media/image71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73.jpeg" Type="http://schemas.openxmlformats.org/officeDocument/2006/relationships/image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gif"/><Relationship Id="rId2" Type="http://schemas.openxmlformats.org/officeDocument/2006/relationships/image" Target="../media/image8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6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8.gi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1470025"/>
          </a:xfrm>
        </p:spPr>
        <p:txBody>
          <a:bodyPr>
            <a:normAutofit/>
          </a:bodyPr>
          <a:lstStyle/>
          <a:p>
            <a:endParaRPr lang="ru-RU" sz="80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latin typeface="Arial" pitchFamily="34" charset="0"/>
              <a:ea typeface="Gungsuh" pitchFamily="18" charset="-127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010148"/>
            <a:ext cx="6984776" cy="324036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5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b="1" dirty="0">
                <a:solidFill>
                  <a:srgbClr val="FF0066"/>
                </a:solidFill>
                <a:latin typeface="Times New Roman"/>
                <a:ea typeface="Times New Roman"/>
                <a:cs typeface="Times New Roman"/>
              </a:rPr>
              <a:t>Развитие активной речи дошкольников</a:t>
            </a:r>
            <a:endParaRPr lang="ru-RU" sz="2000" dirty="0">
              <a:solidFill>
                <a:srgbClr val="FF0066"/>
              </a:solidFill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b="1" dirty="0">
                <a:solidFill>
                  <a:srgbClr val="FF0066"/>
                </a:solidFill>
                <a:latin typeface="Times New Roman"/>
                <a:ea typeface="Times New Roman"/>
                <a:cs typeface="Times New Roman"/>
              </a:rPr>
              <a:t> в различных формах и видах детской деятельности (из опыта работы</a:t>
            </a:r>
            <a:r>
              <a:rPr lang="ru-RU" b="1" dirty="0" smtClean="0">
                <a:solidFill>
                  <a:srgbClr val="FF0066"/>
                </a:solidFill>
                <a:latin typeface="Times New Roman"/>
                <a:ea typeface="Times New Roman"/>
                <a:cs typeface="Times New Roman"/>
              </a:rPr>
              <a:t>)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»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pPr algn="r"/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Воспитатель:</a:t>
            </a:r>
          </a:p>
          <a:p>
            <a:pPr algn="r"/>
            <a:r>
              <a:rPr lang="ru-RU" dirty="0" err="1" smtClean="0">
                <a:solidFill>
                  <a:srgbClr val="002060"/>
                </a:solidFill>
              </a:rPr>
              <a:t>Демешкина</a:t>
            </a:r>
            <a:r>
              <a:rPr lang="ru-RU" dirty="0" smtClean="0">
                <a:solidFill>
                  <a:srgbClr val="002060"/>
                </a:solidFill>
              </a:rPr>
              <a:t> Марина Васильевна</a:t>
            </a:r>
          </a:p>
        </p:txBody>
      </p:sp>
      <p:pic>
        <p:nvPicPr>
          <p:cNvPr id="4" name="Picture 12" descr="Рисунок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260168">
            <a:off x="851771" y="3934319"/>
            <a:ext cx="1905000" cy="2019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476672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Тематические выставки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Дет.сад\AppData\Local\Microsoft\Windows\Temporary Internet Files\Content.Word\20220330_10004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928670"/>
            <a:ext cx="500066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Дет.сад\AppData\Local\Microsoft\Windows\Temporary Internet Files\Content.Word\20220330_10050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2857472"/>
            <a:ext cx="471490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7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фотки с телефона маминого\Camera\IMG_20210928_15475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19" y="369825"/>
            <a:ext cx="3535885" cy="2227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Дет.сад\Desktop\картинки\IMG_20180809_09251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0"/>
            <a:ext cx="2392313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фотки с телефона маминого\Camera\IMG_20220208_10045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0" y="571480"/>
            <a:ext cx="2552700" cy="191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Дет.сад\AppData\Local\Microsoft\Windows\Temporary Internet Files\Content.Word\20220330_09560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3143248"/>
            <a:ext cx="233362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Дет.сад\AppData\Local\Microsoft\Windows\Temporary Internet Files\Content.Word\20220330_095639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3143248"/>
            <a:ext cx="2857488" cy="2247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0505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404664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ФОТО С ТЕЛЕФОНА\106APPLE\IMG_668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21781" y="3679021"/>
            <a:ext cx="3214686" cy="3143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F:\ФОТО С ТЕЛЕФОНА\106APPLE\IMG_695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000108"/>
            <a:ext cx="3929090" cy="278608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F:\ФОТО С ТЕЛЕФОНА\107\IMG_709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928670"/>
            <a:ext cx="3714776" cy="27860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496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04664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Встречи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ФОТО С ТЕЛЕФОНА\106APPLE\IMG_674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47" y="980728"/>
            <a:ext cx="2448272" cy="158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F:\ФОТО С ТЕЛЕФОНА\107\IMG_713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888764"/>
            <a:ext cx="1985764" cy="1676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F:\ФОТО С ТЕЛЕФОНА\107\IMG_717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62" y="3419159"/>
            <a:ext cx="2560357" cy="2242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F:\ФОТО С ТЕЛЕФОНА\107\IMG_718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630614"/>
            <a:ext cx="2345804" cy="1814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F:\ФОТО С ТЕЛЕФОНА\107\IMG_7240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419159"/>
            <a:ext cx="2990850" cy="2242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F:\ФОТО С ТЕЛЕФОНА\107\IMG_7373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031378"/>
            <a:ext cx="2044700" cy="1533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756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332656"/>
            <a:ext cx="5040560" cy="490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Сюжетно-ролевая игра</a:t>
            </a:r>
            <a:endParaRPr lang="ru-RU" sz="2400" dirty="0">
              <a:solidFill>
                <a:srgbClr val="7030A0"/>
              </a:solidFill>
              <a:ea typeface="Times New Roman"/>
              <a:cs typeface="Times New Roman"/>
            </a:endParaRPr>
          </a:p>
        </p:txBody>
      </p:sp>
      <p:pic>
        <p:nvPicPr>
          <p:cNvPr id="3" name="Рисунок 2" descr="C:\Users\Дет.сад\AppData\Local\Microsoft\Windows\Temporary Internet Files\Content.Word\20210412_1054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3786190"/>
            <a:ext cx="3168352" cy="2102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Дет.сад\AppData\Local\Microsoft\Windows\Temporary Internet Files\Content.Word\20210512_11234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1071546"/>
            <a:ext cx="2752725" cy="206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ФОТО С ТЕЛЕФОНА\107\IMG_751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78" y="3286124"/>
            <a:ext cx="2162175" cy="2916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Дет.сад\AppData\Local\Microsoft\Windows\Temporary Internet Files\Content.Word\20220330_11294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071546"/>
            <a:ext cx="250033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Дет.сад\AppData\Local\Microsoft\Windows\Temporary Internet Files\Content.Word\20220330_113015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1071546"/>
            <a:ext cx="257174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Дет.сад\AppData\Local\Microsoft\Windows\Temporary Internet Files\Content.Word\20220330_113042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786190"/>
            <a:ext cx="258603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7754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54868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центры 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Дет.сад\AppData\Local\Microsoft\Windows\Temporary Internet Files\Content.Word\20220329_09214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866" y="165956"/>
            <a:ext cx="2239702" cy="168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TEMP.LAPTOP-0VNUGKCR.027\Desktop\20220330_10201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680541" y="119335"/>
            <a:ext cx="2326940" cy="2369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TEMP.LAPTOP-0VNUGKCR.027\Desktop\20220330_165124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286049" y="2137890"/>
            <a:ext cx="2572888" cy="22397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TEMP.LAPTOP-0VNUGKCR.027\Desktop\20220330_165432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50695" y="2512086"/>
            <a:ext cx="2826385" cy="23526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TEMP.LAPTOP-0VNUGKCR.027\Desktop\20220330_165200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3058" y="4841986"/>
            <a:ext cx="2582416" cy="21907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TEMP.LAPTOP-0VNUGKCR.027\Desktop\20220330_165129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25375" y="4991673"/>
            <a:ext cx="2819400" cy="17811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TEMP.LAPTOP-0VNUGKCR.027\AppData\Local\Microsoft\Windows\INetCache\Content.Word\20220330_165114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573" y="2849825"/>
            <a:ext cx="2869107" cy="20076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TEMP.LAPTOP-0VNUGKCR.027\AppData\Local\Microsoft\Windows\INetCache\Content.Word\20220330_164726.jpg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31079" y="5198870"/>
            <a:ext cx="2927168" cy="16591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C:\Users\TEMP.LAPTOP-0VNUGKCR.027\AppData\Local\Microsoft\Windows\INetCache\Content.Word\20220330_164721.jpg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4529803" y="4896913"/>
            <a:ext cx="2865755" cy="14058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576643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404664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Театрализованная деятельность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F:\ФОТО С ТЕЛЕФОНА\107\IMG_744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300192" y="3717032"/>
            <a:ext cx="2609850" cy="260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F:\ФОТО С ТЕЛЕФОНА\107\IMG_722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74" y="3676691"/>
            <a:ext cx="2329180" cy="310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Дет.сад\Desktop\картинки\IMG_20180216_09461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044714"/>
            <a:ext cx="3933825" cy="255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Дет.сад\AppData\Local\Microsoft\Windows\Temporary Internet Files\Content.Word\20210412_10545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1025256"/>
            <a:ext cx="3114675" cy="2623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фотки с телефона маминого\Camera\IMG_20220110_112213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265" y="3865257"/>
            <a:ext cx="3395724" cy="2461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813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548680"/>
            <a:ext cx="5760640" cy="490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Мелкая моторика рук</a:t>
            </a:r>
            <a:endParaRPr lang="ru-RU" sz="2400" dirty="0">
              <a:solidFill>
                <a:srgbClr val="7030A0"/>
              </a:solidFill>
              <a:ea typeface="Times New Roman"/>
              <a:cs typeface="Times New Roman"/>
            </a:endParaRPr>
          </a:p>
        </p:txBody>
      </p:sp>
      <p:pic>
        <p:nvPicPr>
          <p:cNvPr id="3" name="Рисунок 2" descr="C:\Users\Дет.сад\AppData\Local\Microsoft\Windows\Temporary Internet Files\Content.Word\20210811_1121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357298"/>
            <a:ext cx="357190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786050" y="100010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/>
                <a:ea typeface="Times New Roman"/>
              </a:rPr>
              <a:t>Игры с мелкими предметами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C:\Users\Дет.сад\AppData\Local\Microsoft\Windows\Temporary Internet Files\Content.Word\20220330_10254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786166"/>
            <a:ext cx="435771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Дет.сад\AppData\Local\Microsoft\Windows\Temporary Internet Files\Content.Word\20220330_10260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714728"/>
            <a:ext cx="385765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1737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548680"/>
            <a:ext cx="5377800" cy="941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Пальчиковые </a:t>
            </a:r>
            <a:r>
              <a:rPr lang="ru-RU" sz="24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игры. Артикуляционная гимнастика. </a:t>
            </a:r>
            <a:endParaRPr lang="ru-RU" sz="2400" b="1" dirty="0">
              <a:solidFill>
                <a:srgbClr val="0070C0"/>
              </a:solidFill>
              <a:ea typeface="Times New Roman"/>
              <a:cs typeface="Times New Roman"/>
            </a:endParaRPr>
          </a:p>
        </p:txBody>
      </p:sp>
      <p:pic>
        <p:nvPicPr>
          <p:cNvPr id="3" name="Рисунок 2" descr="C:\Users\Дет.сад\AppData\Local\Microsoft\Windows\Temporary Internet Files\Content.Word\20220330_10305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571612"/>
            <a:ext cx="442915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Дет.сад\AppData\Local\Microsoft\Windows\Temporary Internet Files\Content.Word\20220330_10344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500438"/>
            <a:ext cx="400052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3559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404664"/>
            <a:ext cx="5544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/>
                <a:ea typeface="Times New Roman"/>
              </a:rPr>
              <a:t>Художественное творчество</a:t>
            </a:r>
            <a:r>
              <a:rPr lang="ru-RU" sz="2400" dirty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C:\Users\Дет.сад\AppData\Local\Microsoft\Windows\Temporary Internet Files\Content.Word\20201210_10492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66328"/>
            <a:ext cx="3384376" cy="2274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Дет.сад\AppData\Local\Microsoft\Windows\Temporary Internet Files\Content.Word\20201116_09584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901322"/>
            <a:ext cx="3250679" cy="2239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Дет.сад\AppData\Local\Microsoft\Windows\Temporary Internet Files\Content.Word\20220316_11210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8913" y="3731493"/>
            <a:ext cx="2520280" cy="209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Дет.сад\AppData\Local\Microsoft\Windows\Temporary Internet Files\Content.Word\20220316_11215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86475" y="3731493"/>
            <a:ext cx="2952328" cy="1699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фотки с телефона маминого\Camera\IMG_20211109_162703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647" y="3779094"/>
            <a:ext cx="2730500" cy="2047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391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Актуальность проблемы речевого развития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Проблема речевого развития детей дошкольного возраста на сегодняшний день очень актуальна, т.к. процент дошкольников с различными речевыми нарушениями остается стабильно высоким.  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Овладение родным языком является одним из важных приобретений ребенка в дошкольном детстве. 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современном дошкольном образовании речь рассматривается как одна из основ воспитания и обучения детей.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Речь – это инструмент развития высших отделов психики. 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развитием речи связано формирование как личности в целом, так и всех основных психических процессов. 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Обучение дошкольников родному языку должно стать одной из главных задач в подготовке детей к школе. 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Главной задачей развития связной речи ребёнка в дошкольном возрасте является совершенствование монологической речи.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вышеназванные виды речевой деятельности актуальны при работе над развитием связной речи детей. 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548680"/>
            <a:ext cx="4680520" cy="490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Прогулка.  </a:t>
            </a:r>
            <a:endParaRPr lang="ru-RU" sz="2400" b="1" dirty="0">
              <a:solidFill>
                <a:srgbClr val="0070C0"/>
              </a:solidFill>
              <a:ea typeface="Times New Roman"/>
              <a:cs typeface="Times New Roman"/>
            </a:endParaRPr>
          </a:p>
        </p:txBody>
      </p:sp>
      <p:pic>
        <p:nvPicPr>
          <p:cNvPr id="3" name="Рисунок 2" descr="C:\Users\Дет.сад\AppData\Local\Microsoft\Windows\Temporary Internet Files\Content.Word\20210211_11073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2880319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F:\фотки с телефона маминого\Camera\IMG_20211013_11113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96752"/>
            <a:ext cx="3132336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Дет.сад\AppData\Local\Microsoft\Windows\Temporary Internet Files\Content.Word\20200901_10395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0894" y="3573016"/>
            <a:ext cx="3041650" cy="228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фотки с телефона маминого\Camera\IMG_20211214_111938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708" y="3641913"/>
            <a:ext cx="2857500" cy="2143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6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476672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с семьей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Дет.сад\AppData\Local\Microsoft\Windows\Temporary Internet Files\Content.Word\20220316_1121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5751" y="3536157"/>
            <a:ext cx="292895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Дет.сад\AppData\Local\Microsoft\Windows\Temporary Internet Files\Content.Word\20210820_08240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3786190"/>
            <a:ext cx="250033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admin\Desktop\марина\фото с телефона\20181016_13432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429000"/>
            <a:ext cx="357186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71472" y="1071546"/>
            <a:ext cx="757242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Родительские собрания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Памятка «Что читать детям в возрасте 5-7 лет»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Консультации: «Возрастные особенности ребенка 6-7 лет», «»А вам пора в школу?», «Формирования интереса  к людям разных профессий».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Участие родителей в праздниках, творческих выставках, проектах.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207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Современные образовательные технологии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491880" y="3068960"/>
            <a:ext cx="2160240" cy="914400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Технологии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1403648" y="1916832"/>
            <a:ext cx="1922512" cy="804672"/>
          </a:xfrm>
          <a:prstGeom prst="flowChartPunchedTap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Здоровьесберегающие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5796136" y="1916832"/>
            <a:ext cx="1944216" cy="804672"/>
          </a:xfrm>
          <a:prstGeom prst="flowChartPunchedTap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Метод моделирования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1259632" y="3933056"/>
            <a:ext cx="1562472" cy="804672"/>
          </a:xfrm>
          <a:prstGeom prst="flowChartPunchedTap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Логоритмика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6300192" y="3789040"/>
            <a:ext cx="1656184" cy="804672"/>
          </a:xfrm>
          <a:prstGeom prst="flowChartPunchedTap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Сказкотерапия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3635896" y="1628800"/>
            <a:ext cx="1872208" cy="804672"/>
          </a:xfrm>
          <a:prstGeom prst="flowChartPunchedTap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Игровые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755576" y="2996952"/>
            <a:ext cx="1274440" cy="804672"/>
          </a:xfrm>
          <a:prstGeom prst="flowChartPunchedTap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ИКТ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0" name="Блок-схема: перфолента 9"/>
          <p:cNvSpPr/>
          <p:nvPr/>
        </p:nvSpPr>
        <p:spPr>
          <a:xfrm>
            <a:off x="7380312" y="2852936"/>
            <a:ext cx="1152128" cy="804672"/>
          </a:xfrm>
          <a:prstGeom prst="flowChartPunchedTap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ТРИЗ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Блок-схема: перфолента 10"/>
          <p:cNvSpPr/>
          <p:nvPr/>
        </p:nvSpPr>
        <p:spPr>
          <a:xfrm>
            <a:off x="4860032" y="4869160"/>
            <a:ext cx="1800200" cy="804672"/>
          </a:xfrm>
          <a:prstGeom prst="flowChartPunchedTap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Песочная терапия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2" name="Блок-схема: перфолента 11"/>
          <p:cNvSpPr/>
          <p:nvPr/>
        </p:nvSpPr>
        <p:spPr>
          <a:xfrm>
            <a:off x="2699792" y="4941168"/>
            <a:ext cx="1728192" cy="804672"/>
          </a:xfrm>
          <a:prstGeom prst="flowChartPunchedTap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Составление </a:t>
            </a:r>
            <a:r>
              <a:rPr lang="ru-RU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синквейнов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cxnSp>
        <p:nvCxnSpPr>
          <p:cNvPr id="34" name="Прямая со стрелкой 33"/>
          <p:cNvCxnSpPr>
            <a:stCxn id="3" idx="0"/>
            <a:endCxn id="8" idx="2"/>
          </p:cNvCxnSpPr>
          <p:nvPr/>
        </p:nvCxnSpPr>
        <p:spPr>
          <a:xfrm flipV="1">
            <a:off x="4572000" y="2353005"/>
            <a:ext cx="0" cy="7159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3" idx="7"/>
            <a:endCxn id="5" idx="2"/>
          </p:cNvCxnSpPr>
          <p:nvPr/>
        </p:nvCxnSpPr>
        <p:spPr>
          <a:xfrm flipV="1">
            <a:off x="5335760" y="2641037"/>
            <a:ext cx="1432484" cy="5618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3" idx="6"/>
            <a:endCxn id="10" idx="1"/>
          </p:cNvCxnSpPr>
          <p:nvPr/>
        </p:nvCxnSpPr>
        <p:spPr>
          <a:xfrm flipV="1">
            <a:off x="5652120" y="3255272"/>
            <a:ext cx="1728192" cy="270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stCxn id="3" idx="5"/>
          </p:cNvCxnSpPr>
          <p:nvPr/>
        </p:nvCxnSpPr>
        <p:spPr>
          <a:xfrm>
            <a:off x="5335760" y="3849449"/>
            <a:ext cx="964432" cy="4436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>
            <a:endCxn id="11" idx="0"/>
          </p:cNvCxnSpPr>
          <p:nvPr/>
        </p:nvCxnSpPr>
        <p:spPr>
          <a:xfrm>
            <a:off x="4932040" y="3933056"/>
            <a:ext cx="828092" cy="10165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endCxn id="12" idx="0"/>
          </p:cNvCxnSpPr>
          <p:nvPr/>
        </p:nvCxnSpPr>
        <p:spPr>
          <a:xfrm flipH="1">
            <a:off x="3563888" y="3933056"/>
            <a:ext cx="576064" cy="10885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stCxn id="3" idx="3"/>
            <a:endCxn id="6" idx="3"/>
          </p:cNvCxnSpPr>
          <p:nvPr/>
        </p:nvCxnSpPr>
        <p:spPr>
          <a:xfrm flipH="1">
            <a:off x="2822104" y="3849449"/>
            <a:ext cx="986136" cy="4859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stCxn id="3" idx="2"/>
            <a:endCxn id="9" idx="3"/>
          </p:cNvCxnSpPr>
          <p:nvPr/>
        </p:nvCxnSpPr>
        <p:spPr>
          <a:xfrm flipH="1" flipV="1">
            <a:off x="2030016" y="3399288"/>
            <a:ext cx="1461864" cy="1268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>
            <a:stCxn id="3" idx="1"/>
            <a:endCxn id="4" idx="2"/>
          </p:cNvCxnSpPr>
          <p:nvPr/>
        </p:nvCxnSpPr>
        <p:spPr>
          <a:xfrm flipH="1" flipV="1">
            <a:off x="2364904" y="2641037"/>
            <a:ext cx="1443336" cy="5618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Участие детей в составлении схем-моделей вызывает у них большой интерес, мотивирует на активность при составлении рассказов, пересказе сказок, запоминании и чтении стихов. </a:t>
            </a:r>
            <a:b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Моделирование сказки «Рукавичка», «Теремок»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3299"/>
            <a:ext cx="3888432" cy="291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C:\Users\Дет.сад\AppData\Local\Microsoft\Windows\Temporary Internet Files\Content.Word\20220329_09125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1077" y="2492896"/>
            <a:ext cx="367011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Дет.сад\AppData\Local\Microsoft\Windows\Temporary Internet Files\Content.Word\20220329_09175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4568190"/>
            <a:ext cx="3038475" cy="2278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сказки «Лисичка со скалочкой»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Дет.сад\AppData\Local\Microsoft\Windows\Temporary Internet Files\Content.Word\20220321_095329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484784"/>
            <a:ext cx="5265564" cy="3498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3217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 мнемотехники помогает педагогу научить детей составлять описательные рассказы о предметах, объектах или явлениях природы.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://dg54.mycdn.me/image?t=0&amp;bid=816821564737&amp;id=816821564737&amp;plc=WEB&amp;tkn=*_7TEHvRbO47_L6fcI03kPBWuDk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276872"/>
            <a:ext cx="7274618" cy="417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 lang="ru-RU" smtClean="0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/>
            </a:r>
            <a:br>
              <a:rPr dirty="0" lang="ru-RU" smtClean="0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</a:br>
            <a:r>
              <a:rPr dirty="0" err="1" lang="ru-RU" smtClean="0" sz="3100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Мнемотаблицы</a:t>
            </a:r>
            <a:r>
              <a:rPr dirty="0" lang="ru-RU" smtClean="0" sz="3100">
                <a:solidFill>
                  <a:schemeClr val="accent1">
                    <a:lumMod val="75000"/>
                  </a:schemeClr>
                </a:solidFill>
              </a:rPr>
              <a:t> ускоряют процесс запоминания, активизируют речевую деятельность, развивают мышление и воображение.</a:t>
            </a:r>
            <a:r>
              <a:rPr dirty="0" lang="ru-RU" smtClean="0"/>
              <a:t/>
            </a:r>
            <a:br>
              <a:rPr dirty="0" lang="ru-RU" smtClean="0"/>
            </a:br>
            <a:endParaRPr dirty="0" lang="ru-RU"/>
          </a:p>
        </p:txBody>
      </p:sp>
      <p:pic>
        <p:nvPicPr>
          <p:cNvPr descr="E:\мнемотаблицы\DSCN5166.JPG" id="3" name="Рисунок 2"/>
          <p:cNvPicPr/>
          <p:nvPr/>
        </p:nvPicPr>
        <p:blipFill>
          <a:blip cstate="print" r:embed="rId2">
            <a:lum contrast="30000"/>
          </a:blip>
          <a:srcRect b="69" l="62" r="42" t="18"/>
          <a:stretch>
            <a:fillRect/>
          </a:stretch>
        </p:blipFill>
        <p:spPr bwMode="auto">
          <a:xfrm>
            <a:off x="1331640" y="1844824"/>
            <a:ext cx="2808312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7030A0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E:\мнемотаблицы\DSCN5167.JPG" id="4" name="Рисунок 3"/>
          <p:cNvPicPr/>
          <p:nvPr/>
        </p:nvPicPr>
        <p:blipFill>
          <a:blip cstate="print" r:embed="rId3">
            <a:lum contrast="30000"/>
          </a:blip>
          <a:srcRect b="12" l="186" r="27" t="122"/>
          <a:stretch>
            <a:fillRect/>
          </a:stretch>
        </p:blipFill>
        <p:spPr bwMode="auto">
          <a:xfrm>
            <a:off x="5148064" y="1844824"/>
            <a:ext cx="2736304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7030A0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dur="indefinite" id="1" nodeType="tmRoot" restart="never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F:\фотки с телефона маминого\Camera\IMG_20210914_100929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188640"/>
            <a:ext cx="3868420" cy="27241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F:\фотки с телефона маминого\Camera\IMG_20210914_101018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43578" y="126294"/>
            <a:ext cx="3768443" cy="26546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F:\фотки с телефона маминого\Camera\IMG_20210914_101430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4167" y="3457808"/>
            <a:ext cx="3895773" cy="24194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F:\фотки с телефона маминого\Camera\IMG_20211013_095420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43578" y="3068961"/>
            <a:ext cx="3768443" cy="29523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6950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Лепбук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Дет.сад\AppData\Local\Microsoft\Windows\Temporary Internet Files\Content.Word\20210728_1547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02894"/>
            <a:ext cx="410445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TEMP.LAPTOP-0VNUGKCR.026\Desktop\фотки\IMG-bab6d61dbe737998b09a27b924a049eb-V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02894"/>
            <a:ext cx="4088338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140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196752"/>
            <a:ext cx="67687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етоды и приемы ознакомления детей с литературой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3" name="Picture 4" descr="http://patterntoys.ucoz.ru/BabBl/Bl-73-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294030">
            <a:off x="7625903" y="3813208"/>
            <a:ext cx="983543" cy="886679"/>
          </a:xfrm>
          <a:prstGeom prst="rect">
            <a:avLst/>
          </a:prstGeom>
          <a:noFill/>
        </p:spPr>
      </p:pic>
      <p:pic>
        <p:nvPicPr>
          <p:cNvPr id="4" name="Picture 4" descr="http://patterntoys.ucoz.ru/BabBl/Bl-73-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55576" y="332656"/>
            <a:ext cx="722501" cy="651346"/>
          </a:xfrm>
          <a:prstGeom prst="rect">
            <a:avLst/>
          </a:prstGeom>
          <a:noFill/>
        </p:spPr>
      </p:pic>
      <p:pic>
        <p:nvPicPr>
          <p:cNvPr id="5" name="Picture 4" descr="http://patterntoys.ucoz.ru/BabBl/Bl-73-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599871">
            <a:off x="2439266" y="4480516"/>
            <a:ext cx="802375" cy="72335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Условия успешного речевого развития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6288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1.Создание условий для развития речи детей в общении со взрослыми и сверстниками.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Владение педагогом правильной литературной речью.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Обеспечение развития звуковой культуры речи со стороны детей в соответствии с их возрастными особенностями.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Обеспечение детям условий для обогащения их словаря с учетом возрастных особенностей.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 Создание условий для овладения детьми грамматическим строем речи</a:t>
            </a:r>
            <a:r>
              <a:rPr lang="ru-RU" dirty="0" smtClean="0">
                <a:solidFill>
                  <a:srgbClr val="003300"/>
                </a:solidFill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19672" y="836712"/>
            <a:ext cx="576064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СЛОВЕСНЫЕ: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Чтение произведений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Вопросы к детям по содержанию произведений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Пересказ произведения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Заучивание наизусть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Выразительное чтение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Беседа по произведению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Прослушивание аудиозаписи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100" name="Picture 4" descr="http://patterntoys.ucoz.ru/BabBl/Bl-73-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3307350"/>
            <a:ext cx="1656184" cy="1493076"/>
          </a:xfrm>
          <a:prstGeom prst="rect">
            <a:avLst/>
          </a:prstGeom>
          <a:noFill/>
        </p:spPr>
      </p:pic>
      <p:pic>
        <p:nvPicPr>
          <p:cNvPr id="5" name="Picture 2" descr="http://kiska4863.narod.ru/photo101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606551">
            <a:off x="714453" y="4271594"/>
            <a:ext cx="881057" cy="747158"/>
          </a:xfrm>
          <a:prstGeom prst="rect">
            <a:avLst/>
          </a:prstGeom>
          <a:noFill/>
        </p:spPr>
      </p:pic>
      <p:pic>
        <p:nvPicPr>
          <p:cNvPr id="6" name="Picture 2" descr="http://kiska4863.narod.ru/photo101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161400">
            <a:off x="6897916" y="509738"/>
            <a:ext cx="802065" cy="680171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79512" y="229960"/>
            <a:ext cx="437587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ПРАКТИЧЕСКИЕ: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Элементы инсценировки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Игры- драматизации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Дидактические игры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Театрализованные игры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разных видов театров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Игровая деятельность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4211960" y="2584648"/>
            <a:ext cx="465037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НАГЛЯДНЫЕ: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 иллюстраций, картинок, игрушек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Элементы инсценировки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Движения пальцами, руками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Схемы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Просмотр мультфильмов,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видеокниг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Оформление книжной выставки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074" name="Picture 2" descr="http://kiska4863.narod.ru/678450yo2sbxoww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646455">
            <a:off x="968672" y="3616099"/>
            <a:ext cx="1737932" cy="1607587"/>
          </a:xfrm>
          <a:prstGeom prst="rect">
            <a:avLst/>
          </a:prstGeom>
          <a:noFill/>
        </p:spPr>
      </p:pic>
      <p:pic>
        <p:nvPicPr>
          <p:cNvPr id="3076" name="Picture 4" descr="http://kiska4863.narod.ru/678450yo2sbxoww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953486">
            <a:off x="6794972" y="1015127"/>
            <a:ext cx="1177956" cy="1089609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для смелых и упорных педагогов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12776"/>
            <a:ext cx="864096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Если вы испытываете затруднения в работе по развитию речи, то планируйте этот вид деятельности не иногда, не часто, а очень часто. Через 5 лет станет легче.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Никогда не отвечайте сами на свой же вопрос. Терпите, и вы дождетесь того, что на него станут отвечать ваши дети. Помогать можно только ещё одним вопросом, или двумя, или десятью… Но знайте: количество вопросов обратно пропорционально уровню мастерства.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Никогда не задавайте вопрос, на который можно ответить «да», или «нет». Это не имеет смысла.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После проведения занятия просмотрите конспект еще раз, вспомните все вопросы, которые вы задавали детям, и замените его одним более точным.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Если рассказ не получился или получился с трудом – улыбнитесь, ведь это здорово, потому что успех впереди.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501008"/>
            <a:ext cx="6400800" cy="175260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8064896" cy="457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endParaRPr lang="ru-RU" sz="2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 Развитие у детей связной речи с учетом их возрастных особенностей.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7. Развитие у детей понимания речи, упражняя детей в выполнении словесной инструкции.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8. Создание условий для развития планирующей и регулирующей функции речи детей в соответствии с их возрастными особенностями.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9. Приобщение детей к культуре чтения художественной литературы.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10. Поощрение детского словотворчества.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patterntoys.ucoz.ru/BabBl/Bl-73-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038750">
            <a:off x="7596336" y="4005064"/>
            <a:ext cx="1236610" cy="111482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548680"/>
            <a:ext cx="6480720" cy="54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8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Непосредственная образовательная деятельность</a:t>
            </a:r>
            <a:endParaRPr lang="ru-RU" sz="2800" b="1" dirty="0">
              <a:solidFill>
                <a:srgbClr val="0070C0"/>
              </a:solidFill>
              <a:ea typeface="Times New Roman"/>
              <a:cs typeface="Times New Roman"/>
            </a:endParaRPr>
          </a:p>
        </p:txBody>
      </p:sp>
      <p:pic>
        <p:nvPicPr>
          <p:cNvPr id="3" name="Рисунок 2" descr="F:\фотки с телефона маминого\Camera\IMG_20210914_101018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1013" y="2210658"/>
            <a:ext cx="3394370" cy="21664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F:\фотки с телефона маминого\Camera\IMG_20210914_100929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32752" y="2019606"/>
            <a:ext cx="3292356" cy="23575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F:\фотки с телефона маминого\Camera\IMG_20210914_101430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1560" y="4581128"/>
            <a:ext cx="3548380" cy="20390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F:\фотки с телефона маминого\Camera\IMG_20211013_095420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36096" y="4581128"/>
            <a:ext cx="3085668" cy="2136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91680" y="1412776"/>
            <a:ext cx="5400600" cy="312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0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Составление описательных рассказов. </a:t>
            </a:r>
            <a:endParaRPr lang="ru-RU" sz="2000" dirty="0">
              <a:solidFill>
                <a:srgbClr val="7030A0"/>
              </a:solidFill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9260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план по самообразованию 2021\моделирование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283" y="1196752"/>
            <a:ext cx="7344816" cy="453650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763688" y="476672"/>
            <a:ext cx="5544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План составления описательного рассказа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04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6696744" cy="312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0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Составление  рассказа из серии сюжетных картинок. </a:t>
            </a:r>
            <a:endParaRPr lang="ru-RU" sz="2000" dirty="0">
              <a:solidFill>
                <a:srgbClr val="7030A0"/>
              </a:solidFill>
              <a:ea typeface="Times New Roman"/>
              <a:cs typeface="Times New Roman"/>
            </a:endParaRPr>
          </a:p>
        </p:txBody>
      </p:sp>
      <p:pic>
        <p:nvPicPr>
          <p:cNvPr id="3" name="Рисунок 2" descr="C:\Users\Дет.сад\AppData\Local\Microsoft\Windows\Temporary Internet Files\Content.Word\20220330_09432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000108"/>
            <a:ext cx="357190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Дет.сад\AppData\Local\Microsoft\Windows\Temporary Internet Files\Content.Word\20220330_09371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928670"/>
            <a:ext cx="325756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Дет.сад\AppData\Local\Microsoft\Windows\Temporary Internet Files\Content.Word\20220330_09470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4000480"/>
            <a:ext cx="407196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211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548680"/>
            <a:ext cx="6408712" cy="325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4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Художественная литература</a:t>
            </a:r>
            <a:endParaRPr lang="ru-RU" sz="2400" dirty="0">
              <a:solidFill>
                <a:srgbClr val="7030A0"/>
              </a:solidFill>
              <a:ea typeface="Times New Roman"/>
              <a:cs typeface="Times New Roman"/>
            </a:endParaRPr>
          </a:p>
        </p:txBody>
      </p:sp>
      <p:pic>
        <p:nvPicPr>
          <p:cNvPr id="3" name="Рисунок 2" descr="C:\Users\Дет.сад\AppData\Local\Microsoft\Windows\Temporary Internet Files\Content.Word\20220329_0920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0557"/>
            <a:ext cx="4176464" cy="3248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195736" y="1196752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речевого развития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Users\Дет.сад\AppData\Local\Microsoft\Windows\Temporary Internet Files\Content.Word\20220329_09204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8004" y="1570788"/>
            <a:ext cx="4319972" cy="329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3750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404664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Дет.сад\AppData\Local\Microsoft\Windows\Temporary Internet Files\Content.Word\20220329_16263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928670"/>
            <a:ext cx="392909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Дет.сад\AppData\Local\Microsoft\Windows\Temporary Internet Files\Content.Word\20220329_16302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857232"/>
            <a:ext cx="342902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Дет.сад\AppData\Local\Microsoft\Windows\Temporary Internet Files\Content.Word\20220329_16370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3786190"/>
            <a:ext cx="4214842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0985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e9c017c97e2aee425c2f4989cd776671dabcce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1744</TotalTime>
  <Words>576</Words>
  <Application>Microsoft Office PowerPoint</Application>
  <PresentationFormat>Экран (4:3)</PresentationFormat>
  <Paragraphs>96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Презентация PowerPoint</vt:lpstr>
      <vt:lpstr>Актуальность проблемы речевого развития</vt:lpstr>
      <vt:lpstr>Условия успешного речевого развития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Современные образовательные технологии</vt:lpstr>
      <vt:lpstr>Участие детей в составлении схем-моделей вызывает у них большой интерес, мотивирует на активность при составлении рассказов, пересказе сказок, запоминании и чтении стихов.   Моделирование сказки «Рукавичка», «Теремок» </vt:lpstr>
      <vt:lpstr>Моделирование сказки «Лисичка со скалочкой»</vt:lpstr>
      <vt:lpstr>Метод мнемотехники помогает педагогу научить детей составлять описательные рассказы о предметах, объектах или явлениях природы. </vt:lpstr>
      <vt:lpstr> Мнемотаблицы ускоряют процесс запоминания, активизируют речевую деятельность, развивают мышление и воображение. </vt:lpstr>
      <vt:lpstr>Презентация PowerPoint</vt:lpstr>
      <vt:lpstr>Лепбук</vt:lpstr>
      <vt:lpstr>Презентация PowerPoint</vt:lpstr>
      <vt:lpstr> </vt:lpstr>
      <vt:lpstr>Презентация PowerPoint</vt:lpstr>
      <vt:lpstr>Правила для смелых и упорных педагогов</vt:lpstr>
      <vt:lpstr>Презентация PowerPoint</vt:lpstr>
    </vt:vector>
  </TitlesOfParts>
  <Company>WolfishLair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МДОУРАЕВКА</cp:lastModifiedBy>
  <cp:revision>154</cp:revision>
  <dcterms:created xsi:type="dcterms:W3CDTF">2014-03-16T12:06:02Z</dcterms:created>
  <dcterms:modified xsi:type="dcterms:W3CDTF">2023-01-20T10:26:31Z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1856894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