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262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06170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22428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451929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46196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25455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8943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9112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305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435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460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161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1820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286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379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128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0DB6-F5C7-45FB-8CF3-31B45F9C2DAC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327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4275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24A7EF-08F5-4EEF-AF40-A25C1FA88C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Система оценивания</a:t>
            </a:r>
            <a:br>
              <a:rPr lang="ru-RU" dirty="0"/>
            </a:br>
            <a:r>
              <a:rPr lang="ru-RU" dirty="0"/>
              <a:t>на уроках музыки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2E75192-5B95-DFFD-F593-AC2A4B6425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08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713FB4-EB9D-8AB9-85BA-57FD08FDD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006" y="1268506"/>
            <a:ext cx="9404723" cy="1400530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432665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B4E441F-8B92-8467-D45F-2201659E7B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43970" y="814480"/>
            <a:ext cx="8999912" cy="541599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Объектом оценки предметных результатов служит способность обучающихся решать учебно-познавательные и учебно-практические задачи, основанные на изучаемом учебном материале, с использованием способов действий, соответствующих содержанию учебных предметов, в том числе метапредметных (познавательных, регулятивных, коммуникативных) действий.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Одним из важных моментов в оценивании учащихся на уроках музыки является активное вовлечение самого обучающегося в этот процесс. Когда учащиеся  могут самостоятельно оценить свою работу, сверить достигнутый учащимся уровень с определённым минимум требований, заложенных в тот или иной учебный курс.</a:t>
            </a:r>
          </a:p>
        </p:txBody>
      </p:sp>
    </p:spTree>
    <p:extLst>
      <p:ext uri="{BB962C8B-B14F-4D97-AF65-F5344CB8AC3E}">
        <p14:creationId xmlns:p14="http://schemas.microsoft.com/office/powerpoint/2010/main" val="2479703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>
            <a:extLst>
              <a:ext uri="{FF2B5EF4-FFF2-40B4-BE49-F238E27FC236}">
                <a16:creationId xmlns:a16="http://schemas.microsoft.com/office/drawing/2014/main" id="{AFE3B235-6874-033C-A908-660FDB708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862" y="609599"/>
            <a:ext cx="10034961" cy="5647765"/>
          </a:xfrm>
        </p:spPr>
        <p:txBody>
          <a:bodyPr/>
          <a:lstStyle/>
          <a:p>
            <a:r>
              <a:rPr lang="ru-RU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Виды деятельности</a:t>
            </a:r>
            <a:br>
              <a:rPr lang="ru-RU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оцениваемые на уроках</a:t>
            </a:r>
            <a:br>
              <a:rPr lang="ru-RU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музыки:</a:t>
            </a:r>
            <a:br>
              <a:rPr lang="ru-RU" dirty="0"/>
            </a:br>
            <a:r>
              <a:rPr lang="ru-RU" dirty="0"/>
              <a:t>• </a:t>
            </a:r>
            <a:r>
              <a:rPr lang="ru-RU" sz="3200" dirty="0">
                <a:solidFill>
                  <a:schemeClr val="accent2"/>
                </a:solidFill>
              </a:rPr>
              <a:t>слушание музыки</a:t>
            </a:r>
            <a:br>
              <a:rPr lang="ru-RU" sz="3200" dirty="0"/>
            </a:br>
            <a:r>
              <a:rPr lang="ru-RU" sz="3200" dirty="0"/>
              <a:t>• </a:t>
            </a:r>
            <a:r>
              <a:rPr lang="ru-RU" sz="3200" dirty="0">
                <a:solidFill>
                  <a:srgbClr val="00B0F0"/>
                </a:solidFill>
              </a:rPr>
              <a:t>вокально-хоровая деятельность</a:t>
            </a:r>
            <a:br>
              <a:rPr lang="ru-RU" sz="3200" dirty="0"/>
            </a:br>
            <a:r>
              <a:rPr lang="ru-RU" sz="3200" dirty="0"/>
              <a:t>• </a:t>
            </a:r>
            <a:r>
              <a:rPr lang="ru-RU" sz="3200" dirty="0">
                <a:solidFill>
                  <a:srgbClr val="FFFF00"/>
                </a:solidFill>
              </a:rPr>
              <a:t>освоение и систематизация знаний</a:t>
            </a:r>
            <a:br>
              <a:rPr lang="ru-RU" sz="3200" dirty="0"/>
            </a:br>
            <a:r>
              <a:rPr lang="ru-RU" sz="3200" dirty="0"/>
              <a:t>• </a:t>
            </a:r>
            <a:r>
              <a:rPr lang="ru-RU" sz="3200" dirty="0">
                <a:solidFill>
                  <a:srgbClr val="92D050"/>
                </a:solidFill>
              </a:rPr>
              <a:t>творческая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438426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0ECF1A-6F13-66EF-A0BB-062413C2F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Формы проверки:</a:t>
            </a:r>
          </a:p>
        </p:txBody>
      </p:sp>
      <p:sp>
        <p:nvSpPr>
          <p:cNvPr id="5" name="Объект 3">
            <a:extLst>
              <a:ext uri="{FF2B5EF4-FFF2-40B4-BE49-F238E27FC236}">
                <a16:creationId xmlns:a16="http://schemas.microsoft.com/office/drawing/2014/main" id="{1902FBC6-FD9A-7E6C-AD98-5D6CF90A15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03313" y="2060575"/>
            <a:ext cx="4395787" cy="4195763"/>
          </a:xfrm>
        </p:spPr>
        <p:txBody>
          <a:bodyPr/>
          <a:lstStyle/>
          <a:p>
            <a:r>
              <a:rPr lang="ru-RU" dirty="0"/>
              <a:t>Тесты</a:t>
            </a:r>
          </a:p>
          <a:p>
            <a:r>
              <a:rPr lang="ru-RU" dirty="0"/>
              <a:t>Составление кроссвордов</a:t>
            </a:r>
          </a:p>
          <a:p>
            <a:r>
              <a:rPr lang="ru-RU" dirty="0"/>
              <a:t> Музыкальные викторины</a:t>
            </a:r>
          </a:p>
          <a:p>
            <a:r>
              <a:rPr lang="ru-RU" dirty="0"/>
              <a:t> Рисунки</a:t>
            </a:r>
          </a:p>
          <a:p>
            <a:r>
              <a:rPr lang="ru-RU" dirty="0"/>
              <a:t> Презентации</a:t>
            </a:r>
          </a:p>
          <a:p>
            <a:r>
              <a:rPr lang="ru-RU" dirty="0"/>
              <a:t> Письменные отзывы о музыкальном произведении</a:t>
            </a:r>
          </a:p>
          <a:p>
            <a:r>
              <a:rPr lang="ru-RU" dirty="0"/>
              <a:t> Сочинения о музыке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480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>
            <a:extLst>
              <a:ext uri="{FF2B5EF4-FFF2-40B4-BE49-F238E27FC236}">
                <a16:creationId xmlns:a16="http://schemas.microsoft.com/office/drawing/2014/main" id="{961D9100-2412-EE6B-8F6D-AB9652C239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03312" y="717177"/>
            <a:ext cx="9681229" cy="5539162"/>
          </a:xfrm>
        </p:spPr>
        <p:txBody>
          <a:bodyPr/>
          <a:lstStyle/>
          <a:p>
            <a:r>
              <a:rPr lang="ru-RU" sz="1600" b="1" u="sng" dirty="0"/>
              <a:t>Слушание музыки</a:t>
            </a:r>
            <a:r>
              <a:rPr lang="ru-RU" sz="1600" dirty="0"/>
              <a:t>. На уроках проверяется и оценивается умение учащихся слушать музыкальные произведения и давать  словесную характеристику музыкальному образу, содержанию и средствам музыкальной выразительности, уметь сравнивать, обобщать, что является метапредметными навыками, знать музыкальную литературу.</a:t>
            </a:r>
          </a:p>
          <a:p>
            <a:endParaRPr lang="ru-RU" sz="1600" dirty="0"/>
          </a:p>
          <a:p>
            <a:r>
              <a:rPr lang="ru-RU" sz="1600" b="1" u="sng" dirty="0"/>
              <a:t>Освоение и систематизация знаний</a:t>
            </a:r>
            <a:r>
              <a:rPr lang="ru-RU" sz="1600" dirty="0"/>
              <a:t>.  В музыке, как и в  предметах естественно-научного направления, немало того, что поддается точному и однозначному определению и измерению. В данном виде деятельности  проверяется и оценивается знание основных понятий, определений, умение пользоваться ими в процессе слушания и исполнение музыкальных произведений.</a:t>
            </a:r>
          </a:p>
          <a:p>
            <a:endParaRPr lang="ru-RU" sz="1600" dirty="0"/>
          </a:p>
          <a:p>
            <a:r>
              <a:rPr lang="ru-RU" sz="1600" dirty="0"/>
              <a:t> </a:t>
            </a:r>
            <a:r>
              <a:rPr lang="ru-RU" sz="1600" b="1" u="sng" dirty="0"/>
              <a:t>Вокально-хоровая работа</a:t>
            </a:r>
            <a:r>
              <a:rPr lang="ru-RU" sz="1600" dirty="0"/>
              <a:t>. При выставлении оценки за  вокально-хоровую деятельность учащихся учитываются не только объективно определяемые параметры, такие как: чистота интонирования, владение вокально-хоровыми навыками, выразительность исполнения, но и индивидуальный процесс развития и успехи каждого отдельного ученика.</a:t>
            </a:r>
          </a:p>
          <a:p>
            <a:r>
              <a:rPr lang="ru-RU" sz="1600" b="1" u="sng" dirty="0"/>
              <a:t>Творческая деятельность. </a:t>
            </a:r>
            <a:r>
              <a:rPr lang="ru-RU" sz="1600" dirty="0"/>
              <a:t>Оцениваются самостоятельность и основательность подхода, глубина погружения в тему, предложенную учителем или выбранную самостоятельно, изложение материала.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355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BB5E66-10F2-60D9-A0F0-A228801A4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10371513" cy="5903258"/>
          </a:xfrm>
        </p:spPr>
        <p:txBody>
          <a:bodyPr/>
          <a:lstStyle/>
          <a:p>
            <a:br>
              <a:rPr lang="ru-RU" sz="1800" b="0" i="0" u="none" strike="noStrike" baseline="0" dirty="0">
                <a:solidFill>
                  <a:srgbClr val="333333"/>
                </a:solidFill>
                <a:latin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7" name="Таблица 7">
            <a:extLst>
              <a:ext uri="{FF2B5EF4-FFF2-40B4-BE49-F238E27FC236}">
                <a16:creationId xmlns:a16="http://schemas.microsoft.com/office/drawing/2014/main" id="{3FC0EB4D-9109-D771-1493-CDBA4025A2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198984"/>
              </p:ext>
            </p:extLst>
          </p:nvPr>
        </p:nvGraphicFramePr>
        <p:xfrm>
          <a:off x="528918" y="486938"/>
          <a:ext cx="11016969" cy="6321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3694">
                  <a:extLst>
                    <a:ext uri="{9D8B030D-6E8A-4147-A177-3AD203B41FA5}">
                      <a16:colId xmlns:a16="http://schemas.microsoft.com/office/drawing/2014/main" val="3975476505"/>
                    </a:ext>
                  </a:extLst>
                </a:gridCol>
                <a:gridCol w="2644425">
                  <a:extLst>
                    <a:ext uri="{9D8B030D-6E8A-4147-A177-3AD203B41FA5}">
                      <a16:colId xmlns:a16="http://schemas.microsoft.com/office/drawing/2014/main" val="665217753"/>
                    </a:ext>
                  </a:extLst>
                </a:gridCol>
                <a:gridCol w="2644425">
                  <a:extLst>
                    <a:ext uri="{9D8B030D-6E8A-4147-A177-3AD203B41FA5}">
                      <a16:colId xmlns:a16="http://schemas.microsoft.com/office/drawing/2014/main" val="1571955925"/>
                    </a:ext>
                  </a:extLst>
                </a:gridCol>
                <a:gridCol w="2644425">
                  <a:extLst>
                    <a:ext uri="{9D8B030D-6E8A-4147-A177-3AD203B41FA5}">
                      <a16:colId xmlns:a16="http://schemas.microsoft.com/office/drawing/2014/main" val="892375772"/>
                    </a:ext>
                  </a:extLst>
                </a:gridCol>
              </a:tblGrid>
              <a:tr h="464785">
                <a:tc rowSpan="2">
                  <a:txBody>
                    <a:bodyPr/>
                    <a:lstStyle/>
                    <a:p>
                      <a:pPr algn="ctr"/>
                      <a:r>
                        <a:rPr lang="ru-RU" sz="1300" dirty="0"/>
                        <a:t>Параметры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300" dirty="0"/>
                        <a:t>Критерии</a:t>
                      </a:r>
                    </a:p>
                    <a:p>
                      <a:pPr algn="ctr"/>
                      <a:endParaRPr lang="ru-RU" sz="13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032677"/>
                  </a:ext>
                </a:extLst>
              </a:tr>
              <a:tr h="4647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/>
                        <a:t>«3»</a:t>
                      </a:r>
                    </a:p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/>
                        <a:t>«4»</a:t>
                      </a:r>
                    </a:p>
                    <a:p>
                      <a:pPr algn="ctr"/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/>
                        <a:t>«5»</a:t>
                      </a:r>
                    </a:p>
                    <a:p>
                      <a:pPr algn="ctr"/>
                      <a:endParaRPr lang="ru-RU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2122079"/>
                  </a:ext>
                </a:extLst>
              </a:tr>
              <a:tr h="886638">
                <a:tc>
                  <a:txBody>
                    <a:bodyPr/>
                    <a:lstStyle/>
                    <a:p>
                      <a:r>
                        <a:rPr lang="ru-RU" sz="1300" dirty="0"/>
                        <a:t>Музыкальная эмоциональность, активность, участие в диалоге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/>
                        <a:t>При слушании ребенок рассеян, невнимателен. Не проявляет интереса к музыке.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/>
                        <a:t>К слушанию музыки проявляет не всегда устойчивый интерес</a:t>
                      </a:r>
                    </a:p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/>
                        <a:t>Любит, понимает музыку. Внимателен и активен при обсуждении музыкальных произведений.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3870862"/>
                  </a:ext>
                </a:extLst>
              </a:tr>
              <a:tr h="2584870">
                <a:tc>
                  <a:txBody>
                    <a:bodyPr/>
                    <a:lstStyle/>
                    <a:p>
                      <a:r>
                        <a:rPr lang="ru-RU" sz="1300" dirty="0"/>
                        <a:t>Распознавание музыкальных жанров, средств музыкальной выразительности, элементов строения музыкальной речи, музыкальных форм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/>
                        <a:t>Суждения о музыке односложны.</a:t>
                      </a:r>
                    </a:p>
                    <a:p>
                      <a:r>
                        <a:rPr lang="ru-RU" sz="1300" dirty="0"/>
                        <a:t>Распознавание музыкальных жанров, средств музыкальной выразительности, элементов строения музыкальной речи, музыкальных форм, выполнены с помощью учителя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/>
                        <a:t>Восприятие музыкального образа на уровне переживания. Распознавание музыкальных жанров, средств музыкальной выразительности, элементов строения музыкальной речи, музыкальных форм</a:t>
                      </a:r>
                    </a:p>
                    <a:p>
                      <a:r>
                        <a:rPr lang="ru-RU" sz="1300" dirty="0" err="1"/>
                        <a:t>выполненых</a:t>
                      </a:r>
                      <a:r>
                        <a:rPr lang="ru-RU" sz="1300" dirty="0"/>
                        <a:t> самостоятельно, но с 1-2 наводящими вопросами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/>
                        <a:t>Восприятие музыкального образа на уровне переживания. Распознавание музыкальных жанров, средств музыкальной выразительности, элементов строения музыкальной речи, музыкальных форм</a:t>
                      </a:r>
                    </a:p>
                    <a:p>
                      <a:r>
                        <a:rPr lang="ru-RU" sz="1300" dirty="0"/>
                        <a:t>Высказанное суждение обосновано.</a:t>
                      </a:r>
                    </a:p>
                    <a:p>
                      <a:endParaRPr lang="ru-RU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2136468"/>
                  </a:ext>
                </a:extLst>
              </a:tr>
              <a:tr h="1786517">
                <a:tc>
                  <a:txBody>
                    <a:bodyPr/>
                    <a:lstStyle/>
                    <a:p>
                      <a:r>
                        <a:rPr lang="ru-RU" sz="1300" dirty="0"/>
                        <a:t>Узнавание музыкального произведения,</a:t>
                      </a:r>
                    </a:p>
                    <a:p>
                      <a:r>
                        <a:rPr lang="ru-RU" sz="1300" dirty="0"/>
                        <a:t>(музыкальная викторина – устная или письменная)</a:t>
                      </a:r>
                    </a:p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/>
                        <a:t>Не более 50% ответов на музыкальной викторине. Ответы обрывочные, неполные, показывают незнание автора или названия произведения, музыкального жанра произведения</a:t>
                      </a:r>
                    </a:p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/>
                        <a:t>80-60% правильных ответов на музыкальной. Ошибки при определении автора музыкального произведения, музыкального жанра</a:t>
                      </a:r>
                    </a:p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/>
                        <a:t>100-90% правильных ответов на музыкальной викторине.</a:t>
                      </a:r>
                    </a:p>
                    <a:p>
                      <a:r>
                        <a:rPr lang="ru-RU" sz="1300" dirty="0"/>
                        <a:t>Правильное и полное определение названия, автора музыкального произведения, музыкального жанра</a:t>
                      </a:r>
                    </a:p>
                    <a:p>
                      <a:endParaRPr lang="ru-RU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91311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522E195-3B85-0A4E-275E-4F321F85F5EA}"/>
              </a:ext>
            </a:extLst>
          </p:cNvPr>
          <p:cNvSpPr txBox="1"/>
          <p:nvPr/>
        </p:nvSpPr>
        <p:spPr>
          <a:xfrm>
            <a:off x="833718" y="4967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Слушание музыки</a:t>
            </a:r>
          </a:p>
        </p:txBody>
      </p:sp>
    </p:spTree>
    <p:extLst>
      <p:ext uri="{BB962C8B-B14F-4D97-AF65-F5344CB8AC3E}">
        <p14:creationId xmlns:p14="http://schemas.microsoft.com/office/powerpoint/2010/main" val="801070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2D6532-FE37-DF50-7523-D054C83CB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7"/>
            <a:ext cx="9404723" cy="5912223"/>
          </a:xfrm>
        </p:spPr>
        <p:txBody>
          <a:bodyPr/>
          <a:lstStyle/>
          <a:p>
            <a:r>
              <a:rPr lang="ru-RU" sz="3600" dirty="0"/>
              <a:t>Освоение  и систематизация знаний о музыке: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81EC5678-F1A1-386A-397E-C30156AF25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242004"/>
              </p:ext>
            </p:extLst>
          </p:nvPr>
        </p:nvGraphicFramePr>
        <p:xfrm>
          <a:off x="959223" y="2007723"/>
          <a:ext cx="9843247" cy="4294686"/>
        </p:xfrm>
        <a:graphic>
          <a:graphicData uri="http://schemas.openxmlformats.org/drawingml/2006/table">
            <a:tbl>
              <a:tblPr/>
              <a:tblGrid>
                <a:gridCol w="2200231">
                  <a:extLst>
                    <a:ext uri="{9D8B030D-6E8A-4147-A177-3AD203B41FA5}">
                      <a16:colId xmlns:a16="http://schemas.microsoft.com/office/drawing/2014/main" val="1890766789"/>
                    </a:ext>
                  </a:extLst>
                </a:gridCol>
                <a:gridCol w="2477254">
                  <a:extLst>
                    <a:ext uri="{9D8B030D-6E8A-4147-A177-3AD203B41FA5}">
                      <a16:colId xmlns:a16="http://schemas.microsoft.com/office/drawing/2014/main" val="1338211817"/>
                    </a:ext>
                  </a:extLst>
                </a:gridCol>
                <a:gridCol w="2582881">
                  <a:extLst>
                    <a:ext uri="{9D8B030D-6E8A-4147-A177-3AD203B41FA5}">
                      <a16:colId xmlns:a16="http://schemas.microsoft.com/office/drawing/2014/main" val="3586692662"/>
                    </a:ext>
                  </a:extLst>
                </a:gridCol>
                <a:gridCol w="2582881">
                  <a:extLst>
                    <a:ext uri="{9D8B030D-6E8A-4147-A177-3AD203B41FA5}">
                      <a16:colId xmlns:a16="http://schemas.microsoft.com/office/drawing/2014/main" val="1057095446"/>
                    </a:ext>
                  </a:extLst>
                </a:gridCol>
              </a:tblGrid>
              <a:tr h="22945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Параметры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59" marR="65559" marT="32779" marB="32779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Критерии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59" marR="65559" marT="32779" marB="327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1732317"/>
                  </a:ext>
                </a:extLst>
              </a:tr>
              <a:tr h="2294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Базовый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211" marR="18211" marT="32779" marB="327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Повышенный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211" marR="18211" marT="32779" marB="327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Высокий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59" marR="65559" marT="32779" marB="327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259241"/>
                  </a:ext>
                </a:extLst>
              </a:tr>
              <a:tr h="2524013">
                <a:tc>
                  <a:txBody>
                    <a:bodyPr/>
                    <a:lstStyle/>
                    <a:p>
                      <a:pPr marL="67310" algn="l" fontAlgn="t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Знание музыкальной литературы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211" marR="18211" marT="32779" marB="327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Учащийся   знает основной материал.  На поставленные вопросы отвечает односложно, только при помощи учителя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211" marR="18211" marT="32779" marB="327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Учащийся знает основной материал и отвечает  с 1-2  наводящими вопросами 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211" marR="18211" marT="32779" marB="327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2710"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Учащийся твердо знает основной материал, ознакомился с дополнительной литературой по проблеме, твердо последовательно и исчерпывающе отвечает на поставленные вопросы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59" marR="65559" marT="32779" marB="327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4633610"/>
                  </a:ext>
                </a:extLst>
              </a:tr>
              <a:tr h="1212837">
                <a:tc>
                  <a:txBody>
                    <a:bodyPr/>
                    <a:lstStyle/>
                    <a:p>
                      <a:pPr marL="67310" algn="l" fontAlgn="t"/>
                      <a:r>
                        <a:rPr lang="ru-RU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Знание терминологии, элементов музыкальной грамоты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211" marR="18211" marT="32779" marB="327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7630"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Задание выполнено  не менее чем на 50%, допущены ошибки, влияющие на качество работы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211" marR="18211" marT="32779" marB="327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0320"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Задание выполнено   на 70-80%, допущены незначительные ошибки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8211" marR="18211" marT="32779" marB="327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2710"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Задание выполнено   на 90-100% без ошибок, влияющих  на качество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59" marR="65559" marT="32779" marB="3277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7717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7860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45EC9B-8C2E-E16F-E78D-549C24531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7"/>
            <a:ext cx="10604595" cy="6109447"/>
          </a:xfrm>
        </p:spPr>
        <p:txBody>
          <a:bodyPr/>
          <a:lstStyle/>
          <a:p>
            <a:r>
              <a:rPr lang="ru-RU" sz="3600" dirty="0"/>
              <a:t>Исполнение вокального репертуара: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95A3F105-4C83-F721-6B9E-333E82D259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385067"/>
              </p:ext>
            </p:extLst>
          </p:nvPr>
        </p:nvGraphicFramePr>
        <p:xfrm>
          <a:off x="1013012" y="1783975"/>
          <a:ext cx="9753601" cy="4276164"/>
        </p:xfrm>
        <a:graphic>
          <a:graphicData uri="http://schemas.openxmlformats.org/drawingml/2006/table">
            <a:tbl>
              <a:tblPr/>
              <a:tblGrid>
                <a:gridCol w="1894032">
                  <a:extLst>
                    <a:ext uri="{9D8B030D-6E8A-4147-A177-3AD203B41FA5}">
                      <a16:colId xmlns:a16="http://schemas.microsoft.com/office/drawing/2014/main" val="4118390469"/>
                    </a:ext>
                  </a:extLst>
                </a:gridCol>
                <a:gridCol w="2487205">
                  <a:extLst>
                    <a:ext uri="{9D8B030D-6E8A-4147-A177-3AD203B41FA5}">
                      <a16:colId xmlns:a16="http://schemas.microsoft.com/office/drawing/2014/main" val="2500701508"/>
                    </a:ext>
                  </a:extLst>
                </a:gridCol>
                <a:gridCol w="2686182">
                  <a:extLst>
                    <a:ext uri="{9D8B030D-6E8A-4147-A177-3AD203B41FA5}">
                      <a16:colId xmlns:a16="http://schemas.microsoft.com/office/drawing/2014/main" val="407997913"/>
                    </a:ext>
                  </a:extLst>
                </a:gridCol>
                <a:gridCol w="2686182">
                  <a:extLst>
                    <a:ext uri="{9D8B030D-6E8A-4147-A177-3AD203B41FA5}">
                      <a16:colId xmlns:a16="http://schemas.microsoft.com/office/drawing/2014/main" val="2879838327"/>
                    </a:ext>
                  </a:extLst>
                </a:gridCol>
              </a:tblGrid>
              <a:tr h="47512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Параметры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Критерии  певческого развития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789788"/>
                  </a:ext>
                </a:extLst>
              </a:tr>
              <a:tr h="4751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Базовый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400" marR="254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400" marR="254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400" marR="254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1885688"/>
                  </a:ext>
                </a:extLst>
              </a:tr>
              <a:tr h="1832642">
                <a:tc>
                  <a:txBody>
                    <a:bodyPr/>
                    <a:lstStyle/>
                    <a:p>
                      <a:pPr marL="2540" algn="l" fontAlgn="t"/>
                      <a:r>
                        <a:rPr lang="ru-RU" sz="15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Исполнение вокального номера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400" marR="254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интонационно-ритмически и 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дикционно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не всегда точное исполнение вокального номера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400" marR="254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интонационно-ритмически и </a:t>
                      </a:r>
                      <a:r>
                        <a:rPr lang="ru-RU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дикционно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точное исполнение вокального номера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400" marR="254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художественное исполнение вокального номера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400" marR="254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1906161"/>
                  </a:ext>
                </a:extLst>
              </a:tr>
              <a:tr h="1493264">
                <a:tc>
                  <a:txBody>
                    <a:bodyPr/>
                    <a:lstStyle/>
                    <a:p>
                      <a:pPr marL="2540" algn="l" fontAlgn="t"/>
                      <a:r>
                        <a:rPr lang="ru-RU" sz="15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Участие во внеклассных мероприятиях и концертах</a:t>
                      </a:r>
                      <a:endParaRPr lang="ru-RU" sz="10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400" marR="254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ru-RU" sz="1500" b="0" i="0" u="none" strike="noStrike">
                        <a:solidFill>
                          <a:srgbClr val="66666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400" marR="254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ru-RU" sz="1500" b="0" i="0" u="none" strike="noStrike">
                        <a:solidFill>
                          <a:srgbClr val="66666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400" marR="254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художественное исполнение вокального номера на концерте</a:t>
                      </a: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5400" marR="254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3171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2004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B84B0F-A7BA-EB37-90FC-4A0C77AF6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5750858"/>
          </a:xfrm>
        </p:spPr>
        <p:txBody>
          <a:bodyPr/>
          <a:lstStyle/>
          <a:p>
            <a:pPr marL="450850"/>
            <a:r>
              <a:rPr lang="ru-RU" sz="2400" b="1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Оценка «5» ставится:</a:t>
            </a:r>
            <a:b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- </a:t>
            </a:r>
            <a:r>
              <a:rPr lang="ru-RU" sz="2400" b="0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не менее 100-90 % правильных ответов на музыкальной викторине;</a:t>
            </a:r>
            <a:b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-</a:t>
            </a:r>
            <a:r>
              <a:rPr lang="ru-RU" sz="2400" b="0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не менее 100-90 %  правильных ответов в тесте;</a:t>
            </a:r>
            <a:b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-</a:t>
            </a:r>
            <a:r>
              <a:rPr lang="ru-RU" sz="2400" b="0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художественное исполнение вокального номера;</a:t>
            </a:r>
            <a:br>
              <a:rPr lang="ru-RU" sz="2400" b="0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</a:br>
            <a:b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r>
              <a:rPr lang="ru-RU" sz="2400" b="1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Оценка «4» ставится:</a:t>
            </a:r>
            <a:b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-</a:t>
            </a:r>
            <a:r>
              <a:rPr lang="ru-RU" sz="2400" b="0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70-80%  правильных ответов на музыкальной викторине;</a:t>
            </a:r>
            <a:b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-</a:t>
            </a:r>
            <a:r>
              <a:rPr lang="ru-RU" sz="2400" b="0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70-80%  правильных ответов в тесте;</a:t>
            </a:r>
            <a:b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-</a:t>
            </a:r>
            <a:r>
              <a:rPr lang="ru-RU" sz="2400" b="0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интонационно-ритмически и </a:t>
            </a:r>
            <a:r>
              <a:rPr lang="ru-RU" sz="2400" b="0" i="0" u="none" strike="noStrike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дикционно</a:t>
            </a:r>
            <a:r>
              <a:rPr lang="ru-RU" sz="2400" b="0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 точное исполнение вокального номера;</a:t>
            </a:r>
            <a:br>
              <a:rPr lang="ru-RU" sz="2400" b="0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</a:br>
            <a:b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r>
              <a:rPr lang="ru-RU" sz="2400" b="1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Оценка «3» ставится:</a:t>
            </a:r>
            <a:b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-</a:t>
            </a:r>
            <a:r>
              <a:rPr lang="ru-RU" sz="2400" b="0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не менее 50%  правильных ответов на музыкальной викторине;</a:t>
            </a:r>
            <a:b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-</a:t>
            </a:r>
            <a:r>
              <a:rPr lang="ru-RU" sz="2400" b="0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не менее 50% правильных ответов в тесте;</a:t>
            </a:r>
            <a:b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r>
              <a:rPr lang="ru-RU" sz="2400" b="0" i="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-</a:t>
            </a:r>
            <a:r>
              <a:rPr lang="ru-RU" sz="2400" b="0" i="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</a:rPr>
              <a:t>не всегда эмоциональное и точное исполнение вокального номера.</a:t>
            </a:r>
            <a:br>
              <a:rPr lang="ru-RU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57638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65</TotalTime>
  <Words>789</Words>
  <Application>Microsoft Office PowerPoint</Application>
  <PresentationFormat>Широкоэкранный</PresentationFormat>
  <Paragraphs>71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Ион</vt:lpstr>
      <vt:lpstr>Система оценивания на уроках музыки</vt:lpstr>
      <vt:lpstr>Презентация PowerPoint</vt:lpstr>
      <vt:lpstr>Виды деятельности оцениваемые на уроках музыки: • слушание музыки • вокально-хоровая деятельность • освоение и систематизация знаний • творческая деятельность</vt:lpstr>
      <vt:lpstr>Формы проверки:</vt:lpstr>
      <vt:lpstr>Презентация PowerPoint</vt:lpstr>
      <vt:lpstr> </vt:lpstr>
      <vt:lpstr>Освоение  и систематизация знаний о музыке:</vt:lpstr>
      <vt:lpstr>Исполнение вокального репертуара:</vt:lpstr>
      <vt:lpstr>Оценка «5» ставится: - не менее 100-90 % правильных ответов на музыкальной викторине; -не менее 100-90 %  правильных ответов в тесте; -художественное исполнение вокального номера;  Оценка «4» ставится: -70-80%  правильных ответов на музыкальной викторине; -70-80%  правильных ответов в тесте; -интонационно-ритмически и дикционно точное исполнение вокального номера;  Оценка «3» ставится: -не менее 50%  правильных ответов на музыкальной викторине; -не менее 50% правильных ответов в тесте; -не всегда эмоциональное и точное исполнение вокального номера. 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оценивания на уроках музыки</dc:title>
  <dc:creator>User</dc:creator>
  <cp:lastModifiedBy>User</cp:lastModifiedBy>
  <cp:revision>1</cp:revision>
  <dcterms:created xsi:type="dcterms:W3CDTF">2023-01-22T16:06:35Z</dcterms:created>
  <dcterms:modified xsi:type="dcterms:W3CDTF">2023-01-22T17:11:56Z</dcterms:modified>
</cp:coreProperties>
</file>