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22"/>
  </p:handoutMasterIdLst>
  <p:sldIdLst>
    <p:sldId id="256" r:id="rId3"/>
    <p:sldId id="285" r:id="rId4"/>
    <p:sldId id="260" r:id="rId5"/>
    <p:sldId id="261" r:id="rId6"/>
    <p:sldId id="267" r:id="rId8"/>
    <p:sldId id="262" r:id="rId9"/>
    <p:sldId id="263" r:id="rId10"/>
    <p:sldId id="258" r:id="rId11"/>
    <p:sldId id="275" r:id="rId12"/>
    <p:sldId id="257" r:id="rId13"/>
    <p:sldId id="265" r:id="rId14"/>
    <p:sldId id="266" r:id="rId15"/>
    <p:sldId id="269" r:id="rId16"/>
    <p:sldId id="268" r:id="rId17"/>
    <p:sldId id="270" r:id="rId18"/>
    <p:sldId id="272" r:id="rId19"/>
    <p:sldId id="271" r:id="rId20"/>
    <p:sldId id="273" r:id="rId2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hyperlink" Target="https://www.youtube.com/watch?v=SAWr-KZhD0E" TargetMode="Externa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055" y="1924050"/>
            <a:ext cx="11503660" cy="1790700"/>
          </a:xfrm>
        </p:spPr>
        <p:txBody>
          <a:bodyPr>
            <a:normAutofit fontScale="90000"/>
          </a:bodyPr>
          <a:p>
            <a:pPr algn="ctr"/>
            <a:r>
              <a:rPr lang="ru-RU" altLang="en-US" sz="9780" b="1"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charset="0"/>
                <a:cs typeface="Times New Roman" panose="02020603050405020304" charset="0"/>
              </a:rPr>
              <a:t>Урок - путешествие</a:t>
            </a:r>
            <a:endParaRPr lang="ru-RU" altLang="en-US" sz="9780" b="1">
              <a:solidFill>
                <a:schemeClr val="accent2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marL="571500" indent="-571500" algn="ctr">
              <a:buFont typeface="Wingdings" panose="05000000000000000000" charset="0"/>
              <a:buChar char="ü"/>
            </a:pPr>
            <a:r>
              <a:rPr lang="ru-RU" altLang="en-US" sz="4800">
                <a:latin typeface="Times New Roman" panose="02020603050405020304" charset="0"/>
                <a:cs typeface="Times New Roman" panose="02020603050405020304" charset="0"/>
              </a:rPr>
              <a:t>Тоора-Хем - Кызыл </a:t>
            </a:r>
            <a:endParaRPr lang="ru-RU" altLang="en-US" sz="4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rcRect l="19636" t="23041" r="15950" b="11469"/>
          <a:stretch>
            <a:fillRect/>
          </a:stretch>
        </p:blipFill>
        <p:spPr>
          <a:xfrm>
            <a:off x="1292225" y="1327785"/>
            <a:ext cx="9608185" cy="52990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Кызыл - Москва</a:t>
            </a:r>
            <a:endParaRPr lang="ru-RU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мещающее 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647700" y="1435100"/>
                <a:ext cx="10845800" cy="4742180"/>
              </a:xfrm>
            </p:spPr>
            <p:txBody>
              <a:bodyPr>
                <a:normAutofit fontScale="90000" lnSpcReduction="10000"/>
              </a:bodyPr>
              <a:p>
                <a:pPr algn="just">
                  <a:lnSpc>
                    <a:spcPct val="150000"/>
                  </a:lnSpc>
                </a:pPr>
                <a:r>
                  <a:rPr lang="ru-RU" altLang="en-US" sz="3600" i="1" u="sng">
                    <a:latin typeface="Times New Roman" panose="02020603050405020304" charset="0"/>
                    <a:cs typeface="Times New Roman" panose="02020603050405020304" charset="0"/>
                  </a:rPr>
                  <a:t>Задача. </a:t>
                </a:r>
                <a:r>
                  <a:rPr lang="ru-RU" altLang="en-US" sz="3600" i="1">
                    <a:latin typeface="Times New Roman" panose="02020603050405020304" charset="0"/>
                    <a:cs typeface="Times New Roman" panose="02020603050405020304" charset="0"/>
                  </a:rPr>
                  <a:t> </a:t>
                </a: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</a:rPr>
                  <a:t>Пятиклассники решают полететь в Индию и для того, чтобы полететь туда, дорога должна занять 3 суток. Их маршрут таков: из Тоора-Хема до Кызыла - суток, из Кызыла до Москвы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5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</a:rPr>
                  <a:t> ч, из Москвы до Индии с пересадкой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7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</a:rPr>
                  <a:t> ч. На сколько раньше пятиклассники прилетят, чем должны были?</a:t>
                </a:r>
                <a:endParaRPr lang="ru-RU" altLang="en-US" sz="36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3" name="Замещающее содержимое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7700" y="1435100"/>
                <a:ext cx="10845800" cy="4742180"/>
              </a:xfr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marL="571500" indent="-571500" algn="ctr">
              <a:buFont typeface="Wingdings" panose="05000000000000000000" charset="0"/>
              <a:buChar char="ü"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  <a:sym typeface="+mn-ea"/>
              </a:rPr>
              <a:t>Кызыл - Москва</a:t>
            </a:r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rcRect l="23634" t="48182" r="25583" b="15969"/>
          <a:stretch>
            <a:fillRect/>
          </a:stretch>
        </p:blipFill>
        <p:spPr>
          <a:xfrm>
            <a:off x="1054100" y="1729105"/>
            <a:ext cx="8818245" cy="35496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1" name="Текстовое поле 100"/>
              <p:cNvSpPr txBox="1"/>
              <p:nvPr/>
            </p:nvSpPr>
            <p:spPr>
              <a:xfrm>
                <a:off x="5843270" y="5423535"/>
                <a:ext cx="5080000" cy="87820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indent="0"/>
                <a:r>
                  <a:rPr lang="ru-RU" altLang="en-US" sz="3600" b="0">
                    <a:solidFill>
                      <a:srgbClr val="000000"/>
                    </a:solidFill>
                    <a:latin typeface="Cambria Math" panose="02040503050406030204" charset="0"/>
                    <a:ea typeface="SimSun" panose="02010600030101010101" pitchFamily="2" charset="-122"/>
                  </a:rPr>
                  <a:t> </a:t>
                </a:r>
                <a:r>
                  <a:rPr lang="en-US" sz="3600" b="0">
                    <a:solidFill>
                      <a:srgbClr val="000000"/>
                    </a:solidFill>
                    <a:latin typeface="Cambria Math" panose="02040503050406030204" charset="0"/>
                    <a:ea typeface="SimSun" panose="02010600030101010101" pitchFamily="2" charset="-122"/>
                  </a:rPr>
                  <a:t>Ответ</a:t>
                </a:r>
                <a:r>
                  <a:rPr lang="en-US" sz="3600" b="0">
                    <a:solidFill>
                      <a:srgbClr val="000000"/>
                    </a:solidFill>
                    <a:latin typeface="Calibri" panose="020F0502020204030204" charset="0"/>
                    <a:ea typeface="SimSun" panose="02010600030101010101" pitchFamily="2" charset="-122"/>
                  </a:rPr>
                  <a:t>: </a:t>
                </a:r>
                <a:r>
                  <a:rPr lang="en-US" sz="3600" b="0">
                    <a:solidFill>
                      <a:srgbClr val="000000"/>
                    </a:solidFill>
                    <a:latin typeface="Cambria Math" panose="02040503050406030204" charset="0"/>
                    <a:ea typeface="SimSun" panose="02010600030101010101" pitchFamily="2" charset="-122"/>
                  </a:rPr>
                  <a:t>на</a:t>
                </a:r>
                <a:r>
                  <a:rPr lang="ru-RU" altLang="en-US" sz="3600" b="0">
                    <a:solidFill>
                      <a:srgbClr val="000000"/>
                    </a:solidFill>
                    <a:latin typeface="Cambria Math" panose="02040503050406030204" charset="0"/>
                    <a:ea typeface="SimSun" panose="02010600030101010101" pitchFamily="2" charset="-122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3600" b="0" i="1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SimSun" panose="02010600030101010101" pitchFamily="2" charset="-122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b="0" i="1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SimSun" panose="02010600030101010101" pitchFamily="2" charset="-122"/>
                            <a:cs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en-US" altLang="ru-RU" sz="3600" b="0" i="1">
                            <a:solidFill>
                              <a:srgbClr val="000000"/>
                            </a:solidFill>
                            <a:latin typeface="Cambria Math" panose="02040503050406030204" charset="0"/>
                            <a:ea typeface="SimSun" panose="02010600030101010101" pitchFamily="2" charset="-122"/>
                            <a:cs typeface="Cambria Math" panose="0204050305040603020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altLang="en-US" sz="3600" b="0">
                    <a:solidFill>
                      <a:srgbClr val="000000"/>
                    </a:solidFill>
                    <a:latin typeface="Cambria Math" panose="02040503050406030204" charset="0"/>
                    <a:ea typeface="SimSun" panose="02010600030101010101" pitchFamily="2" charset="-122"/>
                  </a:rPr>
                  <a:t> ч  раньше</a:t>
                </a:r>
                <a:r>
                  <a:rPr lang="en-US" b="0">
                    <a:solidFill>
                      <a:srgbClr val="000000"/>
                    </a:solidFill>
                    <a:latin typeface="Cambria Math" panose="02040503050406030204" charset="0"/>
                    <a:ea typeface="SimSun" panose="02010600030101010101" pitchFamily="2" charset="-122"/>
                  </a:rPr>
                  <a:t> </a:t>
                </a:r>
                <a:endParaRPr lang="ru-RU" altLang="en-US"/>
              </a:p>
            </p:txBody>
          </p:sp>
        </mc:Choice>
        <mc:Fallback>
          <p:sp>
            <p:nvSpPr>
              <p:cNvPr id="101" name="Текстовое поле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270" y="5423535"/>
                <a:ext cx="5080000" cy="87820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9525">
                <a:noFill/>
              </a:ln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marL="685800" indent="-685800" algn="ctr">
              <a:buFont typeface="Wingdings" panose="05000000000000000000" charset="0"/>
              <a:buChar char="ü"/>
            </a:pPr>
            <a:r>
              <a:rPr lang="ru-RU" altLang="en-US" sz="4800">
                <a:latin typeface="Times New Roman" panose="02020603050405020304" charset="0"/>
                <a:cs typeface="Times New Roman" panose="02020603050405020304" charset="0"/>
              </a:rPr>
              <a:t>Пересадка</a:t>
            </a:r>
            <a:endParaRPr lang="ru-RU" altLang="en-US" sz="48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838200" y="1254760"/>
            <a:ext cx="10515600" cy="4911725"/>
          </a:xfrm>
        </p:spPr>
        <p:txBody>
          <a:bodyPr/>
          <a:p>
            <a:pPr algn="ctr"/>
            <a:r>
              <a:rPr lang="ru-RU" altLang="en-US" sz="6600">
                <a:hlinkClick r:id="rId1" tooltip="" action="ppaction://hlinkfile"/>
              </a:rPr>
              <a:t>Ссылка на физкультминутку</a:t>
            </a:r>
            <a:endParaRPr lang="ru-RU" altLang="en-US" sz="6600">
              <a:hlinkClick r:id="rId1" tooltip="" action="ppaction://hlinkfile"/>
            </a:endParaRPr>
          </a:p>
          <a:p>
            <a:pPr algn="ctr"/>
            <a:endParaRPr lang="ru-RU" altLang="en-US" sz="6600"/>
          </a:p>
        </p:txBody>
      </p:sp>
      <p:pic>
        <p:nvPicPr>
          <p:cNvPr id="4" name="Изображение 3" descr="физкуль"/>
          <p:cNvPicPr>
            <a:picLocks noChangeAspect="1"/>
          </p:cNvPicPr>
          <p:nvPr/>
        </p:nvPicPr>
        <p:blipFill>
          <a:blip r:embed="rId2"/>
          <a:srcRect l="11984" t="11112" r="11211" b="12607"/>
          <a:stretch>
            <a:fillRect/>
          </a:stretch>
        </p:blipFill>
        <p:spPr>
          <a:xfrm>
            <a:off x="3023235" y="2272030"/>
            <a:ext cx="6144895" cy="458597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lang="ru-RU" altLang="en-US" sz="4800" b="1">
                <a:latin typeface="Times New Roman" panose="02020603050405020304" charset="0"/>
                <a:cs typeface="Times New Roman" panose="02020603050405020304" charset="0"/>
              </a:rPr>
              <a:t>Москва - Индия</a:t>
            </a:r>
            <a:endParaRPr lang="ru-RU" altLang="en-US" sz="48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sz="half" idx="1"/>
          </p:nvPr>
        </p:nvPicPr>
        <p:blipFill>
          <a:blip r:embed="rId1"/>
          <a:srcRect l="6542" t="38231" r="52200" b="38450"/>
          <a:stretch>
            <a:fillRect/>
          </a:stretch>
        </p:blipFill>
        <p:spPr>
          <a:xfrm>
            <a:off x="794385" y="2042160"/>
            <a:ext cx="5826125" cy="1863725"/>
          </a:xfrm>
          <a:prstGeom prst="rect">
            <a:avLst/>
          </a:prstGeom>
        </p:spPr>
      </p:pic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2"/>
          <a:srcRect l="6556" t="34946" r="50723" b="44488"/>
          <a:stretch>
            <a:fillRect/>
          </a:stretch>
        </p:blipFill>
        <p:spPr>
          <a:xfrm>
            <a:off x="794385" y="3612515"/>
            <a:ext cx="5826125" cy="1577975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/>
          <a:srcRect l="8448" t="32187" r="47169" b="44603"/>
          <a:stretch>
            <a:fillRect/>
          </a:stretch>
        </p:blipFill>
        <p:spPr>
          <a:xfrm>
            <a:off x="794385" y="4912995"/>
            <a:ext cx="5826125" cy="1614805"/>
          </a:xfrm>
          <a:prstGeom prst="rect">
            <a:avLst/>
          </a:prstGeom>
        </p:spPr>
      </p:pic>
      <p:sp>
        <p:nvSpPr>
          <p:cNvPr id="101" name="Текстовое поле 100"/>
          <p:cNvSpPr txBox="1"/>
          <p:nvPr/>
        </p:nvSpPr>
        <p:spPr>
          <a:xfrm>
            <a:off x="815340" y="126682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ru-RU" altLang="en-US" sz="3600" b="0">
                <a:solidFill>
                  <a:srgbClr val="000000"/>
                </a:solidFill>
                <a:latin typeface="Times New Roman" panose="02020603050405020304" charset="0"/>
                <a:ea typeface="SimSun" panose="02010600030101010101" pitchFamily="2" charset="-122"/>
              </a:rPr>
              <a:t>Р</a:t>
            </a:r>
            <a:r>
              <a:rPr lang="en-US" sz="3600" b="0">
                <a:solidFill>
                  <a:srgbClr val="000000"/>
                </a:solidFill>
                <a:latin typeface="Times New Roman" panose="02020603050405020304" charset="0"/>
                <a:ea typeface="SimSun" panose="02010600030101010101" pitchFamily="2" charset="-122"/>
              </a:rPr>
              <a:t>ешит</a:t>
            </a:r>
            <a:r>
              <a:rPr lang="ru-RU" altLang="en-US" sz="3600" b="0">
                <a:solidFill>
                  <a:srgbClr val="000000"/>
                </a:solidFill>
                <a:latin typeface="Times New Roman" panose="02020603050405020304" charset="0"/>
                <a:ea typeface="SimSun" panose="02010600030101010101" pitchFamily="2" charset="-122"/>
              </a:rPr>
              <a:t>е</a:t>
            </a:r>
            <a:r>
              <a:rPr lang="en-US" sz="3600" b="0">
                <a:solidFill>
                  <a:srgbClr val="000000"/>
                </a:solidFill>
                <a:latin typeface="Times New Roman" panose="02020603050405020304" charset="0"/>
                <a:ea typeface="SimSun" panose="02010600030101010101" pitchFamily="2" charset="-122"/>
              </a:rPr>
              <a:t> уравнени</a:t>
            </a:r>
            <a:r>
              <a:rPr lang="ru-RU" altLang="en-US" sz="3600" b="0">
                <a:solidFill>
                  <a:srgbClr val="000000"/>
                </a:solidFill>
                <a:latin typeface="Times New Roman" panose="02020603050405020304" charset="0"/>
                <a:ea typeface="SimSun" panose="02010600030101010101" pitchFamily="2" charset="-122"/>
              </a:rPr>
              <a:t>я:</a:t>
            </a:r>
            <a:endParaRPr lang="ru-RU" altLang="en-US" sz="3600" b="0">
              <a:solidFill>
                <a:srgbClr val="000000"/>
              </a:solidFill>
              <a:latin typeface="Times New Roman" panose="0202060305040502030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4800" b="1">
                <a:latin typeface="Times New Roman" panose="02020603050405020304" charset="0"/>
                <a:cs typeface="Times New Roman" panose="02020603050405020304" charset="0"/>
              </a:rPr>
              <a:t>Рефлексия</a:t>
            </a:r>
            <a:endParaRPr lang="ru-RU" altLang="en-US" sz="48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647700" y="1093470"/>
            <a:ext cx="10843260" cy="4937125"/>
          </a:xfrm>
        </p:spPr>
        <p:txBody>
          <a:bodyPr>
            <a:noAutofit/>
          </a:bodyPr>
          <a:p>
            <a:r>
              <a:rPr lang="ru-RU" altLang="en-US" sz="3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Как складываются и вычитываются обыкновенные дроби?</a:t>
            </a:r>
            <a:endParaRPr lang="ru-RU" altLang="en-US" sz="3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Как складываются и вычитываются смешанные дроби?</a:t>
            </a:r>
            <a:endParaRPr lang="ru-RU" altLang="en-US" sz="3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Как переводим неправильную дробь в смешанную?</a:t>
            </a:r>
            <a:endParaRPr lang="ru-RU" altLang="en-US" sz="3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Как смешанную дробь переводим в неправильную?</a:t>
            </a:r>
            <a:endParaRPr lang="ru-RU" altLang="en-US" sz="3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Какие  трудности были? </a:t>
            </a:r>
            <a:endParaRPr lang="ru-RU" altLang="en-US" sz="3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2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- Достигли ли мы целей, поставленных в начале урока?</a:t>
            </a:r>
            <a:endParaRPr lang="ru-RU" altLang="en-US" sz="32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5" uiExpand="1" build="p"/>
      <p:bldP spid="3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Замещающее содержимое 4" descr="_5"/>
          <p:cNvPicPr>
            <a:picLocks noChangeAspect="1"/>
          </p:cNvPicPr>
          <p:nvPr>
            <p:ph sz="half" idx="1"/>
          </p:nvPr>
        </p:nvPicPr>
        <p:blipFill>
          <a:blip r:embed="rId1"/>
          <a:srcRect t="51920" r="5405"/>
          <a:stretch>
            <a:fillRect/>
          </a:stretch>
        </p:blipFill>
        <p:spPr>
          <a:xfrm>
            <a:off x="527685" y="1424305"/>
            <a:ext cx="11136630" cy="375729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marL="685800" indent="-685800" algn="ctr">
              <a:buFont typeface="Wingdings" panose="05000000000000000000" charset="0"/>
              <a:buChar char="ü"/>
            </a:pPr>
            <a:r>
              <a:rPr lang="ru-RU" altLang="en-US" sz="4800" b="1">
                <a:latin typeface="Times New Roman" panose="02020603050405020304" charset="0"/>
                <a:cs typeface="Times New Roman" panose="02020603050405020304" charset="0"/>
              </a:rPr>
              <a:t>Отдых</a:t>
            </a:r>
            <a:endParaRPr lang="ru-RU" altLang="en-US" sz="48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647700" y="1584325"/>
            <a:ext cx="11173460" cy="4679315"/>
          </a:xfrm>
        </p:spPr>
        <p:txBody>
          <a:bodyPr>
            <a:normAutofit fontScale="80000"/>
          </a:bodyPr>
          <a:p>
            <a:pPr>
              <a:lnSpc>
                <a:spcPct val="100000"/>
              </a:lnSpc>
            </a:pPr>
            <a:r>
              <a:rPr lang="ru-RU" altLang="en-US" sz="54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Домашнее задание: </a:t>
            </a:r>
            <a:endParaRPr lang="ru-RU" altLang="en-US" sz="54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>
              <a:lnSpc>
                <a:spcPct val="100000"/>
              </a:lnSpc>
            </a:pPr>
            <a:r>
              <a:rPr lang="ru-RU" altLang="en-US" sz="54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№785, 787(2)  стр. 200</a:t>
            </a:r>
            <a:endParaRPr lang="ru-RU" altLang="en-US" sz="54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l"/>
            <a:r>
              <a:rPr lang="ru-RU" altLang="en-US" sz="54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Дополнительно: </a:t>
            </a:r>
            <a:endParaRPr lang="ru-RU" altLang="en-US" sz="54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>
              <a:lnSpc>
                <a:spcPct val="100000"/>
              </a:lnSpc>
            </a:pPr>
            <a:r>
              <a:rPr lang="ru-RU" altLang="en-US" sz="54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повторить правила сложения и вычитания дробей с одинаковыми знаменателями.</a:t>
            </a:r>
            <a:endParaRPr lang="ru-RU" altLang="en-US" sz="54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Изображение 2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4480" y="54610"/>
            <a:ext cx="9083040" cy="67386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Изображение 3" descr="И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40195" y="1570990"/>
            <a:ext cx="5494655" cy="5200650"/>
          </a:xfrm>
          <a:prstGeom prst="rect">
            <a:avLst/>
          </a:prstGeom>
        </p:spPr>
      </p:pic>
      <p:pic>
        <p:nvPicPr>
          <p:cNvPr id="5" name="Изображение 4" descr="И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25" y="3441700"/>
            <a:ext cx="5742940" cy="3329940"/>
          </a:xfrm>
          <a:prstGeom prst="rect">
            <a:avLst/>
          </a:prstGeom>
        </p:spPr>
      </p:pic>
      <p:pic>
        <p:nvPicPr>
          <p:cNvPr id="6" name="Изображение 5" descr="И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05" y="226060"/>
            <a:ext cx="5737860" cy="3143885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7436485" y="226060"/>
            <a:ext cx="39027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9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Индия</a:t>
            </a:r>
            <a:endParaRPr lang="ru-RU" altLang="en-US" sz="9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4800" b="1">
                <a:latin typeface="Times New Roman" panose="02020603050405020304" charset="0"/>
                <a:cs typeface="Times New Roman" panose="02020603050405020304" charset="0"/>
              </a:rPr>
              <a:t>Путь путешественника</a:t>
            </a:r>
            <a:endParaRPr lang="ru-RU" altLang="en-US" sz="48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Замещающее содержимое 6"/>
          <p:cNvSpPr>
            <a:spLocks noGrp="1"/>
          </p:cNvSpPr>
          <p:nvPr>
            <p:ph sz="half" idx="2"/>
          </p:nvPr>
        </p:nvSpPr>
        <p:spPr>
          <a:xfrm>
            <a:off x="7156450" y="1825625"/>
            <a:ext cx="5036185" cy="4351655"/>
          </a:xfrm>
        </p:spPr>
        <p:txBody>
          <a:bodyPr>
            <a:normAutofit lnSpcReduction="1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pPr marL="272415" indent="-272415">
              <a:buFont typeface="Arial" panose="020B0604020202020204" pitchFamily="34" charset="0"/>
              <a:buChar char="•"/>
            </a:pPr>
            <a:r>
              <a:rPr lang="ru-RU" altLang="en-US" b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Покупка билета</a:t>
            </a:r>
            <a:endParaRPr lang="ru-RU" altLang="en-US" b="1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  <a:p>
            <a:pPr marL="272415" indent="-272415">
              <a:buFont typeface="Arial" panose="020B0604020202020204" pitchFamily="34" charset="0"/>
              <a:buChar char="•"/>
            </a:pPr>
            <a:r>
              <a:rPr lang="ru-RU" altLang="en-US" b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Тоора-Хем - Кызыл</a:t>
            </a:r>
            <a:endParaRPr lang="ru-RU" altLang="en-US" b="1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  <a:p>
            <a:pPr marL="272415" indent="-272415">
              <a:buFont typeface="Arial" panose="020B0604020202020204" pitchFamily="34" charset="0"/>
              <a:buChar char="•"/>
            </a:pPr>
            <a:r>
              <a:rPr lang="ru-RU" altLang="en-US" b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Кызыл - Москва</a:t>
            </a:r>
            <a:endParaRPr lang="ru-RU" altLang="en-US" b="1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  <a:p>
            <a:pPr marL="272415" indent="-272415">
              <a:buFont typeface="Arial" panose="020B0604020202020204" pitchFamily="34" charset="0"/>
              <a:buChar char="•"/>
            </a:pPr>
            <a:r>
              <a:rPr lang="ru-RU" altLang="en-US" b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Пересадка</a:t>
            </a:r>
            <a:endParaRPr lang="ru-RU" altLang="en-US" b="1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  <a:p>
            <a:pPr marL="272415" indent="-272415">
              <a:buFont typeface="Arial" panose="020B0604020202020204" pitchFamily="34" charset="0"/>
              <a:buChar char="•"/>
            </a:pPr>
            <a:r>
              <a:rPr lang="ru-RU" altLang="en-US" b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Москва - Индия</a:t>
            </a:r>
            <a:endParaRPr lang="ru-RU" altLang="en-US" b="1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  <a:p>
            <a:pPr marL="272415" indent="-272415">
              <a:buFont typeface="Arial" panose="020B0604020202020204" pitchFamily="34" charset="0"/>
              <a:buChar char="•"/>
            </a:pPr>
            <a:r>
              <a:rPr lang="ru-RU" altLang="en-US" b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charset="0"/>
                <a:cs typeface="Times New Roman" panose="02020603050405020304" charset="0"/>
              </a:rPr>
              <a:t>Отдых</a:t>
            </a:r>
            <a:endParaRPr lang="ru-RU" altLang="en-US" b="1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Замещающее содержимое 3" descr="н"/>
          <p:cNvPicPr>
            <a:picLocks noChangeAspect="1"/>
          </p:cNvPicPr>
          <p:nvPr>
            <p:ph sz="half" idx="1"/>
          </p:nvPr>
        </p:nvPicPr>
        <p:blipFill>
          <a:blip r:embed="rId1"/>
          <a:srcRect t="8587" b="6130"/>
          <a:stretch>
            <a:fillRect/>
          </a:stretch>
        </p:blipFill>
        <p:spPr>
          <a:xfrm>
            <a:off x="916940" y="1584325"/>
            <a:ext cx="5205730" cy="4929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4800" b="1">
                <a:latin typeface="Times New Roman" panose="02020603050405020304" charset="0"/>
                <a:cs typeface="Times New Roman" panose="02020603050405020304" charset="0"/>
              </a:rPr>
              <a:t>Покупка билета</a:t>
            </a:r>
            <a:endParaRPr lang="ru-RU" altLang="en-US" sz="48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Замещающее содержимое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974725" y="1584325"/>
                <a:ext cx="10559415" cy="4520565"/>
              </a:xfrm>
            </p:spPr>
            <p:txBody>
              <a:bodyPr>
                <a:noAutofit/>
              </a:bodyPr>
              <a:p>
                <a:pPr>
                  <a:lnSpc>
                    <a:spcPct val="100000"/>
                  </a:lnSpc>
                </a:pP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</a:rPr>
                  <a:t>Перевести в смешанную дробь: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4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19</m:t>
                        </m:r>
                      </m:num>
                      <m:den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7</m:t>
                        </m:r>
                      </m:den>
                    </m:f>
                  </m:oMath>
                </a14:m>
                <a:endParaRPr lang="en-US" altLang="ru-RU" sz="3600" i="1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>
                  <a:lnSpc>
                    <a:spcPct val="100000"/>
                  </a:lnSpc>
                </a:pPr>
                <a:endParaRPr lang="ru-RU" altLang="en-US" sz="3600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Перевести в неправильную дробь:   </a:t>
                </a:r>
                <a14:m>
                  <m:oMath xmlns:m="http://schemas.openxmlformats.org/officeDocument/2006/math">
                    <m:r>
                      <a:rPr lang="en-US" altLang="ru-RU" sz="40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    </m:t>
                    </m:r>
                    <m:r>
                      <a:rPr lang="en-US" altLang="ru-RU" sz="40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5</m:t>
                    </m:r>
                    <m:f>
                      <m:fPr>
                        <m:ctrlPr>
                          <a:rPr lang="en-US" altLang="ru-RU" sz="40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40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3</m:t>
                        </m:r>
                      </m:num>
                      <m:den>
                        <m:r>
                          <a:rPr lang="en-US" altLang="ru-RU" sz="40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7</m:t>
                        </m:r>
                      </m:den>
                    </m:f>
                  </m:oMath>
                </a14:m>
                <a:endParaRPr lang="en-US" altLang="ru-RU" sz="3600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00000"/>
                  </a:lnSpc>
                </a:pPr>
                <a:endParaRPr lang="en-US" altLang="ru-RU" sz="3600" i="1">
                  <a:latin typeface="Cambria Math" panose="02040503050406030204" charset="0"/>
                  <a:cs typeface="Cambria Math" panose="02040503050406030204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</a:rPr>
                  <a:t>Сравните дроби:     </a:t>
                </a:r>
                <a:r>
                  <a:rPr lang="ru-RU" altLang="en-US" sz="4400">
                    <a:latin typeface="Times New Roman" panose="02020603050405020304" charset="0"/>
                    <a:cs typeface="Times New Roman" panose="02020603050405020304" charset="0"/>
                  </a:rPr>
                  <a:t>    </a:t>
                </a:r>
                <a:r>
                  <a:rPr lang="ru-RU" altLang="en-US" sz="44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4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9</m:t>
                        </m:r>
                      </m:num>
                      <m:den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4</m:t>
                        </m:r>
                      </m:den>
                    </m:f>
                    <m:r>
                      <a:rPr lang="en-US" altLang="ru-RU" sz="44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   и   </m:t>
                    </m:r>
                    <m:f>
                      <m:fPr>
                        <m:ctrlPr>
                          <a:rPr lang="en-US" altLang="ru-RU" sz="4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9</m:t>
                        </m:r>
                      </m:num>
                      <m:den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altLang="en-US" sz="4400">
                    <a:latin typeface="Times New Roman" panose="02020603050405020304" charset="0"/>
                    <a:cs typeface="Times New Roman" panose="02020603050405020304" charset="0"/>
                  </a:rPr>
                  <a:t>  ;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4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9</m:t>
                        </m:r>
                      </m:num>
                      <m:den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4</m:t>
                        </m:r>
                      </m:den>
                    </m:f>
                    <m:r>
                      <a:rPr lang="en-US" altLang="ru-RU" sz="44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   и   </m:t>
                    </m:r>
                    <m:f>
                      <m:fPr>
                        <m:ctrlPr>
                          <a:rPr lang="en-US" altLang="ru-RU" sz="44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9</m:t>
                        </m:r>
                      </m:num>
                      <m:den>
                        <m:r>
                          <a:rPr lang="en-US" altLang="ru-RU" sz="44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altLang="en-US" sz="44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;  </a:t>
                </a:r>
                <a:endParaRPr lang="ru-RU" altLang="en-US" sz="4400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</p:txBody>
          </p:sp>
        </mc:Choice>
        <mc:Fallback>
          <p:sp>
            <p:nvSpPr>
              <p:cNvPr id="4" name="Замещающее содержимое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974725" y="1584325"/>
                <a:ext cx="10559415" cy="4520565"/>
              </a:xfr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2575"/>
            <a:ext cx="10515600" cy="1325563"/>
          </a:xfrm>
        </p:spPr>
        <p:txBody>
          <a:bodyPr>
            <a:normAutofit fontScale="90000"/>
          </a:bodyPr>
          <a:p>
            <a:pPr marL="571500" indent="-571500" algn="ctr">
              <a:buFont typeface="Wingdings" panose="05000000000000000000" charset="0"/>
              <a:buChar char="ü"/>
            </a:pP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Покупка билета</a:t>
            </a:r>
            <a:b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</a:br>
            <a:endParaRPr lang="ru-RU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Текстовое поле 4"/>
              <p:cNvSpPr txBox="1"/>
              <p:nvPr/>
            </p:nvSpPr>
            <p:spPr>
              <a:xfrm>
                <a:off x="639445" y="756920"/>
                <a:ext cx="10523855" cy="577596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568960" indent="-36830" algn="l" defTabSz="914400">
                  <a:lnSpc>
                    <a:spcPct val="150000"/>
                  </a:lnSpc>
                  <a:tabLst>
                    <a:tab pos="0" algn="l"/>
                    <a:tab pos="89535" algn="l"/>
                  </a:tabLst>
                </a:pPr>
                <a:r>
                  <a:rPr lang="ru-RU" altLang="en-US" sz="40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Выпо</a:t>
                </a: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лните действия:</a:t>
                </a:r>
                <a:endParaRPr lang="ru-RU" altLang="en-US" sz="3600"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  <a:p>
                <a:pPr marL="568960" indent="-36830" algn="ctr" defTabSz="914400">
                  <a:lnSpc>
                    <a:spcPct val="150000"/>
                  </a:lnSpc>
                  <a:tabLst>
                    <a:tab pos="0" algn="l"/>
                    <a:tab pos="89535" algn="l"/>
                  </a:tabLst>
                </a:pP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+</m:t>
                    </m:r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5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</a:t>
                </a:r>
                <a:endParaRPr lang="en-US" altLang="ru-RU" sz="3600" i="1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568960" indent="-36830" algn="ctr" defTabSz="914400">
                  <a:lnSpc>
                    <a:spcPct val="150000"/>
                  </a:lnSpc>
                  <a:tabLst>
                    <a:tab pos="0" algn="l"/>
                    <a:tab pos="89535" algn="l"/>
                  </a:tabLst>
                </a:pP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−</m:t>
                    </m:r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5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endParaRPr lang="en-US" altLang="ru-RU" sz="3600" i="1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568960" indent="-36830" algn="ctr" defTabSz="914400">
                  <a:lnSpc>
                    <a:spcPct val="150000"/>
                  </a:lnSpc>
                  <a:tabLst>
                    <a:tab pos="0" algn="l"/>
                    <a:tab pos="89535" algn="l"/>
                  </a:tabLst>
                </a:pP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3) </a:t>
                </a:r>
                <a14:m>
                  <m:oMath xmlns:m="http://schemas.openxmlformats.org/officeDocument/2006/math"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4</m:t>
                    </m:r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7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19</m:t>
                        </m:r>
                      </m:den>
                    </m:f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+</m:t>
                    </m:r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3</m:t>
                    </m:r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3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19</m:t>
                        </m:r>
                      </m:den>
                    </m:f>
                  </m:oMath>
                </a14:m>
                <a:endParaRPr lang="en-US" altLang="ru-RU" sz="3600" i="1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pPr marL="568960" indent="-36830" algn="ctr" defTabSz="914400">
                  <a:lnSpc>
                    <a:spcPct val="150000"/>
                  </a:lnSpc>
                  <a:tabLst>
                    <a:tab pos="0" algn="l"/>
                    <a:tab pos="89535" algn="l"/>
                  </a:tabLst>
                </a:pPr>
                <a:r>
                  <a:rPr lang="ru-RU" altLang="en-US" sz="3600"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4) </a:t>
                </a:r>
                <a14:m>
                  <m:oMath xmlns:m="http://schemas.openxmlformats.org/officeDocument/2006/math"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4</m:t>
                    </m:r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7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19</m:t>
                        </m:r>
                      </m:den>
                    </m:f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+</m:t>
                    </m:r>
                    <m:r>
                      <a:rPr lang="en-US" altLang="ru-RU" sz="3600" i="1">
                        <a:latin typeface="Cambria Math" panose="02040503050406030204" charset="0"/>
                        <a:ea typeface="MS Mincho" charset="0"/>
                        <a:cs typeface="Cambria Math" panose="02040503050406030204" charset="0"/>
                      </a:rPr>
                      <m:t>3</m:t>
                    </m:r>
                    <m:f>
                      <m:fPr>
                        <m:ctrlPr>
                          <a:rPr lang="en-US" altLang="ru-RU" sz="3600" i="1">
                            <a:latin typeface="Cambria Math" panose="02040503050406030204" charset="0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3</m:t>
                        </m:r>
                      </m:num>
                      <m:den>
                        <m:r>
                          <a:rPr lang="en-US" altLang="ru-RU" sz="3600" i="1">
                            <a:latin typeface="Cambria Math" panose="02040503050406030204" charset="0"/>
                            <a:ea typeface="MS Mincho" charset="0"/>
                            <a:cs typeface="Cambria Math" panose="02040503050406030204" charset="0"/>
                          </a:rPr>
                          <m:t>19</m:t>
                        </m:r>
                      </m:den>
                    </m:f>
                  </m:oMath>
                </a14:m>
                <a:endParaRPr lang="ru-RU" altLang="en-US" sz="360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</mc:Choice>
        <mc:Fallback>
          <p:sp>
            <p:nvSpPr>
              <p:cNvPr id="5" name="Текстовое поле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445" y="756920"/>
                <a:ext cx="10523855" cy="577596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835" y="1303655"/>
            <a:ext cx="10515600" cy="2023110"/>
          </a:xfrm>
        </p:spPr>
        <p:txBody>
          <a:bodyPr>
            <a:normAutofit/>
          </a:bodyPr>
          <a:p>
            <a:pPr algn="ctr"/>
            <a:r>
              <a:rPr lang="ru-RU" altLang="en-US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Сложение и вычитание обыкновенных и смешанных дробей с одинаковыми знаменателями</a:t>
            </a:r>
            <a:endParaRPr lang="ru-RU" altLang="en-US">
              <a:solidFill>
                <a:srgbClr val="C0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2947670" y="327660"/>
            <a:ext cx="629729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ru-RU" altLang="en-US" sz="44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Тема урока:</a:t>
            </a:r>
            <a:endParaRPr lang="ru-RU" altLang="en-US" sz="4400">
              <a:solidFill>
                <a:srgbClr val="C00000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837565" y="3535045"/>
            <a:ext cx="1051623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ru-RU" altLang="en-US" sz="3200" b="0" i="1">
                <a:latin typeface="Times New Roman" panose="02020603050405020304" charset="0"/>
                <a:cs typeface="Times New Roman" panose="02020603050405020304" charset="0"/>
              </a:rPr>
              <a:t>Цель урока: </a:t>
            </a:r>
            <a:r>
              <a:rPr lang="en-US" altLang="zh-CN" sz="3200" b="0" i="1">
                <a:latin typeface="Times New Roman" panose="02020603050405020304" charset="0"/>
                <a:cs typeface="Times New Roman" panose="02020603050405020304" charset="0"/>
              </a:rPr>
              <a:t>повторить и систематизировать знания и умения учащихся по теме “Сложение и вычитание дробей и смешанных чисел с одинаковыми знаменателями”, определить уровень усвоения знаний по данной теме.</a:t>
            </a:r>
            <a:endParaRPr lang="ru-RU" altLang="en-US" sz="3200" i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Замещающее содержимое 2"/>
          <p:cNvPicPr>
            <a:picLocks noChangeAspect="1"/>
          </p:cNvPicPr>
          <p:nvPr>
            <p:ph sz="half" idx="1"/>
          </p:nvPr>
        </p:nvPicPr>
        <p:blipFill>
          <a:blip r:embed="rId1"/>
          <a:srcRect l="22452" t="24248" r="23504" b="10155"/>
          <a:stretch>
            <a:fillRect/>
          </a:stretch>
        </p:blipFill>
        <p:spPr>
          <a:xfrm>
            <a:off x="1328420" y="173990"/>
            <a:ext cx="9534525" cy="65106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sz="4800">
                <a:latin typeface="Times New Roman" panose="02020603050405020304" charset="0"/>
                <a:cs typeface="Times New Roman" panose="02020603050405020304" charset="0"/>
              </a:rPr>
              <a:t>Тоора-Хем - Кызыл</a:t>
            </a:r>
            <a:endParaRPr lang="ru-RU" altLang="en-US" sz="4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rcRect l="19636" t="23041" r="15950" b="11469"/>
          <a:stretch>
            <a:fillRect/>
          </a:stretch>
        </p:blipFill>
        <p:spPr>
          <a:xfrm>
            <a:off x="1762760" y="1675130"/>
            <a:ext cx="8666480" cy="4875530"/>
          </a:xfrm>
          <a:prstGeom prst="rect">
            <a:avLst/>
          </a:prstGeom>
        </p:spPr>
      </p:pic>
      <p:sp>
        <p:nvSpPr>
          <p:cNvPr id="30" name="Овал 30"/>
          <p:cNvSpPr/>
          <p:nvPr/>
        </p:nvSpPr>
        <p:spPr>
          <a:xfrm>
            <a:off x="4238625" y="2329815"/>
            <a:ext cx="756285" cy="77343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5" name="Овал 30"/>
          <p:cNvSpPr/>
          <p:nvPr/>
        </p:nvSpPr>
        <p:spPr>
          <a:xfrm>
            <a:off x="7121525" y="2383155"/>
            <a:ext cx="692150" cy="72009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6" name="Овал 30"/>
          <p:cNvSpPr/>
          <p:nvPr/>
        </p:nvSpPr>
        <p:spPr>
          <a:xfrm>
            <a:off x="9104630" y="3496310"/>
            <a:ext cx="1077595" cy="94488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p>
            <a:pPr algn="ctr"/>
            <a:r>
              <a:rPr lang="ru-RU" altLang="en-US" sz="480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?</a:t>
            </a:r>
            <a:endParaRPr lang="ru-RU" altLang="en-US" sz="480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Овал 30"/>
          <p:cNvSpPr/>
          <p:nvPr/>
        </p:nvSpPr>
        <p:spPr>
          <a:xfrm>
            <a:off x="4302760" y="5029200"/>
            <a:ext cx="831215" cy="83820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8" name="Овал 30"/>
          <p:cNvSpPr/>
          <p:nvPr/>
        </p:nvSpPr>
        <p:spPr>
          <a:xfrm>
            <a:off x="7121525" y="5088255"/>
            <a:ext cx="863600" cy="779145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marL="571500" indent="-571500" algn="ctr">
              <a:buFont typeface="Wingdings" panose="05000000000000000000" charset="0"/>
              <a:buChar char="ü"/>
            </a:pPr>
            <a:r>
              <a:rPr lang="ru-RU" altLang="en-US" sz="4800">
                <a:latin typeface="Times New Roman" panose="02020603050405020304" charset="0"/>
                <a:cs typeface="Times New Roman" panose="02020603050405020304" charset="0"/>
              </a:rPr>
              <a:t>Тоора-Хем - Кызыл </a:t>
            </a:r>
            <a:endParaRPr lang="ru-RU" altLang="en-US" sz="4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rcRect l="19636" t="23041" r="15950" b="11469"/>
          <a:stretch>
            <a:fillRect/>
          </a:stretch>
        </p:blipFill>
        <p:spPr>
          <a:xfrm>
            <a:off x="1408430" y="1203325"/>
            <a:ext cx="9375775" cy="5362575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3985895" y="4755515"/>
            <a:ext cx="1113155" cy="107569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5" name="Овал 4"/>
          <p:cNvSpPr/>
          <p:nvPr/>
        </p:nvSpPr>
        <p:spPr>
          <a:xfrm>
            <a:off x="7243445" y="4755515"/>
            <a:ext cx="1113155" cy="107569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1573</Words>
  <Application>WPS Presentation</Application>
  <PresentationFormat>宽屏</PresentationFormat>
  <Paragraphs>76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SimSun</vt:lpstr>
      <vt:lpstr>Wingdings</vt:lpstr>
      <vt:lpstr>Calibri Light</vt:lpstr>
      <vt:lpstr>Times New Roman</vt:lpstr>
      <vt:lpstr>Cambria Math</vt:lpstr>
      <vt:lpstr>MS Mincho</vt:lpstr>
      <vt:lpstr>Segoe Print</vt:lpstr>
      <vt:lpstr>Wingdings</vt:lpstr>
      <vt:lpstr>Calibri</vt:lpstr>
      <vt:lpstr>Microsoft YaHei</vt:lpstr>
      <vt:lpstr>Arial Unicode MS</vt:lpstr>
      <vt:lpstr>Office Theme</vt:lpstr>
      <vt:lpstr>Урок - путешествие</vt:lpstr>
      <vt:lpstr>PowerPoint 演示文稿</vt:lpstr>
      <vt:lpstr>Путь путешественника</vt:lpstr>
      <vt:lpstr>Покупка билета</vt:lpstr>
      <vt:lpstr>Покупка билета </vt:lpstr>
      <vt:lpstr>Сложение и вычитание обыкновенных и смешанных дробей с одиннаковыми знаменателями</vt:lpstr>
      <vt:lpstr>PowerPoint 演示文稿</vt:lpstr>
      <vt:lpstr>Тоора-Хем - Кызыл</vt:lpstr>
      <vt:lpstr>Тоора-Хем - Кызыл </vt:lpstr>
      <vt:lpstr>Тоора-Хем - Кызыл </vt:lpstr>
      <vt:lpstr>Кызыл - Москва</vt:lpstr>
      <vt:lpstr>Кызыл - Москва</vt:lpstr>
      <vt:lpstr>Пересадка</vt:lpstr>
      <vt:lpstr>Москва - Индия</vt:lpstr>
      <vt:lpstr>Рефлексия</vt:lpstr>
      <vt:lpstr>PowerPoint 演示文稿</vt:lpstr>
      <vt:lpstr>Отдых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ACER</cp:lastModifiedBy>
  <cp:revision>8</cp:revision>
  <dcterms:created xsi:type="dcterms:W3CDTF">2023-01-21T14:50:00Z</dcterms:created>
  <dcterms:modified xsi:type="dcterms:W3CDTF">2023-01-23T15:57:11Z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E861ED86BD96452ABFF33BF3C6BA3F68</vt:lpwstr>
  </property>
</Properties>
</file>