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CC33"/>
    <a:srgbClr val="FF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498" y="5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E8711-7415-4031-A9DF-1058CE03D7FF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549B6-FEA7-4161-83BE-ABBF8616EF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8" name="Picture 4" descr="http://statusram.ru/images/stories/animation/vrema-goda/1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35696" y="1124744"/>
            <a:ext cx="5616624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С</a:t>
            </a:r>
            <a:r>
              <a:rPr lang="ru-RU" sz="6600" dirty="0">
                <a:solidFill>
                  <a:srgbClr val="FFC000"/>
                </a:solidFill>
                <a:latin typeface="Arial Black" pitchFamily="34" charset="0"/>
              </a:rPr>
              <a:t>Т</a:t>
            </a:r>
            <a:r>
              <a:rPr lang="ru-RU" sz="6600" dirty="0">
                <a:solidFill>
                  <a:srgbClr val="00B0F0"/>
                </a:solidFill>
                <a:latin typeface="Arial Black" pitchFamily="34" charset="0"/>
              </a:rPr>
              <a:t>А</a:t>
            </a:r>
            <a:r>
              <a:rPr lang="ru-RU" sz="6600" dirty="0">
                <a:solidFill>
                  <a:srgbClr val="92D050"/>
                </a:solidFill>
                <a:latin typeface="Arial Black" pitchFamily="34" charset="0"/>
              </a:rPr>
              <a:t>Р</a:t>
            </a:r>
            <a:r>
              <a:rPr lang="ru-RU" sz="6600" dirty="0">
                <a:solidFill>
                  <a:srgbClr val="FF00FF"/>
                </a:solidFill>
                <a:latin typeface="Arial Black" pitchFamily="34" charset="0"/>
              </a:rPr>
              <a:t>Ы</a:t>
            </a:r>
            <a:r>
              <a:rPr lang="ru-RU" sz="6600" dirty="0">
                <a:solidFill>
                  <a:srgbClr val="33CC33"/>
                </a:solidFill>
                <a:latin typeface="Arial Black" pitchFamily="34" charset="0"/>
              </a:rPr>
              <a:t>Й</a:t>
            </a:r>
            <a:r>
              <a:rPr lang="ru-RU" sz="6600" dirty="0">
                <a:solidFill>
                  <a:srgbClr val="FF00FF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6600" dirty="0">
                <a:solidFill>
                  <a:srgbClr val="FF00FF"/>
                </a:solidFill>
                <a:latin typeface="Arial Black" pitchFamily="34" charset="0"/>
              </a:rPr>
              <a:t> </a:t>
            </a:r>
            <a:r>
              <a:rPr lang="ru-RU" sz="6600" dirty="0">
                <a:solidFill>
                  <a:srgbClr val="7030A0"/>
                </a:solidFill>
                <a:latin typeface="Arial Black" pitchFamily="34" charset="0"/>
              </a:rPr>
              <a:t>Н</a:t>
            </a:r>
            <a:r>
              <a:rPr lang="ru-RU" sz="7200" dirty="0">
                <a:solidFill>
                  <a:srgbClr val="00B050"/>
                </a:solidFill>
                <a:latin typeface="Arial Black" pitchFamily="34" charset="0"/>
              </a:rPr>
              <a:t>О</a:t>
            </a:r>
            <a:r>
              <a:rPr lang="ru-RU" sz="7200" dirty="0">
                <a:solidFill>
                  <a:srgbClr val="FF0000"/>
                </a:solidFill>
                <a:latin typeface="Arial Black" pitchFamily="34" charset="0"/>
              </a:rPr>
              <a:t>В</a:t>
            </a:r>
            <a:r>
              <a:rPr lang="ru-RU" sz="7200" dirty="0">
                <a:solidFill>
                  <a:srgbClr val="FFFF00"/>
                </a:solidFill>
                <a:latin typeface="Arial Black" pitchFamily="34" charset="0"/>
              </a:rPr>
              <a:t>Ы</a:t>
            </a:r>
            <a:r>
              <a:rPr lang="ru-RU" sz="7200" dirty="0">
                <a:solidFill>
                  <a:schemeClr val="accent6"/>
                </a:solidFill>
                <a:latin typeface="Arial Black" pitchFamily="34" charset="0"/>
              </a:rPr>
              <a:t>Й</a:t>
            </a:r>
            <a:r>
              <a:rPr lang="ru-RU" sz="6600" dirty="0">
                <a:solidFill>
                  <a:srgbClr val="FF00FF"/>
                </a:solidFill>
                <a:latin typeface="Arial Black" pitchFamily="34" charset="0"/>
              </a:rPr>
              <a:t> </a:t>
            </a:r>
          </a:p>
          <a:p>
            <a:pPr algn="ctr"/>
            <a:r>
              <a:rPr lang="ru-RU" sz="6600" dirty="0">
                <a:solidFill>
                  <a:srgbClr val="FF00FF"/>
                </a:solidFill>
                <a:latin typeface="Arial Black" pitchFamily="34" charset="0"/>
              </a:rPr>
              <a:t>Г</a:t>
            </a:r>
            <a:r>
              <a:rPr lang="ru-RU" sz="6600" dirty="0">
                <a:solidFill>
                  <a:srgbClr val="7030A0"/>
                </a:solidFill>
                <a:latin typeface="Arial Black" pitchFamily="34" charset="0"/>
              </a:rPr>
              <a:t>О</a:t>
            </a:r>
            <a:r>
              <a:rPr lang="ru-RU" sz="6600" dirty="0">
                <a:solidFill>
                  <a:srgbClr val="33CC33"/>
                </a:solidFill>
                <a:latin typeface="Arial Black" pitchFamily="34" charset="0"/>
              </a:rPr>
              <a:t>Д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bigslide.ru/images/30/29113/96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http://www.playcast.ru/uploads/2016/12/28/21073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260649"/>
            <a:ext cx="842493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В ночь с 13 на 14 января Россияне отмечают Старый Новый Год </a:t>
            </a:r>
            <a:r>
              <a:rPr lang="ru-RU" sz="2800" b="1" dirty="0"/>
              <a:t>- праздник, непонятный для многих иностранцев. Никто толком не может сказать – чем же Старый Новый Год отличается от традиционного, привычного всем Нового Года? </a:t>
            </a:r>
          </a:p>
          <a:p>
            <a:endParaRPr lang="ru-RU" dirty="0"/>
          </a:p>
          <a:p>
            <a:endParaRPr lang="ru-RU" dirty="0"/>
          </a:p>
          <a:p>
            <a:r>
              <a:rPr lang="ru-RU" sz="2800" b="1" dirty="0"/>
              <a:t>Есть две причины появления уникального</a:t>
            </a:r>
          </a:p>
          <a:p>
            <a:r>
              <a:rPr lang="ru-RU" sz="2800" b="1" dirty="0"/>
              <a:t> Нового Года – изменение даты начала </a:t>
            </a:r>
          </a:p>
          <a:p>
            <a:r>
              <a:rPr lang="ru-RU" sz="2800" b="1" dirty="0"/>
              <a:t>Нового года на Руси и упрямство</a:t>
            </a:r>
          </a:p>
          <a:p>
            <a:r>
              <a:rPr lang="ru-RU" sz="2800" b="1" dirty="0"/>
              <a:t> Русской Православной церкви, </a:t>
            </a:r>
          </a:p>
          <a:p>
            <a:r>
              <a:rPr lang="ru-RU" sz="2800" b="1" dirty="0"/>
              <a:t>не пожелавшей перейти на</a:t>
            </a:r>
          </a:p>
          <a:p>
            <a:r>
              <a:rPr lang="ru-RU" sz="2800" b="1" dirty="0"/>
              <a:t> Новый стиль.</a:t>
            </a:r>
          </a:p>
        </p:txBody>
      </p:sp>
      <p:pic>
        <p:nvPicPr>
          <p:cNvPr id="23558" name="Picture 6" descr="http://www.photo-wallpapers.ru/view_preview.php?id=S_Noviim_Godom3&amp;width=1600&amp;height=900"/>
          <p:cNvPicPr>
            <a:picLocks noChangeAspect="1" noChangeArrowheads="1"/>
          </p:cNvPicPr>
          <p:nvPr/>
        </p:nvPicPr>
        <p:blipFill>
          <a:blip r:embed="rId3" cstate="print"/>
          <a:srcRect l="12905" t="2462" r="13966"/>
          <a:stretch>
            <a:fillRect/>
          </a:stretch>
        </p:blipFill>
        <p:spPr bwMode="auto">
          <a:xfrm>
            <a:off x="6012160" y="3789040"/>
            <a:ext cx="3131840" cy="30689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://www.playcast.ru/uploads/2016/12/28/21073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16632"/>
            <a:ext cx="849694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>
                <a:solidFill>
                  <a:srgbClr val="FF0000"/>
                </a:solidFill>
              </a:rPr>
              <a:t>      История Старого Нового Года</a:t>
            </a:r>
            <a:r>
              <a:rPr lang="ru-RU" sz="1400" dirty="0"/>
              <a:t>.</a:t>
            </a:r>
          </a:p>
          <a:p>
            <a:endParaRPr lang="ru-RU" sz="1400" dirty="0"/>
          </a:p>
          <a:p>
            <a:r>
              <a:rPr lang="ru-RU" sz="3200" b="1" dirty="0"/>
              <a:t> В языческие времена Новый год отмечался на Руси 22 марта – в день весеннего равноденствия. С принятием христианства на Руси Новый год начинался 1 сентября.</a:t>
            </a:r>
          </a:p>
          <a:p>
            <a:r>
              <a:rPr lang="ru-RU" sz="3200" b="1" dirty="0"/>
              <a:t> Долгое время еще сохранялся разнобой, </a:t>
            </a:r>
          </a:p>
          <a:p>
            <a:r>
              <a:rPr lang="ru-RU" sz="3200" b="1" dirty="0"/>
              <a:t>и в некоторых местах Новый год </a:t>
            </a:r>
          </a:p>
          <a:p>
            <a:r>
              <a:rPr lang="ru-RU" sz="3200" b="1" dirty="0"/>
              <a:t>продолжали отмечать весной. </a:t>
            </a:r>
          </a:p>
          <a:p>
            <a:r>
              <a:rPr lang="ru-RU" sz="3200" b="1" dirty="0"/>
              <a:t>Только в конце 15 века на Руси</a:t>
            </a:r>
          </a:p>
          <a:p>
            <a:r>
              <a:rPr lang="ru-RU" sz="3200" b="1" dirty="0"/>
              <a:t> официально определили </a:t>
            </a:r>
          </a:p>
          <a:p>
            <a:r>
              <a:rPr lang="ru-RU" sz="3200" b="1" dirty="0"/>
              <a:t>начало Нового года – 1 сентября.</a:t>
            </a:r>
          </a:p>
        </p:txBody>
      </p:sp>
      <p:pic>
        <p:nvPicPr>
          <p:cNvPr id="6" name="Picture 2" descr="http://www.smailikai.com/paveiksliukai/kalediniai/christmas_213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501008"/>
            <a:ext cx="2869307" cy="3514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playcast.ru/uploads/2016/12/28/2107384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67544" y="476672"/>
            <a:ext cx="8856985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История Старого Нового Года.</a:t>
            </a:r>
          </a:p>
          <a:p>
            <a:endParaRPr lang="ru-RU" sz="3600" dirty="0">
              <a:solidFill>
                <a:srgbClr val="FF0000"/>
              </a:solidFill>
            </a:endParaRPr>
          </a:p>
          <a:p>
            <a:r>
              <a:rPr lang="ru-RU" dirty="0"/>
              <a:t> </a:t>
            </a:r>
            <a:r>
              <a:rPr lang="ru-RU" sz="2800" dirty="0"/>
              <a:t>По указу Петра I в 1699 г. Новый год был перенесен на </a:t>
            </a:r>
          </a:p>
          <a:p>
            <a:r>
              <a:rPr lang="ru-RU" sz="2800" dirty="0"/>
              <a:t>1 января по старому стилю, то есть на 14 января по новому стилю. После революции в 1918 г. большевики «упразднили» еще 13 дней в году, которые составляли разницу между нашим летосчислением и европейским. Так образовались два празднования Нового года — по новому и старому стилю.</a:t>
            </a:r>
          </a:p>
        </p:txBody>
      </p:sp>
      <p:pic>
        <p:nvPicPr>
          <p:cNvPr id="7170" name="Picture 2" descr="http://www.playcast.ru/uploads/2013/12/16/686239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4149080"/>
            <a:ext cx="3168352" cy="27089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215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Arial Black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БЕжин А.Е</dc:creator>
  <cp:lastModifiedBy>Артем Бежин</cp:lastModifiedBy>
  <cp:revision>11</cp:revision>
  <dcterms:created xsi:type="dcterms:W3CDTF">2017-01-11T17:15:03Z</dcterms:created>
  <dcterms:modified xsi:type="dcterms:W3CDTF">2023-01-23T01:13:27Z</dcterms:modified>
</cp:coreProperties>
</file>