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73" r:id="rId8"/>
    <p:sldId id="262" r:id="rId9"/>
    <p:sldId id="263" r:id="rId10"/>
    <p:sldId id="264" r:id="rId11"/>
    <p:sldId id="274" r:id="rId12"/>
    <p:sldId id="266" r:id="rId13"/>
    <p:sldId id="267" r:id="rId14"/>
    <p:sldId id="268" r:id="rId15"/>
    <p:sldId id="275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EA2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0" autoAdjust="0"/>
  </p:normalViewPr>
  <p:slideViewPr>
    <p:cSldViewPr>
      <p:cViewPr varScale="1">
        <p:scale>
          <a:sx n="54" d="100"/>
          <a:sy n="54" d="100"/>
        </p:scale>
        <p:origin x="-13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-pc\Desktop\су джок\img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Большеничкинский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детский сад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вида с приоритетным осуществлением деятельности по познавательно - речевому направлению развития детей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«Минутки здоровья</a:t>
            </a:r>
            <a:endParaRPr lang="ru-RU" alt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 </a:t>
            </a:r>
            <a:r>
              <a:rPr lang="ru-RU" altLang="ru-RU" sz="40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Су-Джок</a:t>
            </a:r>
            <a:r>
              <a:rPr lang="ru-RU" alt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»</a:t>
            </a:r>
          </a:p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Реукина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Ольга Викторовна</a:t>
            </a:r>
          </a:p>
          <a:p>
            <a:pPr algn="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с. Большая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Ничка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2023год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%D0%BF%D1%80%D1%83%D0%B6%D0%B8%D0%BD%D0%BD%D1%8B%D0%B9%20%D0%BC%D0%B0%D1%81%D1%81%D0%B0%D0%B6%D1%91%D1%8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292090">
            <a:off x="6620404" y="990584"/>
            <a:ext cx="2514110" cy="2016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%D0%BF%D1%80%D1%83%D0%B6%D0%B8%D0%BD%D0%BD%D1%8B%D0%B9%20%D0%BC%D0%B0%D1%81%D1%81%D0%B0%D0%B6%D1%91%D1%8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4379309">
            <a:off x="248206" y="4590983"/>
            <a:ext cx="2514110" cy="2016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Управляющая кнопка: в конец 6">
            <a:hlinkClick r:id="" action="ppaction://hlinkshowjump?jump=lastslide" highlightClick="1"/>
          </p:cNvPr>
          <p:cNvSpPr/>
          <p:nvPr/>
        </p:nvSpPr>
        <p:spPr>
          <a:xfrm>
            <a:off x="7956376" y="6237312"/>
            <a:ext cx="1187624" cy="332656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hp-pc\Desktop\су джок\img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Формы работы с детьми: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347864" y="2636912"/>
            <a:ext cx="2448272" cy="2088232"/>
          </a:xfrm>
          <a:prstGeom prst="ellipse">
            <a:avLst/>
          </a:prstGeom>
          <a:solidFill>
            <a:srgbClr val="3AEA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использованием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массажеров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Су-Джок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51520" y="1844824"/>
            <a:ext cx="3024336" cy="1368152"/>
          </a:xfrm>
          <a:prstGeom prst="ellipse">
            <a:avLst/>
          </a:prstGeom>
          <a:solidFill>
            <a:srgbClr val="3AEA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физкультурного занятия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87824" y="1196752"/>
            <a:ext cx="3312368" cy="1296144"/>
          </a:xfrm>
          <a:prstGeom prst="ellipse">
            <a:avLst/>
          </a:prstGeom>
          <a:solidFill>
            <a:srgbClr val="3AEA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Физкультминутки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51520" y="3573016"/>
            <a:ext cx="2880320" cy="1440160"/>
          </a:xfrm>
          <a:prstGeom prst="ellipse">
            <a:avLst/>
          </a:prstGeom>
          <a:solidFill>
            <a:srgbClr val="3AEA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Оздоровительные подвижные игры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91680" y="5085184"/>
            <a:ext cx="2664296" cy="1368152"/>
          </a:xfrm>
          <a:prstGeom prst="ellipse">
            <a:avLst/>
          </a:prstGeom>
          <a:solidFill>
            <a:srgbClr val="3AEA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после дневного сна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156176" y="1844824"/>
            <a:ext cx="2736304" cy="1512168"/>
          </a:xfrm>
          <a:prstGeom prst="ellipse">
            <a:avLst/>
          </a:prstGeom>
          <a:solidFill>
            <a:srgbClr val="3AEA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паузы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940152" y="3717032"/>
            <a:ext cx="2952328" cy="1440160"/>
          </a:xfrm>
          <a:prstGeom prst="ellipse">
            <a:avLst/>
          </a:prstGeom>
          <a:solidFill>
            <a:srgbClr val="3AEA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Су-Джок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терапии на прогулке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427984" y="5157192"/>
            <a:ext cx="2808312" cy="1368152"/>
          </a:xfrm>
          <a:prstGeom prst="ellipse">
            <a:avLst/>
          </a:prstGeom>
          <a:solidFill>
            <a:srgbClr val="3AEA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5580112" y="2780928"/>
            <a:ext cx="648072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796136" y="3933056"/>
            <a:ext cx="288032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148064" y="4581128"/>
            <a:ext cx="288032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707904" y="4581128"/>
            <a:ext cx="288032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3131840" y="3933056"/>
            <a:ext cx="288032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3131840" y="2708920"/>
            <a:ext cx="432048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6" idx="4"/>
          </p:cNvCxnSpPr>
          <p:nvPr/>
        </p:nvCxnSpPr>
        <p:spPr>
          <a:xfrm flipV="1">
            <a:off x="4572000" y="2492896"/>
            <a:ext cx="72008" cy="720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Управляющая кнопка: в конец 19">
            <a:hlinkClick r:id="" action="ppaction://hlinkshowjump?jump=lastslide" highlightClick="1"/>
          </p:cNvPr>
          <p:cNvSpPr/>
          <p:nvPr/>
        </p:nvSpPr>
        <p:spPr>
          <a:xfrm>
            <a:off x="7956376" y="6237312"/>
            <a:ext cx="1187624" cy="332656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hp-pc\Desktop\су джок\img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Су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терапии при работе с детьми: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556792"/>
            <a:ext cx="2755900" cy="491490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2564904"/>
            <a:ext cx="2984500" cy="297180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6" name="Управляющая кнопка: в конец 5">
            <a:hlinkClick r:id="" action="ppaction://hlinkshowjump?jump=lastslide" highlightClick="1"/>
          </p:cNvPr>
          <p:cNvSpPr/>
          <p:nvPr/>
        </p:nvSpPr>
        <p:spPr>
          <a:xfrm>
            <a:off x="7956376" y="6237312"/>
            <a:ext cx="1187624" cy="332656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hp-pc\Desktop\су джок\img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работа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1196752"/>
            <a:ext cx="4928378" cy="5445223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" action="ppaction://hlinkshowjump?jump=lastslide" highlightClick="1"/>
          </p:cNvPr>
          <p:cNvSpPr/>
          <p:nvPr/>
        </p:nvSpPr>
        <p:spPr>
          <a:xfrm>
            <a:off x="7956376" y="6237312"/>
            <a:ext cx="1187624" cy="332656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hp-pc\Desktop\су джок\img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Физкультминутки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hp-pc\Desktop\IMG_20230116_1609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772816"/>
            <a:ext cx="3312368" cy="301300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2996952"/>
            <a:ext cx="3691282" cy="3384376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hp-pc\Desktop\су джок\img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Оздоровительная гимнастика после сна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p-pc\Desktop\фото работа\IMG_20230117_1546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395536" y="1556792"/>
            <a:ext cx="2356022" cy="4905164"/>
          </a:xfrm>
          <a:prstGeom prst="rect">
            <a:avLst/>
          </a:prstGeom>
          <a:noFill/>
        </p:spPr>
      </p:pic>
      <p:pic>
        <p:nvPicPr>
          <p:cNvPr id="1027" name="Picture 3" descr="C:\Users\hp-pc\Desktop\фото работа\IMG_20230117_1546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44208" y="1268760"/>
            <a:ext cx="2304256" cy="4752528"/>
          </a:xfrm>
          <a:prstGeom prst="rect">
            <a:avLst/>
          </a:prstGeom>
          <a:noFill/>
        </p:spPr>
      </p:pic>
      <p:pic>
        <p:nvPicPr>
          <p:cNvPr id="1028" name="Picture 4" descr="C:\Users\hp-pc\Desktop\фото работа\IMG_20230117_15470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75856" y="1988840"/>
            <a:ext cx="2736304" cy="4608512"/>
          </a:xfrm>
          <a:prstGeom prst="rect">
            <a:avLst/>
          </a:prstGeom>
          <a:noFill/>
        </p:spPr>
      </p:pic>
      <p:sp>
        <p:nvSpPr>
          <p:cNvPr id="7" name="Управляющая кнопка: в конец 6">
            <a:hlinkClick r:id="" action="ppaction://hlinkshowjump?jump=lastslide" highlightClick="1"/>
          </p:cNvPr>
          <p:cNvSpPr/>
          <p:nvPr/>
        </p:nvSpPr>
        <p:spPr>
          <a:xfrm>
            <a:off x="7956376" y="6237312"/>
            <a:ext cx="1187624" cy="332656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-pc\Desktop\Воспиатель года 22-23\су джок\img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hp-pc\Desktop\фото работа\IMG_20230117_1545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332656"/>
            <a:ext cx="3672408" cy="5184576"/>
          </a:xfrm>
          <a:prstGeom prst="rect">
            <a:avLst/>
          </a:prstGeom>
          <a:noFill/>
        </p:spPr>
      </p:pic>
      <p:pic>
        <p:nvPicPr>
          <p:cNvPr id="2052" name="Picture 4" descr="C:\Users\hp-pc\Desktop\фото работа\IMG_20230117_1545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332656"/>
            <a:ext cx="4320480" cy="5184576"/>
          </a:xfrm>
          <a:prstGeom prst="rect">
            <a:avLst/>
          </a:prstGeom>
          <a:noFill/>
        </p:spPr>
      </p:pic>
      <p:sp>
        <p:nvSpPr>
          <p:cNvPr id="5" name="Управляющая кнопка: в конец 4">
            <a:hlinkClick r:id="" action="ppaction://hlinkshowjump?jump=lastslide" highlightClick="1"/>
          </p:cNvPr>
          <p:cNvSpPr/>
          <p:nvPr/>
        </p:nvSpPr>
        <p:spPr>
          <a:xfrm>
            <a:off x="7956376" y="6237312"/>
            <a:ext cx="1187624" cy="332656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-pc\Desktop\су джок\img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%D0%BF%D1%80%D1%83%D0%B6%D0%B8%D0%BD%D0%BD%D1%8B%D0%B9%20%D0%BC%D0%B0%D1%81%D1%81%D0%B0%D0%B6%D1%91%D1%8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4379309">
            <a:off x="248206" y="4590983"/>
            <a:ext cx="2514110" cy="2016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%D0%BF%D1%80%D1%83%D0%B6%D0%B8%D0%BD%D0%BD%D1%8B%D0%B9%20%D0%BC%D0%B0%D1%81%D1%81%D0%B0%D0%B6%D1%91%D1%8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866863">
            <a:off x="6381685" y="585918"/>
            <a:ext cx="2514110" cy="2016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-pc\Desktop\су джок\img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-238865" y="2359913"/>
            <a:ext cx="913134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«Ум ребенка находится на кончиках его пальцев»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В. А. Сухомлинский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%D0%BF%D1%80%D1%83%D0%B6%D0%B8%D0%BD%D0%BD%D1%8B%D0%B9%20%D0%BC%D0%B0%D1%81%D1%81%D0%B0%D0%B6%D1%91%D1%8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4379309">
            <a:off x="248205" y="4255416"/>
            <a:ext cx="2514110" cy="2016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%D0%BF%D1%80%D1%83%D0%B6%D0%B8%D0%BD%D0%BD%D1%8B%D0%B9%20%D0%BC%D0%B0%D1%81%D1%81%D0%B0%D0%B6%D1%91%D1%8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772975">
            <a:off x="6381685" y="585919"/>
            <a:ext cx="2514110" cy="2016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Управляющая кнопка: в конец 7">
            <a:hlinkClick r:id="" action="ppaction://hlinkshowjump?jump=lastslide" highlightClick="1"/>
          </p:cNvPr>
          <p:cNvSpPr/>
          <p:nvPr/>
        </p:nvSpPr>
        <p:spPr>
          <a:xfrm>
            <a:off x="7956376" y="6237312"/>
            <a:ext cx="1187624" cy="332656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hp-pc\Desktop\су джок\7878.750x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16216" y="476672"/>
            <a:ext cx="2088232" cy="1484037"/>
          </a:xfrm>
          <a:prstGeom prst="rect">
            <a:avLst/>
          </a:prstGeom>
          <a:noFill/>
        </p:spPr>
      </p:pic>
      <p:pic>
        <p:nvPicPr>
          <p:cNvPr id="16386" name="Picture 2" descr="C:\Users\hp-pc\Desktop\су джок\img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23528" y="810000"/>
            <a:ext cx="842493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Полноценное и качественное образование дошкольников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возможно только с использованием </a:t>
            </a:r>
            <a:r>
              <a:rPr kumimoji="0" lang="ru-RU" sz="3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технологий. Эти технологии создают психофизиологический комфорт детям во время занятий, а также помогают педагогу организовать занятие интереснее и разнообразнее.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8" descr="%D0%BF%D1%80%D1%83%D0%B6%D0%B8%D0%BD%D0%BD%D1%8B%D0%B9%20%D0%BC%D0%B0%D1%81%D1%81%D0%B0%D0%B6%D1%91%D1%8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523595">
            <a:off x="5502230" y="3897167"/>
            <a:ext cx="3767102" cy="3021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Управляющая кнопка: в конец 6">
            <a:hlinkClick r:id="" action="ppaction://hlinkshowjump?jump=lastslide" highlightClick="1"/>
          </p:cNvPr>
          <p:cNvSpPr/>
          <p:nvPr/>
        </p:nvSpPr>
        <p:spPr>
          <a:xfrm>
            <a:off x="7956376" y="6237312"/>
            <a:ext cx="1187624" cy="332656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hp-pc\Desktop\су джок\img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2132856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настоящее время нетрадиционные формы и средства занятий с детьми привлекают все большее внимание. 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терапия - одна из них, который является целесообразным, эффективным и простым.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%D0%BF%D1%80%D1%83%D0%B6%D0%B8%D0%BD%D0%BD%D1%8B%D0%B9%20%D0%BC%D0%B0%D1%81%D1%81%D0%B0%D0%B6%D1%91%D1%8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4379309">
            <a:off x="248206" y="4590983"/>
            <a:ext cx="2514110" cy="2016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%D0%BF%D1%80%D1%83%D0%B6%D0%B8%D0%BD%D0%BD%D1%8B%D0%B9%20%D0%BC%D0%B0%D1%81%D1%81%D0%B0%D0%B6%D1%91%D1%8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111958">
            <a:off x="6381684" y="198495"/>
            <a:ext cx="2514110" cy="2016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Управляющая кнопка: в конец 7">
            <a:hlinkClick r:id="" action="ppaction://hlinkshowjump?jump=lastslide" highlightClick="1"/>
          </p:cNvPr>
          <p:cNvSpPr/>
          <p:nvPr/>
        </p:nvSpPr>
        <p:spPr>
          <a:xfrm>
            <a:off x="7956376" y="6237312"/>
            <a:ext cx="1187624" cy="332656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hp-pc\Desktop\су джок\img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 это направление корейский профессор Пак </a:t>
            </a:r>
            <a:r>
              <a:rPr lang="ru-RU" alt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Чжэ</a:t>
            </a: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</a:t>
            </a: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alt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Park</a:t>
            </a: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Jae</a:t>
            </a: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Woo</a:t>
            </a: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академик IAS(</a:t>
            </a:r>
            <a:r>
              <a:rPr lang="ru-RU" alt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Berlin</a:t>
            </a: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президент Корейского института </a:t>
            </a:r>
            <a:r>
              <a:rPr lang="ru-RU" alt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Су-Джок</a:t>
            </a: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президент международной ассоциации врачей </a:t>
            </a:r>
            <a:r>
              <a:rPr lang="ru-RU" alt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Су-Джок</a:t>
            </a: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(Лондон, 1991г.)</a:t>
            </a: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Picture 6" descr="woo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55776" y="1772816"/>
            <a:ext cx="3672408" cy="39604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3AEA2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6" name="Управляющая кнопка: в конец 5">
            <a:hlinkClick r:id="" action="ppaction://hlinkshowjump?jump=lastslide" highlightClick="1"/>
          </p:cNvPr>
          <p:cNvSpPr/>
          <p:nvPr/>
        </p:nvSpPr>
        <p:spPr>
          <a:xfrm>
            <a:off x="7956376" y="6237312"/>
            <a:ext cx="1187624" cy="332656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hp-pc\Desktop\су джок\img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«Су –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 переводе с корейского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«Су»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кисть,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стопа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s://q-wel.com/uploads/category/imperavi/e25559433d82f3c31114345ad3effe46.jpg"/>
          <p:cNvPicPr>
            <a:picLocks noGrp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" y="1484784"/>
            <a:ext cx="8003232" cy="496855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Управляющая кнопка: в конец 6">
            <a:hlinkClick r:id="" action="ppaction://hlinkshowjump?jump=lastslide" highlightClick="1"/>
          </p:cNvPr>
          <p:cNvSpPr/>
          <p:nvPr/>
        </p:nvSpPr>
        <p:spPr>
          <a:xfrm>
            <a:off x="7956376" y="6237312"/>
            <a:ext cx="1187624" cy="332656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hp-pc\Desktop\су джок\img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 повышение эффективности педагогической деятельности по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развитию мелкой моторики у детей дошкольного возраста путем использования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терапии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23528" y="3068960"/>
            <a:ext cx="2000133" cy="1286367"/>
            <a:chOff x="0" y="2345357"/>
            <a:chExt cx="2000133" cy="1286367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0" y="2345357"/>
              <a:ext cx="2000133" cy="1286367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0" y="2345357"/>
              <a:ext cx="2000133" cy="128636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сохранить психофизическое здоровье ребенка</a:t>
              </a:r>
              <a:endParaRPr lang="ru-RU" sz="18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483768" y="3573016"/>
            <a:ext cx="2160157" cy="2379989"/>
            <a:chOff x="2252371" y="2361781"/>
            <a:chExt cx="2160157" cy="2379989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252371" y="2361781"/>
              <a:ext cx="2160157" cy="2379989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252371" y="2361781"/>
              <a:ext cx="2160157" cy="237998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932040" y="2996952"/>
            <a:ext cx="1797849" cy="2011307"/>
            <a:chOff x="4719085" y="2346231"/>
            <a:chExt cx="1797849" cy="2011307"/>
          </a:xfrm>
          <a:scene3d>
            <a:camera prst="orthographicFront"/>
            <a:lightRig rig="flat" dir="t"/>
          </a:scene3d>
        </p:grpSpPr>
        <p:sp>
          <p:nvSpPr>
            <p:cNvPr id="12" name="Прямоугольник 11"/>
            <p:cNvSpPr/>
            <p:nvPr/>
          </p:nvSpPr>
          <p:spPr>
            <a:xfrm>
              <a:off x="4719085" y="2346231"/>
              <a:ext cx="1797849" cy="2011307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4719085" y="2346231"/>
              <a:ext cx="1797849" cy="201130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включить ребенка в процесс </a:t>
              </a:r>
              <a:r>
                <a:rPr lang="ru-RU" sz="1800" kern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самооздоравливания</a:t>
              </a:r>
              <a:r>
                <a:rPr lang="ru-RU" sz="18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на уровне знаний, умений, навыков</a:t>
              </a:r>
              <a:r>
                <a:rPr lang="ru-RU" sz="1800" i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ru-RU" sz="18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48264" y="4005064"/>
            <a:ext cx="1922431" cy="1701897"/>
            <a:chOff x="6794960" y="2346231"/>
            <a:chExt cx="1922431" cy="1701897"/>
          </a:xfrm>
          <a:scene3d>
            <a:camera prst="orthographicFront"/>
            <a:lightRig rig="flat" dir="t"/>
          </a:scene3d>
        </p:grpSpPr>
        <p:sp>
          <p:nvSpPr>
            <p:cNvPr id="15" name="Прямоугольник 14"/>
            <p:cNvSpPr/>
            <p:nvPr/>
          </p:nvSpPr>
          <p:spPr>
            <a:xfrm>
              <a:off x="6794960" y="2346231"/>
              <a:ext cx="1922431" cy="1701897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6794960" y="2346231"/>
              <a:ext cx="1922431" cy="170189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создавать эмоционально-комфортную обстановку в общении со сверстниками и взрослыми</a:t>
              </a:r>
              <a:endParaRPr lang="ru-RU" sz="18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20" name="Прямая соединительная линия 19"/>
          <p:cNvCxnSpPr/>
          <p:nvPr/>
        </p:nvCxnSpPr>
        <p:spPr>
          <a:xfrm>
            <a:off x="4427984" y="2780928"/>
            <a:ext cx="36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1331640" y="2780928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331640" y="278092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47864" y="278092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8028384" y="2780928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796136" y="2780928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499992" y="249289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Управляющая кнопка: в конец 22">
            <a:hlinkClick r:id="" action="ppaction://hlinkshowjump?jump=lastslide" highlightClick="1"/>
          </p:cNvPr>
          <p:cNvSpPr/>
          <p:nvPr/>
        </p:nvSpPr>
        <p:spPr>
          <a:xfrm>
            <a:off x="7956376" y="6237312"/>
            <a:ext cx="1187624" cy="332656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483768" y="3861048"/>
            <a:ext cx="20699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координацию и точность движений руки и глаза, гибкость рук, ритмичность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hp-pc\Desktop\су джок\img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Достоинства Су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терапии: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Высокая эффективность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при правильном применении, наступает выраженный эффект;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Абсолютная безопасность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неправильное применение никогда не наносит вред – оно просто не эффективно;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Универсальность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терапию могут использовать не только педагоги, но и родители в домашних условиях;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Простота применения.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8" descr="%D0%BF%D1%80%D1%83%D0%B6%D0%B8%D0%BD%D0%BD%D1%8B%D0%B9%20%D0%BC%D0%B0%D1%81%D1%81%D0%B0%D0%B6%D1%91%D1%8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4379309">
            <a:off x="5036228" y="4662991"/>
            <a:ext cx="2514110" cy="2016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Управляющая кнопка: в конец 5">
            <a:hlinkClick r:id="" action="ppaction://hlinkshowjump?jump=lastslide" highlightClick="1"/>
          </p:cNvPr>
          <p:cNvSpPr/>
          <p:nvPr/>
        </p:nvSpPr>
        <p:spPr>
          <a:xfrm>
            <a:off x="7956376" y="6237312"/>
            <a:ext cx="1187624" cy="332656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hp-pc\Desktop\су джок\img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Приемы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терапии: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78392" y="1645944"/>
            <a:ext cx="2016224" cy="4392488"/>
          </a:xfrm>
          <a:prstGeom prst="roundRect">
            <a:avLst/>
          </a:prstGeom>
          <a:solidFill>
            <a:srgbClr val="3AEA22"/>
          </a:solidFill>
          <a:ln>
            <a:solidFill>
              <a:srgbClr val="3AEA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endParaRPr lang="ru-RU" altLang="ru-RU" sz="24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Массаж </a:t>
            </a:r>
            <a:r>
              <a:rPr lang="ru-RU" altLang="ru-RU" sz="2400" b="1" dirty="0" err="1" smtClean="0">
                <a:solidFill>
                  <a:schemeClr val="tx1"/>
                </a:solidFill>
                <a:latin typeface="Times New Roman" pitchFamily="18" charset="0"/>
              </a:rPr>
              <a:t>Су-Джок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 шариками</a:t>
            </a:r>
            <a:endParaRPr lang="ru-RU" altLang="ru-RU" sz="24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55776" y="2132856"/>
            <a:ext cx="1872208" cy="3960440"/>
          </a:xfrm>
          <a:prstGeom prst="roundRect">
            <a:avLst/>
          </a:prstGeom>
          <a:solidFill>
            <a:srgbClr val="3AEA22"/>
          </a:solidFill>
          <a:ln>
            <a:solidFill>
              <a:srgbClr val="3AEA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endParaRPr lang="ru-RU" altLang="ru-RU" sz="24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Массаж эластичными кольцами</a:t>
            </a:r>
            <a:endParaRPr lang="ru-RU" altLang="ru-RU" sz="24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499992" y="1628800"/>
            <a:ext cx="1944216" cy="4176464"/>
          </a:xfrm>
          <a:prstGeom prst="roundRect">
            <a:avLst/>
          </a:prstGeom>
          <a:solidFill>
            <a:srgbClr val="3AEA22"/>
          </a:solidFill>
          <a:ln>
            <a:solidFill>
              <a:srgbClr val="3AEA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sz="24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ctr"/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Ручной массаж  кистей рук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660232" y="2060848"/>
            <a:ext cx="1944216" cy="4032448"/>
          </a:xfrm>
          <a:prstGeom prst="roundRect">
            <a:avLst/>
          </a:prstGeom>
          <a:solidFill>
            <a:srgbClr val="3AEA22"/>
          </a:solidFill>
          <a:ln>
            <a:solidFill>
              <a:srgbClr val="3AEA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endParaRPr lang="ru-RU" altLang="ru-RU" sz="24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Массаж стоп</a:t>
            </a:r>
            <a:endParaRPr lang="ru-RU" altLang="ru-RU" sz="24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14" name="Picture 57" descr="Шарики суджок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1800200" cy="142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2" descr="http://www.osteodoc.ru/sujok/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27784" y="2276872"/>
            <a:ext cx="1656184" cy="1283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9" descr="7_clip_image00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4008" y="1772816"/>
            <a:ext cx="1619764" cy="142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0" descr="%D0%9C%D0%B0%D1%81%D1%81%D0%B0%D0%B6%D1%91%D1%80%D1%8B%20%282%29_500x32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32240" y="2204864"/>
            <a:ext cx="1908175" cy="1396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Прямая со стрелкой 18"/>
          <p:cNvCxnSpPr/>
          <p:nvPr/>
        </p:nvCxnSpPr>
        <p:spPr>
          <a:xfrm flipH="1">
            <a:off x="1763688" y="1052736"/>
            <a:ext cx="504056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347864" y="1124744"/>
            <a:ext cx="0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427984" y="1124744"/>
            <a:ext cx="648072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868144" y="1052736"/>
            <a:ext cx="1656184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 конец 17">
            <a:hlinkClick r:id="" action="ppaction://hlinkshowjump?jump=lastslide" highlightClick="1"/>
          </p:cNvPr>
          <p:cNvSpPr/>
          <p:nvPr/>
        </p:nvSpPr>
        <p:spPr>
          <a:xfrm>
            <a:off x="7956376" y="6237312"/>
            <a:ext cx="1187624" cy="332656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298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казенное дошкольное образовательное учреждение Большеничкинский детский сад общеразвивающего вида с приоритетным осуществлением деятельности по познавательно - речевому направлению развития детей </vt:lpstr>
      <vt:lpstr>Слайд 2</vt:lpstr>
      <vt:lpstr>Слайд 3</vt:lpstr>
      <vt:lpstr>Слайд 4</vt:lpstr>
      <vt:lpstr>Разработал это направление корейский профессор Пак Чжэ Ву (Park Jae Woo), академик IAS(Berlin), президент Корейского института Су-Джок, президент международной ассоциации врачей Су-Джок (Лондон, 1991г.)  </vt:lpstr>
      <vt:lpstr>«Су – Джок» в переводе с корейского «Су» - кисть,  «Джок» - стопа</vt:lpstr>
      <vt:lpstr>ЦЕЛЬ:   повышение эффективности педагогической деятельности по развитию мелкой моторики у детей дошкольного возраста путем использования Су-Джок терапии. ЗАДАЧИ: </vt:lpstr>
      <vt:lpstr>Достоинства Су – Джок терапии:</vt:lpstr>
      <vt:lpstr>Приемы Су-джок терапии:</vt:lpstr>
      <vt:lpstr>Формы работы с детьми:</vt:lpstr>
      <vt:lpstr>Использование Су – джок терапии при работе с детьми:</vt:lpstr>
      <vt:lpstr>Индивидуальная работа</vt:lpstr>
      <vt:lpstr>Физкультминутки</vt:lpstr>
      <vt:lpstr>Оздоровительная гимнастика после сна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Большеничкинский детский сад общеразвивающего вида с приоритетным осуществлением деятельности по познавательно - речевому направлению развития детей</dc:title>
  <dc:creator>hp-pc</dc:creator>
  <cp:lastModifiedBy>hp-pc</cp:lastModifiedBy>
  <cp:revision>43</cp:revision>
  <dcterms:created xsi:type="dcterms:W3CDTF">2023-01-13T05:41:49Z</dcterms:created>
  <dcterms:modified xsi:type="dcterms:W3CDTF">2023-01-23T08:01:53Z</dcterms:modified>
</cp:coreProperties>
</file>