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70" r:id="rId5"/>
    <p:sldId id="269" r:id="rId6"/>
    <p:sldId id="268" r:id="rId7"/>
    <p:sldId id="271" r:id="rId8"/>
    <p:sldId id="272" r:id="rId9"/>
    <p:sldId id="264" r:id="rId10"/>
    <p:sldId id="263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9959" autoAdjust="0"/>
    <p:restoredTop sz="94660"/>
  </p:normalViewPr>
  <p:slideViewPr>
    <p:cSldViewPr snapToGrid="0">
      <p:cViewPr varScale="1">
        <p:scale>
          <a:sx n="88" d="100"/>
          <a:sy n="88" d="100"/>
        </p:scale>
        <p:origin x="-240" y="-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1FB39-EABE-43D3-B3B1-8A3FA180730E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E3F01-6583-46DC-942A-3E34B73AAA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04429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1FB39-EABE-43D3-B3B1-8A3FA180730E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E3F01-6583-46DC-942A-3E34B73AAA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843083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1FB39-EABE-43D3-B3B1-8A3FA180730E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E3F01-6583-46DC-942A-3E34B73AAA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245690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1FB39-EABE-43D3-B3B1-8A3FA180730E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E3F01-6583-46DC-942A-3E34B73AAA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11830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1FB39-EABE-43D3-B3B1-8A3FA180730E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E3F01-6583-46DC-942A-3E34B73AAA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949385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1FB39-EABE-43D3-B3B1-8A3FA180730E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E3F01-6583-46DC-942A-3E34B73AAA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127855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1FB39-EABE-43D3-B3B1-8A3FA180730E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E3F01-6583-46DC-942A-3E34B73AAA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56598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1FB39-EABE-43D3-B3B1-8A3FA180730E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E3F01-6583-46DC-942A-3E34B73AAA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356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1FB39-EABE-43D3-B3B1-8A3FA180730E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E3F01-6583-46DC-942A-3E34B73AAA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57414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1FB39-EABE-43D3-B3B1-8A3FA180730E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E3F01-6583-46DC-942A-3E34B73AAA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19598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1FB39-EABE-43D3-B3B1-8A3FA180730E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E3F01-6583-46DC-942A-3E34B73AAA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42447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C1FB39-EABE-43D3-B3B1-8A3FA180730E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FE3F01-6583-46DC-942A-3E34B73AAA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96907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3103"/>
            <a:ext cx="12192001" cy="693110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18341" y="1576899"/>
            <a:ext cx="1112472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dirty="0">
                <a:ln w="22225">
                  <a:solidFill>
                    <a:srgbClr val="7030A0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Изменение в жизни </a:t>
            </a:r>
            <a:endParaRPr lang="ru-RU" sz="6600" b="1" dirty="0" smtClean="0">
              <a:ln w="22225">
                <a:solidFill>
                  <a:srgbClr val="7030A0"/>
                </a:solidFill>
                <a:prstDash val="solid"/>
              </a:ln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ctr"/>
            <a:r>
              <a:rPr lang="ru-RU" sz="6600" b="1" dirty="0" smtClean="0">
                <a:ln w="22225">
                  <a:solidFill>
                    <a:srgbClr val="7030A0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растений осенью</a:t>
            </a:r>
            <a:r>
              <a:rPr lang="ru-RU" sz="6600" b="1" dirty="0">
                <a:ln w="22225">
                  <a:solidFill>
                    <a:srgbClr val="7030A0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endParaRPr lang="ru-RU" sz="6600" b="1" dirty="0" smtClean="0">
              <a:ln w="22225">
                <a:solidFill>
                  <a:srgbClr val="7030A0"/>
                </a:solidFill>
                <a:prstDash val="solid"/>
              </a:ln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ctr"/>
            <a:r>
              <a:rPr lang="ru-RU" sz="6600" b="1" dirty="0" smtClean="0">
                <a:ln w="22225">
                  <a:solidFill>
                    <a:srgbClr val="7030A0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Листопад</a:t>
            </a:r>
            <a:endParaRPr lang="ru-RU" sz="6600" b="1" dirty="0">
              <a:ln w="22225">
                <a:solidFill>
                  <a:srgbClr val="7030A0"/>
                </a:solidFill>
                <a:prstDash val="solid"/>
              </a:ln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58180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4064" y="256032"/>
            <a:ext cx="6729984" cy="504748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19456" y="471452"/>
            <a:ext cx="476707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40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 многие знают, но ель и сосна все же сбрасывают иголки, правда происходит это постепенно и не заметно. Продолжительность жизни иголок на вечнозеленых деревьях варьируется в зависимости от вида.  Например, </a:t>
            </a:r>
            <a:r>
              <a:rPr lang="ru-RU" sz="2400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сосна </a:t>
            </a:r>
            <a:r>
              <a:rPr lang="ru-RU" sz="240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может удерживать хвоинки до 40 лет. Однако в среднем, хвойное дерево меняет иголки раз в 5-10 лет.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19456" y="4626436"/>
            <a:ext cx="47670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7200" algn="just"/>
            <a:r>
              <a:rPr lang="ru-RU" sz="2400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Но есть исключение. Например, лиственница осенью сбрасывает иголки, т.к. они не покрыты толстой оболочкой.</a:t>
            </a:r>
            <a:endParaRPr lang="ru-RU" sz="2400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59955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83327" y="354411"/>
            <a:ext cx="1098586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ln w="22225">
                  <a:solidFill>
                    <a:srgbClr val="7030A0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Как </a:t>
            </a:r>
            <a:r>
              <a:rPr lang="ru-RU" sz="4400" b="1" dirty="0" smtClean="0">
                <a:ln w="22225">
                  <a:solidFill>
                    <a:srgbClr val="7030A0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изменяется </a:t>
            </a:r>
            <a:r>
              <a:rPr lang="ru-RU" sz="4400" b="1" dirty="0">
                <a:ln w="22225">
                  <a:solidFill>
                    <a:srgbClr val="7030A0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окраска листьев </a:t>
            </a:r>
            <a:endParaRPr lang="ru-RU" sz="4400" b="1" dirty="0" smtClean="0">
              <a:ln w="22225">
                <a:solidFill>
                  <a:srgbClr val="7030A0"/>
                </a:solidFill>
                <a:prstDash val="solid"/>
              </a:ln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ctr"/>
            <a:r>
              <a:rPr lang="ru-RU" sz="4400" b="1" dirty="0" smtClean="0">
                <a:ln w="22225">
                  <a:solidFill>
                    <a:srgbClr val="7030A0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деревьев </a:t>
            </a:r>
            <a:r>
              <a:rPr lang="ru-RU" sz="4400" b="1" dirty="0">
                <a:ln w="22225">
                  <a:solidFill>
                    <a:srgbClr val="7030A0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осенью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134" y="1849405"/>
            <a:ext cx="3815803" cy="2407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3419" y="2840667"/>
            <a:ext cx="4147900" cy="253648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47727" y="3406799"/>
            <a:ext cx="4017404" cy="2586965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517174" y="4304849"/>
            <a:ext cx="2206245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000" b="1" dirty="0" smtClean="0">
                <a:solidFill>
                  <a:srgbClr val="002060"/>
                </a:solidFill>
                <a:latin typeface="Corbel" panose="020B0503020204020204" pitchFamily="34" charset="0"/>
              </a:rPr>
              <a:t>10 сентября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558937" y="5552151"/>
            <a:ext cx="2033121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000" b="1" dirty="0">
                <a:solidFill>
                  <a:srgbClr val="002060"/>
                </a:solidFill>
                <a:latin typeface="Corbel" panose="020B0503020204020204" pitchFamily="34" charset="0"/>
              </a:rPr>
              <a:t>10 октября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8576654" y="6106149"/>
            <a:ext cx="1909754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7432" lvl="0">
              <a:spcBef>
                <a:spcPts val="600"/>
              </a:spcBef>
              <a:buClr>
                <a:srgbClr val="3891A7"/>
              </a:buClr>
              <a:buSzPct val="80000"/>
              <a:defRPr/>
            </a:pPr>
            <a:r>
              <a:rPr lang="ru-RU" sz="3000" b="1" dirty="0">
                <a:solidFill>
                  <a:srgbClr val="002060"/>
                </a:solidFill>
                <a:latin typeface="Corbel" panose="020B0503020204020204" pitchFamily="34" charset="0"/>
              </a:rPr>
              <a:t>10 ноября</a:t>
            </a:r>
          </a:p>
        </p:txBody>
      </p:sp>
    </p:spTree>
    <p:extLst>
      <p:ext uri="{BB962C8B-B14F-4D97-AF65-F5344CB8AC3E}">
        <p14:creationId xmlns="" xmlns:p14="http://schemas.microsoft.com/office/powerpoint/2010/main" val="212643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2961" y="285338"/>
            <a:ext cx="1111649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chemeClr val="accent6">
                    <a:lumMod val="5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rbel" panose="020B0503020204020204" pitchFamily="34" charset="0"/>
                <a:ea typeface="+mj-ea"/>
                <a:cs typeface="+mj-cs"/>
              </a:rPr>
              <a:t>Почему осенью </a:t>
            </a: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rbel" panose="020B0503020204020204" pitchFamily="34" charset="0"/>
                <a:ea typeface="+mj-ea"/>
                <a:cs typeface="+mj-cs"/>
              </a:rPr>
              <a:t>изменяется окраска </a:t>
            </a:r>
            <a:r>
              <a:rPr lang="ru-RU" sz="4000" b="1" dirty="0">
                <a:solidFill>
                  <a:schemeClr val="accent6">
                    <a:lumMod val="5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rbel" panose="020B0503020204020204" pitchFamily="34" charset="0"/>
                <a:ea typeface="+mj-ea"/>
                <a:cs typeface="+mj-cs"/>
              </a:rPr>
              <a:t>листья?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08282" y="1216912"/>
            <a:ext cx="575997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2400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листьях содержатся красящие вещества:</a:t>
            </a:r>
          </a:p>
          <a:p>
            <a:r>
              <a:rPr lang="ru-RU" sz="2400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Зеленый               (хлорофилл)</a:t>
            </a:r>
          </a:p>
          <a:p>
            <a:r>
              <a:rPr lang="ru-RU" sz="2400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Желтый                (</a:t>
            </a:r>
            <a:r>
              <a:rPr lang="ru-RU" sz="240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ксантофилл</a:t>
            </a:r>
            <a:r>
              <a:rPr lang="ru-RU" sz="2400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ru-RU" sz="2400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Красный               (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антоциан)</a:t>
            </a:r>
            <a:endParaRPr lang="ru-RU" sz="2400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20238" y="1628916"/>
            <a:ext cx="496390" cy="36066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907175" y="2027162"/>
            <a:ext cx="509453" cy="33882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907175" y="2403566"/>
            <a:ext cx="509453" cy="348641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22069" y="2752207"/>
            <a:ext cx="5760720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400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Эти </a:t>
            </a:r>
            <a:r>
              <a:rPr lang="ru-RU" sz="240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пигменты всегда содержатся в листьях, но когда солнца </a:t>
            </a:r>
            <a:r>
              <a:rPr lang="ru-RU" sz="2400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много, </a:t>
            </a:r>
            <a:r>
              <a:rPr lang="ru-RU" sz="240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преобладает хлорофилл, поэтому листья имеют зеленый цвет. Осенью солнца становится </a:t>
            </a:r>
            <a:r>
              <a:rPr lang="ru-RU" sz="2400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меньше, </a:t>
            </a:r>
            <a:r>
              <a:rPr lang="ru-RU" sz="240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зеленый пигмент разрушается и листья становятся желтыми, </a:t>
            </a:r>
            <a:r>
              <a:rPr lang="ru-RU" sz="2400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красными.</a:t>
            </a:r>
            <a:r>
              <a:rPr lang="ru-RU" sz="2400" dirty="0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002060"/>
                </a:solidFill>
                <a:latin typeface="Corbel" panose="020B0503020204020204" pitchFamily="34" charset="0"/>
              </a:rPr>
              <a:t/>
            </a:r>
            <a:br>
              <a:rPr lang="ru-RU" sz="3200" b="1" dirty="0">
                <a:solidFill>
                  <a:srgbClr val="002060"/>
                </a:solidFill>
                <a:latin typeface="Corbel" panose="020B0503020204020204" pitchFamily="34" charset="0"/>
              </a:rPr>
            </a:br>
            <a:endParaRPr lang="ru-RU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4470" y="1809249"/>
            <a:ext cx="5474237" cy="410567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73848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423000"/>
            <a:ext cx="516940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n w="22225">
                  <a:noFill/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Какие деревья осенью желтеют? </a:t>
            </a:r>
          </a:p>
          <a:p>
            <a:r>
              <a:rPr lang="ru-RU" sz="2800" b="1" dirty="0" smtClean="0">
                <a:ln w="22225">
                  <a:noFill/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Береза, липа…</a:t>
            </a:r>
            <a:endParaRPr lang="ru-RU" sz="1100" dirty="0">
              <a:ln w="22225">
                <a:noFill/>
                <a:prstDash val="solid"/>
              </a:ln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6451" y="169093"/>
            <a:ext cx="3454146" cy="241099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26720" y="2532312"/>
            <a:ext cx="408432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n w="22225">
                  <a:noFill/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У каких деревьев листья краснеют? Рябина, осина, клен…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5927" y="169093"/>
            <a:ext cx="3544047" cy="231544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96831" y="4851177"/>
            <a:ext cx="7034170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n w="22225">
                  <a:noFill/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У некоторых деревьев листья остаются </a:t>
            </a:r>
          </a:p>
          <a:p>
            <a:r>
              <a:rPr lang="ru-RU" sz="2800" b="1" dirty="0" smtClean="0">
                <a:ln w="22225">
                  <a:noFill/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зелеными, </a:t>
            </a:r>
            <a:r>
              <a:rPr lang="ru-RU" sz="2800" b="1" dirty="0" smtClean="0">
                <a:ln w="22225">
                  <a:noFill/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</a:rPr>
              <a:t>т. к. других красящих веществ,</a:t>
            </a:r>
          </a:p>
          <a:p>
            <a:r>
              <a:rPr lang="ru-RU" sz="2800" b="1" dirty="0" smtClean="0">
                <a:ln w="22225">
                  <a:noFill/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</a:rPr>
              <a:t>кроме зеленого, у них нет. Сирень…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5319522" y="2035001"/>
            <a:ext cx="3454146" cy="244810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69618" y="2035001"/>
            <a:ext cx="3221690" cy="244810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1881" y="4265101"/>
            <a:ext cx="3598058" cy="224878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264004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85216" y="1560576"/>
            <a:ext cx="11375136" cy="2811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Tx/>
              <a:buChar char="-"/>
            </a:pPr>
            <a:r>
              <a:rPr lang="ru-RU" sz="2400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массовое опадание </a:t>
            </a:r>
            <a:r>
              <a:rPr lang="ru-RU" sz="240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листьев </a:t>
            </a:r>
            <a:r>
              <a:rPr lang="ru-RU" sz="2400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растений осенью</a:t>
            </a:r>
          </a:p>
          <a:p>
            <a:pPr marL="171450" lvl="0" indent="-171450">
              <a:buFontTx/>
              <a:buChar char="-"/>
            </a:pPr>
            <a:endParaRPr lang="ru-RU" sz="11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2400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ачем </a:t>
            </a:r>
            <a:r>
              <a:rPr lang="ru-RU" sz="240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вообще листопадные деревья и кустарники сбрасывают листья осенью? </a:t>
            </a:r>
            <a:endParaRPr lang="ru-RU" sz="2400" dirty="0" smtClean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07000"/>
              </a:lnSpc>
              <a:spcAft>
                <a:spcPts val="800"/>
              </a:spcAft>
              <a:buAutoNum type="arabicPeriod"/>
            </a:pPr>
            <a:r>
              <a:rPr lang="ru-RU" sz="2400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Листья </a:t>
            </a:r>
            <a:r>
              <a:rPr lang="ru-RU" sz="240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постоянно испаряют влагу. Зимой вода замерзает и дереву становится сложно её добывать. Поэтому деревья и кустарники приспособились сбрасывать листья осенью, а весной выращивать новые. </a:t>
            </a:r>
            <a:endParaRPr lang="ru-RU" sz="2400" dirty="0" smtClean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07000"/>
              </a:lnSpc>
              <a:spcAft>
                <a:spcPts val="800"/>
              </a:spcAft>
              <a:buAutoNum type="arabicPeriod"/>
            </a:pPr>
            <a:r>
              <a:rPr lang="ru-RU" sz="240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2400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имой</a:t>
            </a:r>
            <a:r>
              <a:rPr lang="ru-RU" sz="240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на листья налипает снег и ветви могут поломаться под его тяжестью</a:t>
            </a:r>
            <a:r>
              <a:rPr lang="ru-RU" sz="2400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121152" y="679627"/>
            <a:ext cx="6096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400" b="1" dirty="0" smtClean="0">
                <a:ln w="22225">
                  <a:solidFill>
                    <a:srgbClr val="7030A0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Листопад</a:t>
            </a:r>
            <a:endParaRPr lang="ru-RU" sz="4400" b="1" dirty="0">
              <a:ln w="22225">
                <a:solidFill>
                  <a:srgbClr val="7030A0"/>
                </a:solidFill>
                <a:prstDash val="solid"/>
              </a:ln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50106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0777" y="616105"/>
            <a:ext cx="8177841" cy="524985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20872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E:\Уроки 1 класс\Ноябрь\Окружающий мир\berezy-zima-sneg-sibir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219200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E:\Уроки 1 класс\Ноябрь\Окружающий мир\f529d2232ca411a4890a9e66b4cc9404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3737" y="0"/>
            <a:ext cx="10352964" cy="68750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6724" y="103516"/>
            <a:ext cx="5165276" cy="440524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0688" y="352074"/>
            <a:ext cx="1163116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7200" algn="just"/>
            <a:r>
              <a:rPr lang="ru-RU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 все наши деревья и кустарники сбрасывают на </a:t>
            </a:r>
            <a:r>
              <a:rPr lang="ru-RU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зиму</a:t>
            </a:r>
          </a:p>
          <a:p>
            <a:pPr lvl="0" algn="just"/>
            <a:r>
              <a:rPr lang="ru-RU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листья. </a:t>
            </a:r>
            <a:endParaRPr lang="ru-RU" dirty="0" smtClean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ели, сосны, </a:t>
            </a:r>
            <a:r>
              <a:rPr lang="ru-RU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пихты, </a:t>
            </a:r>
            <a:r>
              <a:rPr lang="ru-RU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кедра нет </a:t>
            </a:r>
            <a:r>
              <a:rPr lang="ru-RU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необходимости избавляться</a:t>
            </a:r>
          </a:p>
          <a:p>
            <a:r>
              <a:rPr lang="ru-RU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 лиственного покрова! Так с чем же это связано?</a:t>
            </a:r>
          </a:p>
          <a:p>
            <a:r>
              <a:rPr lang="ru-RU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1. Хвоя </a:t>
            </a:r>
            <a:r>
              <a:rPr lang="ru-RU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(иголки) – это видоизменённые листья. Они </a:t>
            </a:r>
            <a:endParaRPr lang="ru-RU" dirty="0" smtClean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покрыты </a:t>
            </a:r>
            <a:r>
              <a:rPr lang="ru-RU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толстой оболочкой. Особый внешний </a:t>
            </a:r>
            <a:r>
              <a:rPr lang="ru-RU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вид</a:t>
            </a:r>
          </a:p>
          <a:p>
            <a:r>
              <a:rPr lang="ru-RU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«листьев» хвойных деревьев, позволяет использовать </a:t>
            </a:r>
            <a:endParaRPr lang="ru-RU" dirty="0" smtClean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меньшее </a:t>
            </a:r>
            <a:r>
              <a:rPr lang="ru-RU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питательных веществ, и в отличие </a:t>
            </a:r>
            <a:endParaRPr lang="ru-RU" dirty="0" smtClean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 </a:t>
            </a:r>
            <a:r>
              <a:rPr lang="ru-RU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лиственных растений. </a:t>
            </a:r>
          </a:p>
          <a:p>
            <a:r>
              <a:rPr lang="ru-RU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2. Игольчатое </a:t>
            </a:r>
            <a:r>
              <a:rPr lang="ru-RU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строение листа препятствует испарению влаги </a:t>
            </a:r>
            <a:endParaRPr lang="ru-RU" dirty="0" smtClean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испаряет в 10 раз меньше воды). Листья, в отличие от хвои, имеют </a:t>
            </a:r>
            <a:endParaRPr lang="ru-RU" dirty="0" smtClean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слишком </a:t>
            </a:r>
            <a:r>
              <a:rPr lang="ru-RU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большую площадь. </a:t>
            </a:r>
          </a:p>
          <a:p>
            <a:r>
              <a:rPr lang="ru-RU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3. Снег </a:t>
            </a:r>
            <a:r>
              <a:rPr lang="ru-RU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 доставляет ели дискомфорта. Благодаря своему строению, </a:t>
            </a:r>
            <a:endParaRPr lang="ru-RU" dirty="0" smtClean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ветви </a:t>
            </a:r>
            <a:r>
              <a:rPr lang="ru-RU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 хвойных - устойчивые и гибкие, а хвоинки не ломаются </a:t>
            </a:r>
            <a:r>
              <a:rPr lang="ru-RU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под</a:t>
            </a:r>
          </a:p>
          <a:p>
            <a:r>
              <a:rPr lang="ru-RU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тяжестью.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872732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367</TotalTime>
  <Words>366</Words>
  <Application>Microsoft Office PowerPoint</Application>
  <PresentationFormat>Произвольный</PresentationFormat>
  <Paragraphs>43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</dc:creator>
  <cp:lastModifiedBy>DNS</cp:lastModifiedBy>
  <cp:revision>36</cp:revision>
  <dcterms:created xsi:type="dcterms:W3CDTF">2020-04-13T16:35:08Z</dcterms:created>
  <dcterms:modified xsi:type="dcterms:W3CDTF">2023-01-23T17:03:05Z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370300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S9.0.1</vt:lpwstr>
  </property>
</Properties>
</file>