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6" r:id="rId3"/>
    <p:sldId id="257" r:id="rId4"/>
    <p:sldId id="262" r:id="rId5"/>
    <p:sldId id="261" r:id="rId6"/>
    <p:sldId id="259" r:id="rId7"/>
    <p:sldId id="264" r:id="rId8"/>
    <p:sldId id="263" r:id="rId9"/>
    <p:sldId id="267" r:id="rId10"/>
    <p:sldId id="268" r:id="rId11"/>
    <p:sldId id="260" r:id="rId12"/>
    <p:sldId id="269" r:id="rId13"/>
    <p:sldId id="270" r:id="rId14"/>
    <p:sldId id="271" r:id="rId15"/>
    <p:sldId id="265" r:id="rId16"/>
    <p:sldId id="266" r:id="rId17"/>
    <p:sldId id="272" r:id="rId18"/>
    <p:sldId id="274" r:id="rId19"/>
    <p:sldId id="276" r:id="rId20"/>
    <p:sldId id="277" r:id="rId21"/>
    <p:sldId id="278" r:id="rId22"/>
    <p:sldId id="273" r:id="rId23"/>
    <p:sldId id="275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41F22-064C-46AE-88F8-637F89B4FEBA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47A2F-F5A0-4C23-9D99-84C9595D7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40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F8492-2F5D-4B36-8E9B-9143312AB37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660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88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6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9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6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12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1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2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9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3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2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DA5B5-8750-4A55-A6D8-3AD43068A4D1}" type="datetimeFigureOut">
              <a:rPr lang="en-US" smtClean="0"/>
              <a:t>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AF694-8E0D-4858-B051-6840C7148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7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6600">
            <a:solidFill>
              <a:schemeClr val="accent2"/>
            </a:solidFill>
            <a:prstDash val="solid"/>
          </a:ln>
          <a:solidFill>
            <a:schemeClr val="accent4">
              <a:lumMod val="40000"/>
              <a:lumOff val="60000"/>
            </a:schemeClr>
          </a:solidFill>
          <a:effectLst>
            <a:outerShdw dist="38100" dir="2700000" algn="tl" rotWithShape="0">
              <a:schemeClr val="accent2"/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3792" y="334851"/>
            <a:ext cx="11011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sz="2400" dirty="0" smtClean="0"/>
              <a:t>детский сад № 466 комбинированного вида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455313" y="1712890"/>
            <a:ext cx="90796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Развитие читательской грамотности детей старшего дошкольного возраста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684135" y="3657600"/>
            <a:ext cx="4881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Воспитатель</a:t>
            </a:r>
          </a:p>
          <a:p>
            <a:r>
              <a:rPr lang="ru-RU" sz="2400" dirty="0" smtClean="0"/>
              <a:t>Дрожжина Наталья Анатольевна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928056" y="5962919"/>
            <a:ext cx="4262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Новосибирск</a:t>
            </a:r>
            <a:r>
              <a:rPr lang="ru-RU" dirty="0" smtClean="0"/>
              <a:t> </a:t>
            </a:r>
            <a:r>
              <a:rPr lang="ru-RU" sz="2400" dirty="0" smtClean="0"/>
              <a:t>2022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5193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D:\библиотека\IMG-20210921-WA0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409" y="142852"/>
            <a:ext cx="5319526" cy="2992234"/>
          </a:xfrm>
          <a:prstGeom prst="rect">
            <a:avLst/>
          </a:prstGeom>
          <a:noFill/>
        </p:spPr>
      </p:pic>
      <p:pic>
        <p:nvPicPr>
          <p:cNvPr id="2050" name="Picture 2" descr="D:\библиотека\IMG-20210921-WA0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762" y="778033"/>
            <a:ext cx="5855837" cy="3293909"/>
          </a:xfrm>
          <a:prstGeom prst="rect">
            <a:avLst/>
          </a:prstGeom>
          <a:noFill/>
        </p:spPr>
      </p:pic>
      <p:pic>
        <p:nvPicPr>
          <p:cNvPr id="2051" name="Picture 3" descr="D:\библиотека\IMG-20210921-WA00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87" y="3348526"/>
            <a:ext cx="5985074" cy="33666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5437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4800" y="308045"/>
            <a:ext cx="117130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Еще одним действенным методом по воспитанию любви к книге является создание  книжек-малышек. Эта деятельность не оставляет равнодушной старшего дошкольника. Ни с чем не сравнимое удовольствие они получают, держа в руках собственную книгу, рассказывая о ней сверстникам. С большим желанием дети не только знакомят со своей книгой, но и рассматривают книги других ребят.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Можно с уверенностью сказать, что книжки-малышки – это действенный стимул для не читающего ребенка учиться читать, а для читающих ребят – практиковаться в чтении.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Огромная роль в этой деятельности принадлежит родителям. Такие книжки-малышки пополняют нашу групповую детскую библиотеку. А ребята становятся не только читателями, но и авторами, иллюстраторами, издателями. Что, безусловно, способствует развитию интереса к книге, желанию научиться читать.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10696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библиотека\20210924_165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114" y="1870500"/>
            <a:ext cx="3740625" cy="4987500"/>
          </a:xfrm>
          <a:prstGeom prst="rect">
            <a:avLst/>
          </a:prstGeom>
          <a:noFill/>
        </p:spPr>
      </p:pic>
      <p:pic>
        <p:nvPicPr>
          <p:cNvPr id="3075" name="Picture 3" descr="D:\библиотека\20210924_1650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7544" y="760114"/>
            <a:ext cx="3976913" cy="5302550"/>
          </a:xfrm>
          <a:prstGeom prst="rect">
            <a:avLst/>
          </a:prstGeom>
          <a:noFill/>
        </p:spPr>
      </p:pic>
      <p:pic>
        <p:nvPicPr>
          <p:cNvPr id="3076" name="Picture 4" descr="D:\библиотека\20210924_1651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1" y="214289"/>
            <a:ext cx="3846284" cy="512837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66844" y="21429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3370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библиотека\20210924_165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829" y="357182"/>
            <a:ext cx="4746821" cy="6329094"/>
          </a:xfrm>
          <a:prstGeom prst="rect">
            <a:avLst/>
          </a:prstGeom>
          <a:noFill/>
        </p:spPr>
      </p:pic>
      <p:pic>
        <p:nvPicPr>
          <p:cNvPr id="4099" name="Picture 3" descr="D:\библиотека\20210924_1653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876" y="357182"/>
            <a:ext cx="4748438" cy="633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1858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библиотека\20210924_1712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44" y="31033"/>
            <a:ext cx="5120226" cy="6826967"/>
          </a:xfrm>
          <a:prstGeom prst="rect">
            <a:avLst/>
          </a:prstGeom>
          <a:noFill/>
        </p:spPr>
      </p:pic>
      <p:pic>
        <p:nvPicPr>
          <p:cNvPr id="5123" name="Picture 3" descr="D:\библиотека\20210924_1712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5999" y="-12095"/>
            <a:ext cx="5152571" cy="6870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3837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5142" y="543403"/>
            <a:ext cx="1161142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Так же, хочу рассказать о технологии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скрайбинг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способствующей развитию читательской грамотности детей дошкольного возраста. Известно, что мышление дошкольника наглядно-образное, любой педагог понимает о необходимости наглядности в любой деятельности.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В детстве все немного «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скрайберы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». Ребенок сначала учится рисовать, и лишь затем - писать. Каждый ребенок через свои рисунки пытается донести информацию до взрослых. Не даром, рисование – это один из самых любимых видов деятельности в дошкольном возрасте.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Через простые рисунки, сопровождающие текст можно просто и доступно рассказать о сложном, интересно объяснить определенный материал. Данный метод получил название </a:t>
            </a:r>
            <a:r>
              <a:rPr kumimoji="0" lang="ru-RU" sz="2400" b="1" i="1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скрайбинг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— процесс визуализации содержания простым и доступным способом, во время которого зарисовка образов происходит прямо во время передачи информации.</a:t>
            </a:r>
            <a:endParaRPr kumimoji="0" lang="ru-RU" sz="2400" b="1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88293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8686" y="473286"/>
            <a:ext cx="114953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Особенность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скрайбинга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по сравнению с другими способами донесения сложной информации, в том, что он задействует одновременно слух, зрение и воображение человека. Когда рисование простых образов происходит в процессе донесения информации, человек её не только лучше понимает, но и запоминает. 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Именно эти особенности делают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скрайбинг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одной из современных педагогических технологий, доступных педагогу дошкольного образования. </a:t>
            </a:r>
            <a:r>
              <a:rPr lang="ru-RU" sz="2400" kern="0" dirty="0" smtClean="0">
                <a:solidFill>
                  <a:prstClr val="black"/>
                </a:solidFill>
              </a:rPr>
              <a:t>Эта технология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помогает доступно и легко объяснять сложный материал, способствует развитию умения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структурировть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материал,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соверешенствовать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технику пересказа, облегчить процесс заучивания наизусть. Стоит отметить  доступность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скрайбинга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ведь использовать эту технологию может каждый педагог, не прибегая к серьезным материальным, трудовым и организационным затратам.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29373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679" y="143407"/>
            <a:ext cx="10853035" cy="646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5757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2514" y="346172"/>
            <a:ext cx="114808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181818"/>
                </a:solidFill>
                <a:latin typeface="Open Sans"/>
              </a:rPr>
              <a:t>Разновидности </a:t>
            </a:r>
            <a:r>
              <a:rPr lang="ru-RU" b="1" dirty="0" err="1">
                <a:solidFill>
                  <a:srgbClr val="181818"/>
                </a:solidFill>
                <a:latin typeface="Open Sans"/>
              </a:rPr>
              <a:t>скрайбинга</a:t>
            </a:r>
            <a:r>
              <a:rPr lang="ru-RU" b="1" dirty="0">
                <a:solidFill>
                  <a:srgbClr val="181818"/>
                </a:solidFill>
                <a:latin typeface="Open Sans"/>
              </a:rPr>
              <a:t>.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Условно все </a:t>
            </a:r>
            <a:r>
              <a:rPr lang="ru-RU" sz="2400" dirty="0" err="1">
                <a:solidFill>
                  <a:srgbClr val="181818"/>
                </a:solidFill>
                <a:latin typeface="Open Sans"/>
              </a:rPr>
              <a:t>скрайбинги</a:t>
            </a:r>
            <a:r>
              <a:rPr lang="ru-RU" sz="2400" dirty="0">
                <a:solidFill>
                  <a:srgbClr val="181818"/>
                </a:solidFill>
                <a:latin typeface="Open Sans"/>
              </a:rPr>
              <a:t> можно разделить на несколько видов: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 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 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1. Рисованный. Рука человека рисует картинки, схемы, записывает ключевые слова параллельно с текстом.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2. Аппликация. На лист бумаги или любой другой фон выкладываются (наклеиваются) готовые изображения, соответствующие звучащему тексту.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3. Магнитный. Похож на аппликационный, единственное различие – готовые изображения крепятся магнитами на презентационную магнитную доску.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Open Sans"/>
              </a:rPr>
              <a:t>4. Компьютерный. При создании компьютерного </a:t>
            </a:r>
            <a:r>
              <a:rPr lang="ru-RU" sz="2400" dirty="0" err="1">
                <a:solidFill>
                  <a:srgbClr val="181818"/>
                </a:solidFill>
                <a:latin typeface="Open Sans"/>
              </a:rPr>
              <a:t>скрайбинга</a:t>
            </a:r>
            <a:r>
              <a:rPr lang="ru-RU" sz="2400" dirty="0">
                <a:solidFill>
                  <a:srgbClr val="181818"/>
                </a:solidFill>
                <a:latin typeface="Open Sans"/>
              </a:rPr>
              <a:t> используются специальные программы и онлайн - сервисы.</a:t>
            </a:r>
          </a:p>
        </p:txBody>
      </p:sp>
    </p:spTree>
    <p:extLst>
      <p:ext uri="{BB962C8B-B14F-4D97-AF65-F5344CB8AC3E}">
        <p14:creationId xmlns:p14="http://schemas.microsoft.com/office/powerpoint/2010/main" val="9153201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349" b="18652"/>
          <a:stretch/>
        </p:blipFill>
        <p:spPr>
          <a:xfrm>
            <a:off x="228600" y="2017485"/>
            <a:ext cx="5143500" cy="42817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410" y="304800"/>
            <a:ext cx="92047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Рисованный </a:t>
            </a:r>
            <a:r>
              <a:rPr lang="ru-RU" sz="2400" i="1" dirty="0" err="1" smtClean="0"/>
              <a:t>скрайбинг</a:t>
            </a:r>
            <a:endParaRPr lang="ru-RU" sz="2400" i="1" dirty="0" smtClean="0"/>
          </a:p>
          <a:p>
            <a:r>
              <a:rPr lang="ru-RU" sz="2400" dirty="0" smtClean="0"/>
              <a:t>На примере заучивания наизусть стихотворений</a:t>
            </a:r>
          </a:p>
          <a:p>
            <a:r>
              <a:rPr lang="ru-RU" sz="2400" dirty="0" smtClean="0"/>
              <a:t>«Огород» и «Дикие животные»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74" b="10265"/>
          <a:stretch/>
        </p:blipFill>
        <p:spPr>
          <a:xfrm>
            <a:off x="7048500" y="868677"/>
            <a:ext cx="5143500" cy="593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0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229" y="251936"/>
            <a:ext cx="11611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«Как хорошо уметь читать»! Большинство родителей дошкольников стремятся, чтобы ребенок еще в детском саду научился читать, имел интерес к чтению, считая это умение одним из основных показателей его готовности к школе. И это стремление не лишено смысла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Дошкольное детство — именно то время, когда стоит приобщать ребенка к книге. Речь идет не столько об обучении детей дошкольного возраста чтению, как, прежде всего, о формировании интереса к этому процессу, об умении и желании работать с книгой, воспитание читательской культуры.</a:t>
            </a:r>
          </a:p>
          <a:p>
            <a:pPr algn="just"/>
            <a:r>
              <a:rPr lang="ru-RU" sz="2400" dirty="0"/>
              <a:t>  К сожалению, сегодня реализовать эту задачу становится все сложнее. Стремительный темп жизни влияет не только на взрослых, но и на детей.  Огромное значение оказывает разнообразие мультимедийных развлечений, доступных современному дошкольнику. Целая совокупность различных факторов влияет на снижение интереса ребенка к книге, чтению</a:t>
            </a:r>
            <a:r>
              <a:rPr lang="ru-RU" sz="2400" dirty="0" smtClean="0"/>
              <a:t>.</a:t>
            </a:r>
          </a:p>
          <a:p>
            <a:pPr algn="just"/>
            <a:endParaRPr lang="ru-RU" sz="2400" dirty="0"/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8628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037"/>
          <a:stretch/>
        </p:blipFill>
        <p:spPr>
          <a:xfrm>
            <a:off x="621393" y="2278743"/>
            <a:ext cx="5143500" cy="431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19" t="12399" r="3651" b="6896"/>
          <a:stretch/>
        </p:blipFill>
        <p:spPr>
          <a:xfrm>
            <a:off x="6168571" y="2362199"/>
            <a:ext cx="6023429" cy="41510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1393" y="290286"/>
            <a:ext cx="7184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Аппликативный </a:t>
            </a:r>
            <a:r>
              <a:rPr lang="ru-RU" sz="2400" i="1" dirty="0" err="1" smtClean="0"/>
              <a:t>скрайбинг</a:t>
            </a:r>
            <a:endParaRPr lang="ru-RU" sz="2400" i="1" dirty="0" smtClean="0"/>
          </a:p>
          <a:p>
            <a:r>
              <a:rPr lang="ru-RU" sz="2400" dirty="0" smtClean="0"/>
              <a:t>Составление рассказа о полезном питании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217891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0286" y="275771"/>
            <a:ext cx="6357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Магнитный </a:t>
            </a:r>
            <a:r>
              <a:rPr lang="ru-RU" sz="2400" i="1" dirty="0" err="1" smtClean="0"/>
              <a:t>скрайбинг</a:t>
            </a:r>
            <a:endParaRPr lang="ru-RU" sz="2400" i="1" dirty="0" smtClean="0"/>
          </a:p>
          <a:p>
            <a:r>
              <a:rPr lang="ru-RU" sz="2400" dirty="0" smtClean="0"/>
              <a:t>Рассказывание сказки «Кот, лиса и петух»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16"/>
          <a:stretch/>
        </p:blipFill>
        <p:spPr>
          <a:xfrm>
            <a:off x="2975428" y="1210675"/>
            <a:ext cx="7692571" cy="5647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2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6863" y="96662"/>
            <a:ext cx="1149531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srgbClr val="181818"/>
                </a:solidFill>
                <a:latin typeface="+mj-lt"/>
              </a:rPr>
              <a:t>Можно сделать вывод, что использование </a:t>
            </a:r>
            <a:r>
              <a:rPr lang="ru-RU" sz="2400" dirty="0" err="1">
                <a:solidFill>
                  <a:srgbClr val="181818"/>
                </a:solidFill>
                <a:latin typeface="+mj-lt"/>
              </a:rPr>
              <a:t>скрайбинга</a:t>
            </a:r>
            <a:r>
              <a:rPr lang="ru-RU" sz="2400" dirty="0">
                <a:solidFill>
                  <a:srgbClr val="181818"/>
                </a:solidFill>
                <a:latin typeface="+mj-lt"/>
              </a:rPr>
              <a:t> в формировании связной речи у детей дошкольного возраста, поддерживая опосредованную память, существенно увеличивает эффективность процесса запоминания, повышает его объём, обогащает словарный запас, развивает речь, способствует передаче детьми текста в соответствии с его содержанием и развивает творческое воображение дошкольников.</a:t>
            </a:r>
          </a:p>
          <a:p>
            <a:pPr lvl="0" algn="just"/>
            <a:r>
              <a:rPr lang="ru-RU" sz="2400" dirty="0">
                <a:solidFill>
                  <a:srgbClr val="181818"/>
                </a:solidFill>
                <a:latin typeface="+mj-lt"/>
              </a:rPr>
              <a:t>В результате использования </a:t>
            </a:r>
            <a:r>
              <a:rPr lang="ru-RU" sz="2400" dirty="0" err="1">
                <a:solidFill>
                  <a:srgbClr val="181818"/>
                </a:solidFill>
                <a:latin typeface="+mj-lt"/>
              </a:rPr>
              <a:t>скрайбинга</a:t>
            </a:r>
            <a:r>
              <a:rPr lang="ru-RU" sz="2400" dirty="0">
                <a:solidFill>
                  <a:srgbClr val="181818"/>
                </a:solidFill>
                <a:latin typeface="+mj-lt"/>
              </a:rPr>
              <a:t> расширяется не только словарный запас, но и знания об окружающем мире. Появляется желание пересказывать - ребенок понимает, что это совсем не трудно. Заучивание стихов превращается в игру, которая очень нравится детям. Это является одним из эффективных способов развития речи дошкольников, и таких психических процессов как память, внимание, образное мышление</a:t>
            </a:r>
            <a:r>
              <a:rPr lang="ru-RU" sz="2400" dirty="0" smtClean="0">
                <a:solidFill>
                  <a:srgbClr val="181818"/>
                </a:solidFill>
                <a:latin typeface="+mj-lt"/>
              </a:rPr>
              <a:t>.</a:t>
            </a:r>
          </a:p>
          <a:p>
            <a:pPr lvl="0" algn="just"/>
            <a:r>
              <a:rPr lang="ru-RU" sz="2400" dirty="0">
                <a:solidFill>
                  <a:srgbClr val="181818"/>
                </a:solidFill>
                <a:latin typeface="+mj-lt"/>
              </a:rPr>
              <a:t>Следствием решения указанных задач становится повышение читательской грамотности ребенка, поэтические, художественные, естественно-научные тексты становятся более доступны ребенку. Не вызывают у него страха и отторжения. Так как любой текст при помощи взрослого и рисунков </a:t>
            </a:r>
            <a:r>
              <a:rPr lang="ru-RU" sz="2400" dirty="0" err="1">
                <a:solidFill>
                  <a:srgbClr val="181818"/>
                </a:solidFill>
                <a:latin typeface="+mj-lt"/>
              </a:rPr>
              <a:t>скрайбинга</a:t>
            </a:r>
            <a:r>
              <a:rPr lang="ru-RU" sz="2400" dirty="0">
                <a:solidFill>
                  <a:srgbClr val="181818"/>
                </a:solidFill>
                <a:latin typeface="+mj-lt"/>
              </a:rPr>
              <a:t> можно наглядно структурировать, «разложить по полочкам» и запомнить.</a:t>
            </a:r>
          </a:p>
          <a:p>
            <a:pPr lvl="0"/>
            <a:r>
              <a:rPr lang="ru-RU" sz="2400" dirty="0">
                <a:solidFill>
                  <a:srgbClr val="181818"/>
                </a:solidFill>
                <a:latin typeface="+mj-lt"/>
              </a:rPr>
              <a:t> </a:t>
            </a:r>
          </a:p>
          <a:p>
            <a:pPr lvl="0" algn="just"/>
            <a:endParaRPr lang="ru-RU" sz="2400" dirty="0">
              <a:solidFill>
                <a:srgbClr val="181818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39440564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41969" y="127971"/>
            <a:ext cx="1126308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Итогом работы, обобщением нашего опыта по обучению детей чтению, развитию читательской грамотности и любви к книге. Стало создание дополнительной программы интеллектуально-познавательной направленности «Давайте почитаем».</a:t>
            </a:r>
          </a:p>
          <a:p>
            <a:pPr algn="just"/>
            <a:r>
              <a:rPr lang="ru-RU" sz="2400" dirty="0" smtClean="0"/>
              <a:t>Программа реализуется в старшей и подготовительной к школе группах. Целью данной программы является поэтапное обучение чтению, воспитание читательского интереса у дошкольников, развитие речи детей.</a:t>
            </a:r>
          </a:p>
          <a:p>
            <a:pPr algn="just">
              <a:spcAft>
                <a:spcPts val="750"/>
              </a:spcAft>
            </a:pP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Дошкольный возраст –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сензитивный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период для начала обучения чтению, так как дошкольники обладают избирательной восприимчивостью. Ребёнок пяти лет обладает особой чувствительностью к звуковой стороне родной речи. Дети уже шести лет проявляют повышенный интерес к чтению и успешно им овладевают. А вот формирование ориентировки к звуковой действительности целесообразно начинать раньше, с 4 – 5 лет, когда ребёнок испытывает наибольший интерес к звуковой форме языка, фонетической точности речи, к звуковым играм, словотворчеству.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7427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577" y="247681"/>
            <a:ext cx="11655380" cy="6945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750"/>
              </a:spcAft>
            </a:pP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Этап обучения чтению вызывает у детей, как правило, большие трудности. Детей дошкольного возраста характеризует эмоциональность, впечатлительность. У них повышенная утомляемость, поэтому требуется смена видов деятельности, разнообразие занятий. Для них характерно неустойчивое внимание. Дело в том, что, отделы мозга, отвечающие за различные процессы, развиваются поочередно. И если начать развивать функцию, которая еще не развилась, можно получить такие проблемы, как </a:t>
            </a:r>
            <a:r>
              <a:rPr lang="ru-RU" sz="24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гиперактивность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чрезмерная возбудимость и т. д. Ребенка ни в коем случае нельзя заставлять обучаться. Узнавать, называть буквы и из этих букв составлять слова должно быть для малыша занимательной игрой. Все обучение необходимо проводить в занимательной игровой форме и образном контексте понятных ребенку </a:t>
            </a:r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ситуаций.</a:t>
            </a:r>
          </a:p>
          <a:p>
            <a:pPr lvl="0" algn="just">
              <a:spcAft>
                <a:spcPts val="750"/>
              </a:spcAft>
            </a:pPr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Еще </a:t>
            </a:r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существует мнение, что ребенку, который умеет читать, в школе будет скучно. Поверьте – не будет! Те времена, когда в школе учили «по слогам читать слова» давно прошли. Сейчас во многих школах в первом классе уже начинают изучать английский язык, во втором – римские цифры, сложение и вычитание трехзначных чисел столбиком, в третьем начнется геометрия. В современной школе интерес к учебе быстрее потеряет тот ребенок, кому тяжело учиться и у кого ничего не получается.  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24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182" y="128428"/>
            <a:ext cx="11616744" cy="657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Начинать учить ребенка читать никогда не рано, но главное – это во всем нужно соблюдать меру, для того, чтобы не отбить любовь своего ребенка к чтению на начальном </a:t>
            </a:r>
            <a:r>
              <a:rPr lang="ru-RU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этапе.</a:t>
            </a:r>
          </a:p>
          <a:p>
            <a:pPr lvl="0" algn="just"/>
            <a:r>
              <a:rPr lang="ru-RU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Поэтому 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коллективом нашего детского сада было принято решение создать программу по обучению детей чтению. </a:t>
            </a:r>
            <a:r>
              <a:rPr lang="ru-RU" sz="2400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была создана программа  интеллектуально - познавательной направленности «Давайте почитаем», которая разработана на основе программы Д.Г. </a:t>
            </a:r>
            <a:r>
              <a:rPr lang="ru-RU" sz="24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Шумаевой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«Как хорошо уметь читать», допущенной Министерством образования и науки РФ, методики обучения детей 5-6 лет правильному чтению Н.С. Жуковой, рекомендованной Министерством образования и науки РФ (Жукова Н.С. Букварь. – М.: Эскимо); методическими пособиями «Логопедическая азбука» Е.В. Новиковой, «Занимательное обучение чтению» Т.Е. Ковригиной, Р.Е. </a:t>
            </a:r>
            <a:r>
              <a:rPr lang="ru-RU" sz="24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Шеремет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.,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750"/>
              </a:spcAft>
            </a:pPr>
            <a:r>
              <a:rPr lang="ru-RU" sz="2400" dirty="0"/>
              <a:t>В процессе ее реализации на занятиях используются: артикуляционные упражнения, проговаривание всевозможных скороговорок, четверостиший, рифмованных строчек; достаточно времени уделяется звуковому восприятию слова, формируя фонетический и речевой слух у ребенка; для отдыха и снятия напряжения проводятся небольшие физкультминутки. </a:t>
            </a:r>
            <a:endParaRPr lang="ru-RU" sz="2400" dirty="0">
              <a:solidFill>
                <a:prstClr val="black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8704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820" y="140114"/>
            <a:ext cx="1180992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занятий включает в себя работу по четырем основным направлениям: - Организуя работу со звуком, важно научить правильно произносить гласные и согласные звуки; развивать фонематический слух путем различия на слух звуков в словах; совершенствовать дикцию, отчетливое произношение слов и словосочетаний; учить определять место звука в слове (начало слова, середина, конец); работать над интонацией и выразительностью речи. Важно помнить: звук первичен, а буква –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вторична.</a:t>
            </a:r>
          </a:p>
          <a:p>
            <a:r>
              <a:rPr lang="ru-RU" sz="2400" dirty="0"/>
              <a:t>При работе со слогом обращаем внимание, что следует читать слоги плавно, не отделяя звуки друг от друга. Протягивая первый звук, переходя на следующий, чтение прямых и обратных слогов, открытых и закрытых. Умение делить слова на слоги, находить ударный слог. На этапе запоминания слогов ребенок должен осмыслить, понять заучить слоговые слияния. Так называемые «слоговые песенки» распределены в определенной последовательности, в порядке, который предусматривает усвоение слогов путём их «пения» (про маму: МА, МО, МУ и т. д, про папу: ПА, ПУ, ПЫ ит. д., что вызывает огромный интересу детей, развивает артикуляцию, дикцию, формирует правильное произношение. </a:t>
            </a:r>
          </a:p>
        </p:txBody>
      </p:sp>
    </p:spTree>
    <p:extLst>
      <p:ext uri="{BB962C8B-B14F-4D97-AF65-F5344CB8AC3E}">
        <p14:creationId xmlns:p14="http://schemas.microsoft.com/office/powerpoint/2010/main" val="39423820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163" y="317579"/>
            <a:ext cx="117068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Проводя игры со словом, уточняем, обогащаем и активизируем словарь детей; учим правильно употреблять слова - названия предметов, признаков, действий и объяснять их значения; объединять и различать по существенным признакам предметы, правильно употреблять видовые и родовые слова-названия; учим определять и называть местоположение предметов (слева, справа, между, около, рядом, время суток (утро, день, вечер, ночь, сутки). Продолжительность этапа усвоения слогов у детей различна, так как каждый ребенок индивидуален в своем развитии. Выходом в слово дети овладевают в разное время: кто раньше, кто позже. Работа по формированию навыка чтения носит индивидуально-дифференцированный характер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Работая над предложением и устной речью, обучаем детей правильному согласованию слов в предложении,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пересказыванию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небольших сказок и рассказов по содержанию картины или о предмете. В процессе обучения происходит совершенствование диалогической речи детей; формирование умений детей задавать вопросы и отвечать на них. Как и на предыдущем этапе, выход в предложение для каждого ребенка индивидуален: ребята, раньше усвоившие слово как единицу речи, успешнее выходят в предложение, затем в чтение текстов: отрывки произведений, небольшие сказки, стихотворения.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0877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2123" y="197551"/>
            <a:ext cx="11423561" cy="698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</a:rPr>
              <a:t>Педагогическая целесообразность обусловлена тем, что предложенные в программе формы и методы организации занятий способствуют будущему первокласснику легче вписаться в процесс обучения, комфортнее чувствовать себя на новой ступени образования. 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Цели </a:t>
            </a:r>
            <a:r>
              <a:rPr lang="ru-RU" sz="2400" b="1" dirty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и задачи Программы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/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Цель</a:t>
            </a:r>
            <a:r>
              <a:rPr lang="ru-RU" sz="2400" b="1" dirty="0">
                <a:solidFill>
                  <a:srgbClr val="000000"/>
                </a:solidFill>
                <a:ea typeface="Calibri" panose="020F0502020204030204" pitchFamily="34" charset="0"/>
                <a:cs typeface="Cambria" panose="02040503050406030204" pitchFamily="18" charset="0"/>
              </a:rPr>
              <a:t>: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Обучение чтению слогов и слов из 2-3 слогов.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навык звукобуквенного обозначения;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навык </a:t>
            </a:r>
            <a:r>
              <a:rPr lang="ru-RU" sz="24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слогослияния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языковой анализ и синтез слов;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повысить уровень общего речевого развития путем уточнения, расширения и активизации словаря;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совершенствовать грамматический строй речи;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развивать связную речь;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психологические предпосылки к обучению и учебную мотивацию;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мотивацию к чтению, ориентированную на удовлетворение познавательных интересов;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развивать </a:t>
            </a:r>
            <a:r>
              <a:rPr lang="ru-RU" sz="2400" dirty="0" err="1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графомоторные</a:t>
            </a:r>
            <a:r>
              <a:rPr lang="ru-RU" sz="2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навыки. 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489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365" y="117939"/>
            <a:ext cx="114493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результаты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сформируется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чтения (умение читать слоги и слова в 2 -3 слога) состоящий из определённых операций: опознание буквы в ее связи с фонемой (звукобуквенный анализ); слияние нескольких букв в слог (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слогослияние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обучатся  графическому обозначению слогов, звуков и слов, границ предложения;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сформируется умение детей дифференцировать сходные по акустическим или артикуляционным характеристикам звуки  и соответствующие им буквы;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обучатся обозначать мягкость согласных звуков гласными буквами второго ряда и буквой «ь»;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обучатся различать звуки и буквы, слоги и слова, набор отдельных слов и предложение, набор отдельных предложений и текст;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Wingdings" panose="05000000000000000000" pitchFamily="2" charset="2"/>
                <a:ea typeface="Calibri" panose="020F0502020204030204" pitchFamily="34" charset="0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будут развиты умения производить слоговой анализ и синтез слов, языковой анализ и синтез предложений, составлять графическую схему предложения.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72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5143" y="117465"/>
            <a:ext cx="117130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По моему мнению, низкий интерес детей к книгам — большая трагедия. И в ней есть по крайней мере две составляющие — нейрофизиологическая и культурная. Так, оксфордские ученые и французский нейрофизиолог С. </a:t>
            </a:r>
            <a:r>
              <a:rPr lang="ru-RU" sz="2400" dirty="0" err="1">
                <a:solidFill>
                  <a:prstClr val="black"/>
                </a:solidFill>
              </a:rPr>
              <a:t>Дегене</a:t>
            </a:r>
            <a:r>
              <a:rPr lang="ru-RU" sz="2400" dirty="0">
                <a:solidFill>
                  <a:prstClr val="black"/>
                </a:solidFill>
              </a:rPr>
              <a:t> доказали: во время чтения начинают функционировать те зоны коры головного мозга, которые бывают задействованы в других видах деятельности</a:t>
            </a:r>
            <a:r>
              <a:rPr lang="ru-RU" sz="2400" dirty="0" smtClean="0">
                <a:solidFill>
                  <a:prstClr val="black"/>
                </a:solidFill>
              </a:rPr>
              <a:t>.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Это связано с так называемым эффектом «погружения» в книгу, когда человек мысленно представляет себя на месте героя, строит в воображении образы других персонажей, художественный мир. Этот эффект не возникает при просмотре телевизора или компьютерной игры.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  В начальной школе педагоги в основном занимаются техникой чтения, тогда как у многих детей вообще нет желания держать книгу в руках (не говоря уже о том, чтобы слушать, познавать или читать самостоятельно</a:t>
            </a:r>
            <a:r>
              <a:rPr lang="ru-RU" sz="2400" dirty="0" smtClean="0">
                <a:solidFill>
                  <a:prstClr val="black"/>
                </a:solidFill>
              </a:rPr>
              <a:t>).</a:t>
            </a:r>
          </a:p>
          <a:p>
            <a:pPr lvl="0" algn="just"/>
            <a:r>
              <a:rPr lang="ru-RU" sz="2400" dirty="0">
                <a:solidFill>
                  <a:prstClr val="black"/>
                </a:solidFill>
              </a:rPr>
              <a:t>Поэтому, интерес к чтению и техника чтения может быть сформирована, а чтение как полноценная деятельность, имеющая статус культурной ценности, не складывается.</a:t>
            </a: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  <a:p>
            <a:pPr lvl="0" algn="just"/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484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814" y="1575796"/>
            <a:ext cx="630238" cy="7037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903" y="257578"/>
            <a:ext cx="6072840" cy="20219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903" y="2662706"/>
            <a:ext cx="5284631" cy="3963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237" y="643942"/>
            <a:ext cx="4361108" cy="581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03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66844" y="500042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3829" y="284361"/>
            <a:ext cx="116404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Интерес к чтению воспитывается, прежде всего, через развитие познавательной активности ребенка. У ребенка должна быть сформирована потребность познавать окружающий мир и себя, искать ответы на свои «почему» самостоятельно и с помощью взрослого, общаться с людьми, природой, искусством.</a:t>
            </a:r>
          </a:p>
          <a:p>
            <a:pPr algn="just"/>
            <a:r>
              <a:rPr lang="ru-RU" sz="2400" dirty="0"/>
              <a:t>Задача взрослого — помочь ребенку осознать, что книга является одним из средств познания нового, а художественное слово — высоким искусством.</a:t>
            </a:r>
          </a:p>
          <a:p>
            <a:pPr algn="just"/>
            <a:r>
              <a:rPr lang="ru-RU" sz="2400" dirty="0"/>
              <a:t>Кроме того, по мнению многих ученых, прежде чем ребенок начнет читать, он должен хорошо овладеть речью и иметь интерес к чтению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Ребенок должен освоить звуковую культуру речи: иметь развитые артикуляционный аппарат, речевое дыхание и слух; уметь четко и правильно произносить звуки родного языка, понимать. как звуки складываются в слова; «узнавать» фонемы, идентифицировать звуки в окружающей среде (голоса животных, шум транспорта, музыку и т. д).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8499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2857" y="428179"/>
            <a:ext cx="115678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У ребенка должен быть богатый словарный запас; грамматически правильная речь (умение согласовывать слова в роде, числе, падеже, строить различные типы предложений); развита связная речь (способность спросить и ответить на поставленный вопрос, пересказать текст, составить рассказ и др.) согласно возрастным возможностям.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Сначала следует научить ребенка слушать, говорить, воспринимать, понимать речь других, а только потом — читать и писать.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Только, опираясь на такой фундамент, заложенный в дошкольном детстве, можно вырастить грамотного, заинтересованного читателя. 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Существует огромное число методов, приемов, развивающих интерес к книге и чтению. Я хочу остановиться на некоторых.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91206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1257" y="236195"/>
            <a:ext cx="115969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 первую очередь, это слушание прочитанного взрослым. Ведь лучший способ воспитать активного читателя — собственный пример. Взрослые должны сами читать книги, показывать, как обращаться с ними: рассматривать обложку, читая название и автора, осторожно листать страницы, внимательно рассматривать иллюстрации и тому подобное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На интерес к чтению у ребенка и осознание содержания прочитанного (прослушанного) произведения в значительной степени влияет мастерство чтения взрослым.</a:t>
            </a:r>
          </a:p>
          <a:p>
            <a:pPr algn="just"/>
            <a:r>
              <a:rPr lang="ru-RU" sz="2400" dirty="0"/>
              <a:t>  Выразительное чтение взрослого стимулирует работу воображения детей: они четко представляют персонажей произведения, обстановку действия, картины природы и тому подобное. На основе эмоционального восприятия формируется отношение к поступкам персонажей, адекватная их оценка.</a:t>
            </a:r>
          </a:p>
          <a:p>
            <a:pPr algn="just"/>
            <a:r>
              <a:rPr lang="ru-RU" sz="2400" dirty="0"/>
              <a:t>Чтение произведения становится словесным действием, назначение которой — вызвать эмоциональный отклик, дать импульс мыслям, воображению, творческому мышлению.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5569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8685" y="240383"/>
            <a:ext cx="1172754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Не менее важна и эмоциональная поддержка взрослым детского влечения к чтению или ознакомления с книгой. Просматривая вместе со взрослым интересную книгу, уже в раннем возрасте малыш обращает внимание не только на изображение, но и на тексты, а в них слова и буквы. У него возникает желание «читать», подражая взрослому.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Малыш может самостоятельно взять книгу, и, водя пальчиком по тексту, -«читать» любимую сказку или стихотворение, воспроизводя их по памяти. В это время важно, чтобы взрослый был рядом, хвалил ребенка, стимулировал его интерес.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Важно создать среду, которая будет стимулировать познавательную и творческую активность ребенка. 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В стенах детского сада мы стремимся  к созданию такой благоприятной среды. В группе оборудована детская библиотека, книги в которой подобраны согласно возрасту и интересам детей. Периодически экспозиция выставленных книг обновляется, привлекая ребенка, вызывая интерес рассматривать и читать книги.</a:t>
            </a:r>
          </a:p>
          <a:p>
            <a:pPr lvl="0" algn="just"/>
            <a:r>
              <a:rPr lang="ru-RU" sz="2400" kern="0" dirty="0">
                <a:solidFill>
                  <a:prstClr val="black"/>
                </a:solidFill>
              </a:rPr>
              <a:t>Для родителей размещается информация о том, какие произведения рекомендуются для чтения по изучаемой теме, предлагаются стихотворения и малые жанры фольклора для разучивания дома.</a:t>
            </a:r>
          </a:p>
          <a:p>
            <a:pPr lvl="0" algn="just"/>
            <a:endParaRPr lang="ru-RU" sz="2400" kern="0" dirty="0">
              <a:solidFill>
                <a:prstClr val="black"/>
              </a:solidFill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75982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45143" y="277451"/>
            <a:ext cx="1166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Кроме этого наш детский сад сотрудничает с детской библиотекой, проводятся экскурсии и развивающие программы совместно с сотрудниками библиотеки.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В начале этого учебного года мы с ребятами посетили экскурсию «Знакомство с библиотекой». Могу сказать, что эта экскурсия впечатлила ребят, они с интересом рассматривали понравившиеся книги, у многих появилось желание стать абонентами детской библиотеки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708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иблиотека\IMG-20210921-WA0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14" y="285728"/>
            <a:ext cx="4581977" cy="2577362"/>
          </a:xfrm>
          <a:prstGeom prst="rect">
            <a:avLst/>
          </a:prstGeom>
          <a:noFill/>
        </p:spPr>
      </p:pic>
      <p:pic>
        <p:nvPicPr>
          <p:cNvPr id="1027" name="Picture 3" descr="D:\библиотека\IMG-20210921-WA00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146" y="205360"/>
            <a:ext cx="4724853" cy="2657730"/>
          </a:xfrm>
          <a:prstGeom prst="rect">
            <a:avLst/>
          </a:prstGeom>
          <a:noFill/>
        </p:spPr>
      </p:pic>
      <p:pic>
        <p:nvPicPr>
          <p:cNvPr id="1028" name="Picture 4" descr="D:\библиотека\20210921_0958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1771" y="3071809"/>
            <a:ext cx="4756605" cy="3567453"/>
          </a:xfrm>
          <a:prstGeom prst="rect">
            <a:avLst/>
          </a:prstGeom>
          <a:noFill/>
        </p:spPr>
      </p:pic>
      <p:pic>
        <p:nvPicPr>
          <p:cNvPr id="1029" name="Picture 5" descr="D:\библиотека\20210921_103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5999" y="2935725"/>
            <a:ext cx="2879715" cy="38396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51473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</TotalTime>
  <Words>2246</Words>
  <Application>Microsoft Office PowerPoint</Application>
  <PresentationFormat>Широкоэкранный</PresentationFormat>
  <Paragraphs>107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</vt:lpstr>
      <vt:lpstr>Open Sans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Inna Manchak</dc:creator>
  <cp:lastModifiedBy>Home</cp:lastModifiedBy>
  <cp:revision>17</cp:revision>
  <dcterms:created xsi:type="dcterms:W3CDTF">2018-09-14T14:24:13Z</dcterms:created>
  <dcterms:modified xsi:type="dcterms:W3CDTF">2023-01-24T12:13:34Z</dcterms:modified>
</cp:coreProperties>
</file>