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1" r:id="rId3"/>
    <p:sldId id="277" r:id="rId4"/>
    <p:sldId id="258" r:id="rId5"/>
    <p:sldId id="271" r:id="rId6"/>
    <p:sldId id="272" r:id="rId7"/>
    <p:sldId id="260" r:id="rId8"/>
    <p:sldId id="259" r:id="rId9"/>
    <p:sldId id="262" r:id="rId10"/>
    <p:sldId id="268" r:id="rId11"/>
    <p:sldId id="270" r:id="rId12"/>
    <p:sldId id="264" r:id="rId13"/>
    <p:sldId id="265" r:id="rId14"/>
    <p:sldId id="266" r:id="rId15"/>
    <p:sldId id="263" r:id="rId16"/>
    <p:sldId id="267" r:id="rId17"/>
    <p:sldId id="274" r:id="rId18"/>
    <p:sldId id="269" r:id="rId19"/>
    <p:sldId id="278" r:id="rId20"/>
    <p:sldId id="276" r:id="rId21"/>
    <p:sldId id="273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3296634"/>
          </a:xfrm>
        </p:spPr>
        <p:txBody>
          <a:bodyPr>
            <a:normAutofit/>
          </a:bodyPr>
          <a:lstStyle/>
          <a:p>
            <a:r>
              <a:rPr lang="ru-RU" dirty="0" smtClean="0"/>
              <a:t>ОБОБЩЕНИЕ И СИСТЕМАТИЗАЦИЯ ИЗУЧЕННОГО ПО ТЕМЕ «ДЕЕПРИЧАСТИЕ»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русского языка в 7 классе</a:t>
            </a:r>
          </a:p>
          <a:p>
            <a:r>
              <a:rPr lang="ru-RU" dirty="0" smtClean="0"/>
              <a:t>Учитель: Пилипенко Татьяна Валентиновна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Соберите  пословицы …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Не зная броду,... </a:t>
            </a:r>
          </a:p>
          <a:p>
            <a:r>
              <a:rPr lang="ru-RU" sz="3200" dirty="0" smtClean="0"/>
              <a:t>Не замочив руки, …</a:t>
            </a:r>
          </a:p>
          <a:p>
            <a:r>
              <a:rPr lang="ru-RU" sz="3200" dirty="0" smtClean="0"/>
              <a:t>Не развязав мешок, …</a:t>
            </a:r>
          </a:p>
          <a:p>
            <a:r>
              <a:rPr lang="ru-RU" sz="3200" dirty="0" smtClean="0"/>
              <a:t>Зная сердце змеи, …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3200" dirty="0" smtClean="0"/>
              <a:t>… Бог лишил её ног.</a:t>
            </a:r>
          </a:p>
          <a:p>
            <a:r>
              <a:rPr lang="ru-RU" sz="3200" dirty="0" smtClean="0"/>
              <a:t>… не суйся в воду. </a:t>
            </a:r>
          </a:p>
          <a:p>
            <a:r>
              <a:rPr lang="ru-RU" sz="3200" dirty="0" smtClean="0"/>
              <a:t>… не узнаешь, что в нём. </a:t>
            </a:r>
          </a:p>
          <a:p>
            <a:r>
              <a:rPr lang="ru-RU" sz="3200" dirty="0" smtClean="0"/>
              <a:t>… не умоешься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472518" cy="49480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800" dirty="0" smtClean="0"/>
              <a:t>1. Если деепричастный оборот является фразеологизмом. </a:t>
            </a:r>
          </a:p>
          <a:p>
            <a:r>
              <a:rPr lang="ru-RU" sz="2800" b="1" i="1" dirty="0" smtClean="0"/>
              <a:t>Например: 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Мальчик бежал сломя голову .</a:t>
            </a: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Мы трудились не покладая рук. </a:t>
            </a:r>
          </a:p>
          <a:p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2. Если деепричастие равно по значению наречию (утратили добавочное глагольное значение)</a:t>
            </a:r>
          </a:p>
          <a:p>
            <a:r>
              <a:rPr lang="ru-RU" sz="2800" b="1" i="1" dirty="0" smtClean="0"/>
              <a:t>Например: 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Я молча слушал рассказ бабушки.</a:t>
            </a:r>
          </a:p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Он любит  читать лёжа.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Не выделяется запятыми: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4000" b="1" dirty="0" smtClean="0"/>
              <a:t>Действие, выраженное деепричастием, должно относиться к тому же лицу (или к предмету), к которому относится и действие, выраженное глаголом-сказуемым.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Вспомним правило: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Исправим ошибку …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altLang="ru-RU" sz="3600" dirty="0" smtClean="0"/>
              <a:t>Глядя вдаль, у нее возникают печальные мысли.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altLang="ru-RU" sz="3600" dirty="0" smtClean="0"/>
              <a:t>Думая о прошлом, в ее воспоминании оживают счастливые дни.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Исправим ошибку …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altLang="ru-RU" sz="3600" dirty="0" smtClean="0"/>
              <a:t>Рассматривая картину, чувствуется отношение художника к одинокой </a:t>
            </a:r>
            <a:r>
              <a:rPr lang="ru-RU" altLang="ru-RU" sz="3600" dirty="0" err="1" smtClean="0"/>
              <a:t>Аленушке</a:t>
            </a:r>
            <a:r>
              <a:rPr lang="ru-RU" altLang="ru-RU" sz="3600" dirty="0" smtClean="0"/>
              <a:t>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Любуясь картиной, у меня появляется грустное  настроение.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64360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Давно это было. Никто и не вспомнит сейчас, почему частица НЕ стала враждовать с Глаголом. Как ни старались другие части речи примирить частицу НЕ с Глаголом, но ничего у них не получалось. НЕ при всяком удобном случае заявляла: «Не хочу! Не буду! Не пишите нас вместе!»</a:t>
            </a:r>
          </a:p>
          <a:p>
            <a:r>
              <a:rPr lang="ru-RU" dirty="0" smtClean="0"/>
              <a:t>Смиряла свою гордость непримиримая частица только тогда, когда Глагол без НЕ терял свой смысл и не мог употребляться самостоятельно. «Ненавижу! Негодую! Недоумеваю! Мне от всего этого нездоровится, но и глаголу несдобровать!» - мрачно изрекала частица НЕ, вынужденная стоять рядом с Глаголом.</a:t>
            </a:r>
          </a:p>
          <a:p>
            <a:r>
              <a:rPr lang="ru-RU" dirty="0" smtClean="0"/>
              <a:t>Так и шло из поколения в поколение. Частица НЕ так не любит Глагол, что не признает и его глагольную форму – Деепричастие, на которое распространяется ее ненависть: так же, как и с Глаголом, с Деепричастием НЕ пишется раздельно, и только в некоторых случаях вынуждена терпеть неприятное соседство. Вот до чего доводит фамильная ненависть!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dirty="0" smtClean="0"/>
              <a:t>     Фамильная ненависть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altLang="ru-RU" sz="3600" dirty="0" smtClean="0"/>
              <a:t>(</a:t>
            </a:r>
            <a:r>
              <a:rPr lang="ru-RU" altLang="ru-RU" sz="4000" dirty="0" smtClean="0"/>
              <a:t>Не)видя, (не)веря, (не)</a:t>
            </a:r>
            <a:r>
              <a:rPr lang="ru-RU" altLang="ru-RU" sz="4000" dirty="0" err="1" smtClean="0"/>
              <a:t>доумевая</a:t>
            </a:r>
            <a:r>
              <a:rPr lang="ru-RU" altLang="ru-RU" sz="4000" dirty="0" smtClean="0"/>
              <a:t>, (</a:t>
            </a:r>
            <a:r>
              <a:rPr lang="ru-RU" altLang="ru-RU" sz="4000" dirty="0" err="1" smtClean="0"/>
              <a:t>не</a:t>
            </a:r>
            <a:r>
              <a:rPr lang="ru-RU" altLang="ru-RU" sz="4000" dirty="0" smtClean="0"/>
              <a:t>)решив, (не)замечая, (не)произнося, (не)стихая, (не)</a:t>
            </a:r>
            <a:r>
              <a:rPr lang="ru-RU" altLang="ru-RU" sz="4000" dirty="0" err="1" smtClean="0"/>
              <a:t>навидя</a:t>
            </a:r>
            <a:r>
              <a:rPr lang="ru-RU" altLang="ru-RU" sz="4000" dirty="0" smtClean="0"/>
              <a:t>, (</a:t>
            </a:r>
            <a:r>
              <a:rPr lang="ru-RU" altLang="ru-RU" sz="4000" dirty="0" err="1" smtClean="0"/>
              <a:t>не</a:t>
            </a:r>
            <a:r>
              <a:rPr lang="ru-RU" altLang="ru-RU" sz="4000" dirty="0" smtClean="0"/>
              <a:t>)дождавшись, (не) узнав, (не) радуясь, (не)чувствуя, (не)страшась, (не)возмущаясь, (не)</a:t>
            </a:r>
            <a:r>
              <a:rPr lang="ru-RU" altLang="ru-RU" sz="4000" dirty="0" err="1" smtClean="0"/>
              <a:t>взлюбив</a:t>
            </a:r>
            <a:r>
              <a:rPr lang="ru-RU" altLang="ru-RU" sz="4000" dirty="0" smtClean="0"/>
              <a:t>, (</a:t>
            </a:r>
            <a:r>
              <a:rPr lang="ru-RU" altLang="ru-RU" sz="4000" dirty="0" err="1" smtClean="0"/>
              <a:t>не</a:t>
            </a:r>
            <a:r>
              <a:rPr lang="ru-RU" altLang="ru-RU" sz="4000" dirty="0" smtClean="0"/>
              <a:t>)припоминая.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Выборочный диктант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28662" y="5355102"/>
            <a:ext cx="7465530" cy="9144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ПИШЕМ СЛИТНО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</a:rPr>
              <a:t>Ключ:</a:t>
            </a:r>
          </a:p>
          <a:p>
            <a:r>
              <a:rPr lang="ru-RU" sz="6600" b="1" dirty="0" smtClean="0"/>
              <a:t>недоумевая</a:t>
            </a:r>
          </a:p>
          <a:p>
            <a:r>
              <a:rPr lang="ru-RU" sz="6600" b="1" dirty="0" smtClean="0"/>
              <a:t>ненавидя</a:t>
            </a:r>
          </a:p>
          <a:p>
            <a:r>
              <a:rPr lang="ru-RU" sz="6600" b="1" dirty="0" smtClean="0"/>
              <a:t>невзлюбив -</a:t>
            </a:r>
          </a:p>
          <a:p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019506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  </a:t>
            </a:r>
            <a:r>
              <a:rPr lang="ru-RU" sz="3600" b="1" i="1" dirty="0" smtClean="0"/>
              <a:t>Для чего нужны деепричастия? </a:t>
            </a:r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2800" b="1" dirty="0" smtClean="0"/>
              <a:t>Деепричастия помогают нам уточнить, дополнить наши представления о действиях предмета или лица. 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Используя деепричастия, мы можем избежать однообразия в речи, сделать ее более выразительной, конкретной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Сделаем вывод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Александр Николаевич Гвоздев: 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857364"/>
            <a:ext cx="85011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«Деепричастия...устраняют однообразие в перечне отдельных действий одного и того же лица».</a:t>
            </a:r>
            <a:r>
              <a:rPr lang="ru-RU" sz="4800" dirty="0" smtClean="0"/>
              <a:t> 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txBody>
          <a:bodyPr numCol="2">
            <a:normAutofit fontScale="92500" lnSpcReduction="10000"/>
          </a:bodyPr>
          <a:lstStyle/>
          <a:p>
            <a:pPr algn="r">
              <a:buNone/>
            </a:pPr>
            <a:r>
              <a:rPr lang="ru-RU" dirty="0" smtClean="0"/>
              <a:t>Я часть речи не простая,</a:t>
            </a:r>
          </a:p>
          <a:p>
            <a:pPr algn="r">
              <a:buNone/>
            </a:pPr>
            <a:r>
              <a:rPr lang="ru-RU" dirty="0" smtClean="0"/>
              <a:t>И меня не каждый знает.</a:t>
            </a:r>
          </a:p>
          <a:p>
            <a:pPr algn="r">
              <a:buNone/>
            </a:pPr>
            <a:r>
              <a:rPr lang="ru-RU" dirty="0" smtClean="0"/>
              <a:t>У меня есть друг глагол,</a:t>
            </a:r>
          </a:p>
          <a:p>
            <a:pPr algn="r">
              <a:buNone/>
            </a:pPr>
            <a:r>
              <a:rPr lang="ru-RU" dirty="0" smtClean="0"/>
              <a:t>И к нему я прикреплен,</a:t>
            </a:r>
            <a:br>
              <a:rPr lang="ru-RU" dirty="0" smtClean="0"/>
            </a:br>
            <a:r>
              <a:rPr lang="ru-RU" dirty="0" smtClean="0"/>
              <a:t>Но при этом непременно</a:t>
            </a:r>
          </a:p>
          <a:p>
            <a:pPr algn="r">
              <a:buNone/>
            </a:pPr>
            <a:r>
              <a:rPr lang="ru-RU" dirty="0" smtClean="0"/>
              <a:t>Запятыми окружен.</a:t>
            </a:r>
            <a:br>
              <a:rPr lang="ru-RU" dirty="0" smtClean="0"/>
            </a:br>
            <a:r>
              <a:rPr lang="ru-RU" dirty="0" smtClean="0"/>
              <a:t>Сколько действий можно сразу</a:t>
            </a:r>
            <a:br>
              <a:rPr lang="ru-RU" dirty="0" smtClean="0"/>
            </a:br>
            <a:r>
              <a:rPr lang="ru-RU" dirty="0" smtClean="0"/>
              <a:t>Просто взять и спрессовать!</a:t>
            </a:r>
            <a:br>
              <a:rPr lang="ru-RU" dirty="0" smtClean="0"/>
            </a:br>
            <a:r>
              <a:rPr lang="ru-RU" dirty="0" smtClean="0"/>
              <a:t>Только нужно много знать.</a:t>
            </a:r>
            <a:br>
              <a:rPr lang="ru-RU" dirty="0" smtClean="0"/>
            </a:br>
            <a:r>
              <a:rPr lang="ru-RU" dirty="0" smtClean="0"/>
              <a:t>"Прыгая, играем, пляшем;</a:t>
            </a:r>
            <a:br>
              <a:rPr lang="ru-RU" dirty="0" smtClean="0"/>
            </a:br>
            <a:r>
              <a:rPr lang="ru-RU" dirty="0" smtClean="0"/>
              <a:t>Лежа, пишем и едим;</a:t>
            </a:r>
            <a:br>
              <a:rPr lang="ru-RU" dirty="0" smtClean="0"/>
            </a:br>
            <a:r>
              <a:rPr lang="ru-RU" dirty="0" smtClean="0"/>
              <a:t>Напевая, что-то красим</a:t>
            </a:r>
            <a:br>
              <a:rPr lang="ru-RU" dirty="0" smtClean="0"/>
            </a:br>
            <a:r>
              <a:rPr lang="ru-RU" dirty="0" smtClean="0"/>
              <a:t>И на корточках сидим".</a:t>
            </a:r>
            <a:br>
              <a:rPr lang="ru-RU" dirty="0" smtClean="0"/>
            </a:br>
            <a:r>
              <a:rPr lang="ru-RU" dirty="0" smtClean="0"/>
              <a:t>Не глагол, а что-то вроде</a:t>
            </a:r>
            <a:br>
              <a:rPr lang="ru-RU" dirty="0" smtClean="0"/>
            </a:br>
            <a:r>
              <a:rPr lang="ru-RU" dirty="0" smtClean="0"/>
              <a:t>Действую отчасти я,</a:t>
            </a:r>
            <a:br>
              <a:rPr lang="ru-RU" dirty="0" smtClean="0"/>
            </a:br>
            <a:r>
              <a:rPr lang="ru-RU" dirty="0" smtClean="0"/>
              <a:t>Эксклюзив в каком-то роде.</a:t>
            </a:r>
            <a:br>
              <a:rPr lang="ru-RU" dirty="0" smtClean="0"/>
            </a:br>
            <a:r>
              <a:rPr lang="ru-RU" dirty="0" smtClean="0"/>
              <a:t>Я – деепричастие.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Немного поэзии 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357453"/>
          </a:xfrm>
        </p:spPr>
        <p:txBody>
          <a:bodyPr/>
          <a:lstStyle/>
          <a:p>
            <a:r>
              <a:rPr lang="ru-RU" dirty="0" smtClean="0"/>
              <a:t>Подведём итог!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071810"/>
            <a:ext cx="7772400" cy="1739501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ПРОДОЛЖИ ФРАЗУ: </a:t>
            </a:r>
          </a:p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</a:rPr>
              <a:t>«ЭТОТ УРОК БЫЛ …»</a:t>
            </a:r>
            <a:endParaRPr lang="ru-RU" sz="5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s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1" y="214290"/>
            <a:ext cx="3071834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Выписать из рассказа </a:t>
            </a:r>
          </a:p>
          <a:p>
            <a:pPr>
              <a:buNone/>
            </a:pPr>
            <a:r>
              <a:rPr lang="ru-RU" sz="4000" b="1" dirty="0" smtClean="0"/>
              <a:t>  И. С. Тургенева «Бирюк» </a:t>
            </a:r>
          </a:p>
          <a:p>
            <a:pPr>
              <a:buNone/>
            </a:pPr>
            <a:r>
              <a:rPr lang="ru-RU" sz="4000" b="1" dirty="0" smtClean="0"/>
              <a:t>  4 предложения с деепричастными оборотами, графически выделив и подчеркнув их. </a:t>
            </a:r>
            <a:endParaRPr lang="ru-RU" sz="4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Домашнее задание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1490837530a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1802" y="2428868"/>
            <a:ext cx="4905375" cy="4086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</a:rPr>
              <a:t>СПАСИБО ЗА РАБОТУ НА УРОКЕ!</a:t>
            </a:r>
            <a:endParaRPr lang="ru-RU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481328"/>
            <a:ext cx="8715436" cy="494806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Термин </a:t>
            </a:r>
            <a:r>
              <a:rPr lang="ru-RU" sz="3200" b="1" i="1" dirty="0" smtClean="0"/>
              <a:t>«деепричастие» </a:t>
            </a:r>
            <a:r>
              <a:rPr lang="ru-RU" sz="3200" b="1" dirty="0" smtClean="0"/>
              <a:t>появился в русской грамматике в 17 веке. Ввёл его </a:t>
            </a:r>
            <a:r>
              <a:rPr lang="ru-RU" sz="3200" b="1" dirty="0" err="1" smtClean="0"/>
              <a:t>Мелетий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Смотрицкий</a:t>
            </a:r>
            <a:r>
              <a:rPr lang="ru-RU" sz="3200" b="1" dirty="0" smtClean="0"/>
              <a:t> – филолог, церковный и общественный деятель. 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Слово состоит из двух частей: 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   ДЕЕ +ПРИЧАСТИЕ    </a:t>
            </a:r>
            <a:r>
              <a:rPr lang="ru-RU" sz="3200" b="1" dirty="0" smtClean="0"/>
              <a:t>(то есть «причастность к действию»).</a:t>
            </a:r>
          </a:p>
          <a:p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Из истории деепричастия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64360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/>
              <a:t>Продолжи предложение:</a:t>
            </a:r>
          </a:p>
          <a:p>
            <a:pPr>
              <a:lnSpc>
                <a:spcPct val="90000"/>
              </a:lnSpc>
            </a:pPr>
            <a:r>
              <a:rPr lang="ru-RU" altLang="ru-RU" sz="2800" dirty="0" smtClean="0"/>
              <a:t>1. Деепричастие обозначает………………….</a:t>
            </a:r>
          </a:p>
          <a:p>
            <a:pPr>
              <a:lnSpc>
                <a:spcPct val="90000"/>
              </a:lnSpc>
            </a:pPr>
            <a:r>
              <a:rPr lang="ru-RU" altLang="ru-RU" sz="2800" dirty="0" smtClean="0"/>
              <a:t>2.   Деепричастие образуется от основы глагола при помощи суффиксов…………………….</a:t>
            </a:r>
          </a:p>
          <a:p>
            <a:pPr>
              <a:lnSpc>
                <a:spcPct val="90000"/>
              </a:lnSpc>
            </a:pPr>
            <a:r>
              <a:rPr lang="ru-RU" altLang="ru-RU" sz="2800" dirty="0" smtClean="0"/>
              <a:t>3.   Деепричастие имеет черты сходства как……, так и ……..</a:t>
            </a:r>
          </a:p>
          <a:p>
            <a:pPr>
              <a:lnSpc>
                <a:spcPct val="90000"/>
              </a:lnSpc>
            </a:pPr>
            <a:r>
              <a:rPr lang="ru-RU" altLang="ru-RU" sz="2800" dirty="0" smtClean="0"/>
              <a:t>4.   Деепричастие с НЕ пишется……… . </a:t>
            </a:r>
          </a:p>
          <a:p>
            <a:pPr>
              <a:lnSpc>
                <a:spcPct val="90000"/>
              </a:lnSpc>
            </a:pPr>
            <a:r>
              <a:rPr lang="ru-RU" altLang="ru-RU" sz="2800" dirty="0" smtClean="0"/>
              <a:t>5.   Деепричастный оборот-это…………</a:t>
            </a:r>
          </a:p>
          <a:p>
            <a:pPr>
              <a:lnSpc>
                <a:spcPct val="90000"/>
              </a:lnSpc>
            </a:pPr>
            <a:r>
              <a:rPr lang="ru-RU" altLang="ru-RU" sz="2800" dirty="0" smtClean="0"/>
              <a:t>6.   В предложении деепричастие является  …….</a:t>
            </a:r>
          </a:p>
          <a:p>
            <a:pPr>
              <a:lnSpc>
                <a:spcPct val="90000"/>
              </a:lnSpc>
            </a:pPr>
            <a:r>
              <a:rPr lang="ru-RU" altLang="ru-RU" sz="2800" dirty="0" smtClean="0"/>
              <a:t>7.   Обстоятельства, выраженные одиночными деепричастиями и деепричастными оборотами, на письме…………………..</a:t>
            </a:r>
          </a:p>
          <a:p>
            <a:pPr>
              <a:lnSpc>
                <a:spcPct val="90000"/>
              </a:lnSpc>
            </a:pPr>
            <a:r>
              <a:rPr lang="ru-RU" altLang="ru-RU" sz="2800" dirty="0" smtClean="0"/>
              <a:t>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           Повторяем теорию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214282" y="1481328"/>
            <a:ext cx="4281518" cy="5090944"/>
          </a:xfrm>
        </p:spPr>
        <p:txBody>
          <a:bodyPr>
            <a:normAutofit/>
          </a:bodyPr>
          <a:lstStyle/>
          <a:p>
            <a:r>
              <a:rPr lang="ru-RU" altLang="ru-RU" dirty="0" smtClean="0"/>
              <a:t>Отражаясь в воде, пригорюнившись, качая вершинами, убежав от всех, устремив взгляд, облетая с деревьев, ощущая тревогу, прислушиваясь к шорохам, погрузившись в раздумья.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352956" cy="5162382"/>
          </a:xfrm>
        </p:spPr>
        <p:txBody>
          <a:bodyPr>
            <a:normAutofit/>
          </a:bodyPr>
          <a:lstStyle/>
          <a:p>
            <a:pPr fontAlgn="base">
              <a:buNone/>
            </a:pPr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Вид  деепричастий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00562" y="1571612"/>
          <a:ext cx="4143404" cy="4439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  <a:gridCol w="2143140"/>
              </a:tblGrid>
              <a:tr h="73993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Совершенного вида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Несовершенного</a:t>
                      </a:r>
                      <a:r>
                        <a:rPr lang="ru-RU" baseline="0" dirty="0" smtClean="0"/>
                        <a:t> вида</a:t>
                      </a:r>
                      <a:endParaRPr lang="ru-RU" dirty="0"/>
                    </a:p>
                  </a:txBody>
                  <a:tcPr/>
                </a:tc>
              </a:tr>
              <a:tr h="7399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399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399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399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99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8496"/>
          </a:xfrm>
        </p:spPr>
        <p:txBody>
          <a:bodyPr/>
          <a:lstStyle/>
          <a:p>
            <a:r>
              <a:rPr lang="ru-RU" dirty="0" smtClean="0"/>
              <a:t>                    Ключ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142985"/>
            <a:ext cx="4040188" cy="4071966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b="1" i="1" dirty="0" smtClean="0"/>
              <a:t>Деепричастия совершенного вида:</a:t>
            </a:r>
            <a:endParaRPr lang="ru-RU" dirty="0" smtClean="0"/>
          </a:p>
          <a:p>
            <a:pPr fontAlgn="base">
              <a:buNone/>
            </a:pPr>
            <a:endParaRPr lang="ru-RU" dirty="0" smtClean="0"/>
          </a:p>
          <a:p>
            <a:pPr fontAlgn="base">
              <a:buNone/>
            </a:pPr>
            <a:r>
              <a:rPr lang="ru-RU" dirty="0" smtClean="0"/>
              <a:t>* пригорюнившись</a:t>
            </a:r>
          </a:p>
          <a:p>
            <a:pPr fontAlgn="base">
              <a:buNone/>
            </a:pPr>
            <a:endParaRPr lang="ru-RU" dirty="0" smtClean="0"/>
          </a:p>
          <a:p>
            <a:pPr fontAlgn="base">
              <a:buNone/>
            </a:pPr>
            <a:r>
              <a:rPr lang="ru-RU" dirty="0" smtClean="0"/>
              <a:t>*  убежав</a:t>
            </a:r>
          </a:p>
          <a:p>
            <a:pPr fontAlgn="base"/>
            <a:endParaRPr lang="ru-RU" dirty="0" smtClean="0"/>
          </a:p>
          <a:p>
            <a:pPr fontAlgn="base">
              <a:buNone/>
            </a:pPr>
            <a:r>
              <a:rPr lang="ru-RU" dirty="0" smtClean="0"/>
              <a:t>* устремив</a:t>
            </a:r>
          </a:p>
          <a:p>
            <a:pPr fontAlgn="base"/>
            <a:endParaRPr lang="ru-RU" dirty="0" smtClean="0"/>
          </a:p>
          <a:p>
            <a:pPr fontAlgn="base">
              <a:buNone/>
            </a:pPr>
            <a:r>
              <a:rPr lang="ru-RU" dirty="0" smtClean="0"/>
              <a:t>* погрузившись</a:t>
            </a:r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214422"/>
            <a:ext cx="4041775" cy="4214841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Деепричастия несовершенного вида: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* отражаясь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* качая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* облетая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* ощущая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* прислушиваясь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143380"/>
            <a:ext cx="4040188" cy="2028820"/>
          </a:xfrm>
        </p:spPr>
        <p:txBody>
          <a:bodyPr>
            <a:normAutofit fontScale="40000" lnSpcReduction="20000"/>
          </a:bodyPr>
          <a:lstStyle/>
          <a:p>
            <a:endParaRPr lang="ru-RU" sz="4000" b="1" i="1" dirty="0" smtClean="0"/>
          </a:p>
          <a:p>
            <a:pPr algn="ctr"/>
            <a:r>
              <a:rPr lang="ru-RU" sz="8000" b="1" i="1" dirty="0" smtClean="0"/>
              <a:t>Виктор Михайлович  Васнецов</a:t>
            </a:r>
          </a:p>
          <a:p>
            <a:pPr algn="ctr"/>
            <a:r>
              <a:rPr lang="ru-RU" sz="8000" b="1" i="1" dirty="0" smtClean="0"/>
              <a:t>«</a:t>
            </a:r>
            <a:r>
              <a:rPr lang="ru-RU" sz="8000" b="1" i="1" dirty="0" err="1" smtClean="0"/>
              <a:t>Алёнушка</a:t>
            </a:r>
            <a:r>
              <a:rPr lang="ru-RU" sz="8000" b="1" i="1" dirty="0" smtClean="0"/>
              <a:t>»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5"/>
            <a:ext cx="4040188" cy="277052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7" name="Picture 2" descr="Victor-Vasnetsov_1701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85728"/>
            <a:ext cx="414340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785794"/>
            <a:ext cx="8786874" cy="585791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altLang="ru-RU" sz="2800" dirty="0" smtClean="0"/>
              <a:t>Картина В.М.Васнецова «</a:t>
            </a:r>
            <a:r>
              <a:rPr lang="ru-RU" altLang="ru-RU" sz="2800" dirty="0" err="1" smtClean="0"/>
              <a:t>Алёнушка</a:t>
            </a:r>
            <a:r>
              <a:rPr lang="ru-RU" altLang="ru-RU" sz="2800" dirty="0" smtClean="0"/>
              <a:t>» производит грустное впечатление, </a:t>
            </a:r>
            <a:r>
              <a:rPr lang="ru-RU" altLang="ru-RU" sz="2800" u="sng" dirty="0" smtClean="0"/>
              <a:t>заставляет </a:t>
            </a:r>
            <a:r>
              <a:rPr lang="ru-RU" altLang="ru-RU" sz="2800" dirty="0" smtClean="0"/>
              <a:t>задуматься о горькой судьбе одинокого человека.</a:t>
            </a:r>
          </a:p>
          <a:p>
            <a:pPr>
              <a:lnSpc>
                <a:spcPct val="80000"/>
              </a:lnSpc>
            </a:pPr>
            <a:r>
              <a:rPr lang="ru-RU" altLang="ru-RU" sz="2800" u="sng" dirty="0" smtClean="0"/>
              <a:t>Уронила </a:t>
            </a:r>
            <a:r>
              <a:rPr lang="ru-RU" altLang="ru-RU" sz="2800" dirty="0" smtClean="0"/>
              <a:t>голову на руки, отрешенно смотрит вдаль бедная девушка. </a:t>
            </a:r>
          </a:p>
          <a:p>
            <a:pPr>
              <a:lnSpc>
                <a:spcPct val="80000"/>
              </a:lnSpc>
            </a:pPr>
            <a:r>
              <a:rPr lang="ru-RU" altLang="ru-RU" sz="2800" dirty="0" smtClean="0"/>
              <a:t>Переживания </a:t>
            </a:r>
            <a:r>
              <a:rPr lang="ru-RU" altLang="ru-RU" sz="2800" u="sng" dirty="0" smtClean="0"/>
              <a:t>сжимают</a:t>
            </a:r>
            <a:r>
              <a:rPr lang="ru-RU" altLang="ru-RU" sz="2800" dirty="0" smtClean="0"/>
              <a:t> сердце, туманят ее безрадостный взгляд. </a:t>
            </a:r>
          </a:p>
          <a:p>
            <a:pPr>
              <a:lnSpc>
                <a:spcPct val="80000"/>
              </a:lnSpc>
            </a:pPr>
            <a:r>
              <a:rPr lang="ru-RU" altLang="ru-RU" sz="2800" dirty="0" smtClean="0"/>
              <a:t>Неласково шумят деревья, </a:t>
            </a:r>
            <a:r>
              <a:rPr lang="ru-RU" altLang="ru-RU" sz="2800" u="sng" dirty="0" smtClean="0"/>
              <a:t>превратились</a:t>
            </a:r>
            <a:r>
              <a:rPr lang="ru-RU" altLang="ru-RU" sz="2800" dirty="0" smtClean="0"/>
              <a:t> в сплошную стену. </a:t>
            </a:r>
          </a:p>
          <a:p>
            <a:pPr>
              <a:lnSpc>
                <a:spcPct val="80000"/>
              </a:lnSpc>
            </a:pPr>
            <a:r>
              <a:rPr lang="ru-RU" altLang="ru-RU" sz="2800" dirty="0" smtClean="0"/>
              <a:t>Серое небо </a:t>
            </a:r>
            <a:r>
              <a:rPr lang="ru-RU" altLang="ru-RU" sz="2800" u="sng" dirty="0" smtClean="0"/>
              <a:t>навевает </a:t>
            </a:r>
            <a:r>
              <a:rPr lang="ru-RU" altLang="ru-RU" sz="2800" dirty="0" smtClean="0"/>
              <a:t>тревожные мысли, окутывает холодом. </a:t>
            </a:r>
          </a:p>
          <a:p>
            <a:pPr>
              <a:lnSpc>
                <a:spcPct val="80000"/>
              </a:lnSpc>
            </a:pPr>
            <a:r>
              <a:rPr lang="ru-RU" altLang="ru-RU" sz="2800" dirty="0" smtClean="0"/>
              <a:t>Глубокое озеро тоскливо </a:t>
            </a:r>
            <a:r>
              <a:rPr lang="ru-RU" altLang="ru-RU" sz="2800" u="sng" dirty="0" smtClean="0"/>
              <a:t>чернеет</a:t>
            </a:r>
            <a:r>
              <a:rPr lang="ru-RU" altLang="ru-RU" sz="2800" dirty="0" smtClean="0"/>
              <a:t>, пугает неизвестностью. </a:t>
            </a:r>
          </a:p>
          <a:p>
            <a:pPr>
              <a:lnSpc>
                <a:spcPct val="80000"/>
              </a:lnSpc>
            </a:pPr>
            <a:r>
              <a:rPr lang="ru-RU" altLang="ru-RU" sz="2800" dirty="0" smtClean="0"/>
              <a:t>Золотые листья окружают </a:t>
            </a:r>
            <a:r>
              <a:rPr lang="ru-RU" altLang="ru-RU" sz="2800" dirty="0" err="1" smtClean="0"/>
              <a:t>Аленушку</a:t>
            </a:r>
            <a:r>
              <a:rPr lang="ru-RU" altLang="ru-RU" sz="2800" dirty="0" smtClean="0"/>
              <a:t>, </a:t>
            </a:r>
            <a:r>
              <a:rPr lang="ru-RU" altLang="ru-RU" sz="2800" u="sng" dirty="0" smtClean="0"/>
              <a:t>напоминают</a:t>
            </a:r>
            <a:r>
              <a:rPr lang="ru-RU" altLang="ru-RU" sz="2800" dirty="0" smtClean="0"/>
              <a:t> о несбывшихся мечтах.</a:t>
            </a:r>
          </a:p>
          <a:p>
            <a:pPr>
              <a:lnSpc>
                <a:spcPct val="80000"/>
              </a:lnSpc>
            </a:pPr>
            <a:r>
              <a:rPr lang="ru-RU" altLang="ru-RU" sz="2800" dirty="0" smtClean="0"/>
              <a:t>Кажется, что осенняя природа </a:t>
            </a:r>
            <a:r>
              <a:rPr lang="ru-RU" altLang="ru-RU" sz="2800" u="sng" dirty="0" smtClean="0"/>
              <a:t>чувствует</a:t>
            </a:r>
            <a:r>
              <a:rPr lang="ru-RU" altLang="ru-RU" sz="2800" dirty="0" smtClean="0"/>
              <a:t> настроение девушки, стремится утешить печальную красавицу.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Работа с текстом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715436" cy="65008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07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214282" y="214290"/>
            <a:ext cx="2714644" cy="2786082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30745" y="285728"/>
            <a:ext cx="4213255" cy="635798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Зима!.. Крестьянин, торжествуя,</a:t>
            </a:r>
            <a:br>
              <a:rPr lang="ru-RU" dirty="0" smtClean="0"/>
            </a:br>
            <a:r>
              <a:rPr lang="ru-RU" dirty="0" smtClean="0"/>
              <a:t>На дровнях обновляет путь;</a:t>
            </a:r>
            <a:br>
              <a:rPr lang="ru-RU" dirty="0" smtClean="0"/>
            </a:br>
            <a:r>
              <a:rPr lang="ru-RU" dirty="0" smtClean="0"/>
              <a:t>Его лошадка, снег </a:t>
            </a:r>
            <a:r>
              <a:rPr lang="ru-RU" dirty="0" err="1" smtClean="0"/>
              <a:t>почуя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Плетется рысью как-нибудь;</a:t>
            </a:r>
            <a:br>
              <a:rPr lang="ru-RU" dirty="0" smtClean="0"/>
            </a:br>
            <a:r>
              <a:rPr lang="ru-RU" dirty="0" smtClean="0"/>
              <a:t>Бразды пушистые взрывая,</a:t>
            </a:r>
            <a:br>
              <a:rPr lang="ru-RU" dirty="0" smtClean="0"/>
            </a:br>
            <a:r>
              <a:rPr lang="ru-RU" dirty="0" smtClean="0"/>
              <a:t>Летит кибитка удалая;</a:t>
            </a:r>
            <a:br>
              <a:rPr lang="ru-RU" dirty="0" smtClean="0"/>
            </a:br>
            <a:r>
              <a:rPr lang="ru-RU" dirty="0" smtClean="0"/>
              <a:t>Ямщик сидит на облучке</a:t>
            </a:r>
            <a:br>
              <a:rPr lang="ru-RU" dirty="0" smtClean="0"/>
            </a:br>
            <a:r>
              <a:rPr lang="ru-RU" dirty="0" smtClean="0"/>
              <a:t>В тулупе, в красном кушаке.</a:t>
            </a:r>
            <a:br>
              <a:rPr lang="ru-RU" dirty="0" smtClean="0"/>
            </a:br>
            <a:r>
              <a:rPr lang="ru-RU" dirty="0" smtClean="0"/>
              <a:t>Вот бегает дворовый мальчик,</a:t>
            </a:r>
            <a:br>
              <a:rPr lang="ru-RU" dirty="0" smtClean="0"/>
            </a:br>
            <a:r>
              <a:rPr lang="ru-RU" dirty="0" smtClean="0"/>
              <a:t>В салазки Жучку посадив,</a:t>
            </a:r>
            <a:br>
              <a:rPr lang="ru-RU" dirty="0" smtClean="0"/>
            </a:br>
            <a:r>
              <a:rPr lang="ru-RU" dirty="0" smtClean="0"/>
              <a:t>Себя в коня преобразив;</a:t>
            </a:r>
            <a:br>
              <a:rPr lang="ru-RU" dirty="0" smtClean="0"/>
            </a:br>
            <a:r>
              <a:rPr lang="ru-RU" dirty="0" smtClean="0"/>
              <a:t>Шалун уж заморозил пальчик:</a:t>
            </a:r>
            <a:br>
              <a:rPr lang="ru-RU" dirty="0" smtClean="0"/>
            </a:br>
            <a:r>
              <a:rPr lang="ru-RU" dirty="0" smtClean="0"/>
              <a:t>Ему и больно и смешно,</a:t>
            </a:r>
            <a:br>
              <a:rPr lang="ru-RU" dirty="0" smtClean="0"/>
            </a:br>
            <a:r>
              <a:rPr lang="ru-RU" dirty="0" smtClean="0"/>
              <a:t>А мать грозит ему в окно...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450</TotalTime>
  <Words>847</Words>
  <PresentationFormat>Экран (4:3)</PresentationFormat>
  <Paragraphs>128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ОБОБЩЕНИЕ И СИСТЕМАТИЗАЦИЯ ИЗУЧЕННОГО ПО ТЕМЕ «ДЕЕПРИЧАСТИЕ» </vt:lpstr>
      <vt:lpstr>            Немного поэзии …</vt:lpstr>
      <vt:lpstr>    Из истории деепричастия</vt:lpstr>
      <vt:lpstr>           Повторяем теорию</vt:lpstr>
      <vt:lpstr>           Вид  деепричастий</vt:lpstr>
      <vt:lpstr>                    Ключ</vt:lpstr>
      <vt:lpstr>Слайд 7</vt:lpstr>
      <vt:lpstr>            Работа с текстом</vt:lpstr>
      <vt:lpstr>Слайд 9</vt:lpstr>
      <vt:lpstr>      Соберите  пословицы …</vt:lpstr>
      <vt:lpstr>Не выделяется запятыми:</vt:lpstr>
      <vt:lpstr>      Вспомним правило:</vt:lpstr>
      <vt:lpstr>     Исправим ошибку …</vt:lpstr>
      <vt:lpstr>     Исправим ошибку …</vt:lpstr>
      <vt:lpstr>     Фамильная ненависть</vt:lpstr>
      <vt:lpstr>       Выборочный диктант</vt:lpstr>
      <vt:lpstr>Слайд 17</vt:lpstr>
      <vt:lpstr>           Сделаем вывод</vt:lpstr>
      <vt:lpstr>Александр Николаевич Гвоздев: </vt:lpstr>
      <vt:lpstr>Подведём итог!    </vt:lpstr>
      <vt:lpstr>        Домашнее задание </vt:lpstr>
      <vt:lpstr>СПАСИБО ЗА РАБОТУ НА УРОКЕ!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И СИСТЕМАТИЗАЦИЯ ИЗУЧЕННОГО ПО ТЕМЕ «ДЕЕПРИЧАСТИЕ» </dc:title>
  <dc:creator>S301L</dc:creator>
  <cp:lastModifiedBy>S301L</cp:lastModifiedBy>
  <cp:revision>48</cp:revision>
  <dcterms:created xsi:type="dcterms:W3CDTF">2017-12-18T20:55:06Z</dcterms:created>
  <dcterms:modified xsi:type="dcterms:W3CDTF">2017-12-26T19:06:35Z</dcterms:modified>
</cp:coreProperties>
</file>