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6" r:id="rId2"/>
    <p:sldId id="269" r:id="rId3"/>
    <p:sldId id="261" r:id="rId4"/>
    <p:sldId id="270" r:id="rId5"/>
    <p:sldId id="258" r:id="rId6"/>
    <p:sldId id="259" r:id="rId7"/>
    <p:sldId id="260" r:id="rId8"/>
    <p:sldId id="262" r:id="rId9"/>
    <p:sldId id="271" r:id="rId10"/>
    <p:sldId id="263" r:id="rId11"/>
    <p:sldId id="272" r:id="rId12"/>
    <p:sldId id="264" r:id="rId13"/>
    <p:sldId id="273" r:id="rId14"/>
    <p:sldId id="266" r:id="rId15"/>
    <p:sldId id="274" r:id="rId16"/>
    <p:sldId id="265" r:id="rId17"/>
    <p:sldId id="26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4F817BF-7242-4DDE-9733-468A85336659}" type="datetimeFigureOut">
              <a:rPr lang="ru-RU" smtClean="0"/>
              <a:pPr/>
              <a:t>28.01.2019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E5F6477-8148-4C38-A3D4-9BF16EA042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260648"/>
            <a:ext cx="82809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Автономное учреждение дошкольного образования муниципального образования 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Заводоуковский городской округ</a:t>
            </a:r>
          </a:p>
          <a:p>
            <a:pPr algn="ct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«Центр развития ребенка - Детский сад «Светлячок»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2420888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МЕТОДИКА РИСОВАНИЯ ДЕРЕВЬЕВ В РАЗНЫХ ВОЗРАСТНЫХ ГРУППАХ ДЕТСКОГО САДА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75248" y="4725144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Артемьева 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М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арина Валерьевна, </a:t>
            </a:r>
          </a:p>
          <a:p>
            <a:pPr algn="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воспитатель высшей квалификационной категории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03848" y="6165304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Заводоуковск, 2019г.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stranamasterov.ru/img3/i2013/08/26/p7030278.jpg"/>
          <p:cNvPicPr>
            <a:picLocks noChangeAspect="1" noChangeArrowheads="1"/>
          </p:cNvPicPr>
          <p:nvPr/>
        </p:nvPicPr>
        <p:blipFill>
          <a:blip r:embed="rId2" cstate="print"/>
          <a:srcRect b="6061"/>
          <a:stretch>
            <a:fillRect/>
          </a:stretch>
        </p:blipFill>
        <p:spPr bwMode="auto">
          <a:xfrm>
            <a:off x="2571687" y="260648"/>
            <a:ext cx="4304569" cy="63050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332656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РИСОВАНИЕ БЕРЕЗЫ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836712"/>
            <a:ext cx="871296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Bookman Old Style" pitchFamily="18" charset="0"/>
              </a:rPr>
              <a:t>	</a:t>
            </a:r>
            <a:r>
              <a:rPr lang="ru-RU" sz="2400" dirty="0" smtClean="0">
                <a:latin typeface="Bookman Old Style" pitchFamily="18" charset="0"/>
              </a:rPr>
              <a:t>У </a:t>
            </a:r>
            <a:r>
              <a:rPr lang="ru-RU" sz="2400" dirty="0">
                <a:latin typeface="Bookman Old Style" pitchFamily="18" charset="0"/>
              </a:rPr>
              <a:t>берёзы красивый ствол – широкой кисточкой белой краской </a:t>
            </a:r>
            <a:r>
              <a:rPr lang="ru-RU" sz="2400" dirty="0" smtClean="0">
                <a:latin typeface="Bookman Old Style" pitchFamily="18" charset="0"/>
              </a:rPr>
              <a:t>рисуем ствол, так </a:t>
            </a:r>
            <a:r>
              <a:rPr lang="ru-RU" sz="2400" dirty="0">
                <a:latin typeface="Bookman Old Style" pitchFamily="18" charset="0"/>
              </a:rPr>
              <a:t>же как мы рисовали ствол у других деревьев. У берёзы на стволе </a:t>
            </a:r>
            <a:r>
              <a:rPr lang="ru-RU" sz="2400" dirty="0" smtClean="0">
                <a:latin typeface="Bookman Old Style" pitchFamily="18" charset="0"/>
              </a:rPr>
              <a:t>есть чёрные </a:t>
            </a:r>
            <a:r>
              <a:rPr lang="ru-RU" sz="2400" dirty="0">
                <a:latin typeface="Bookman Old Style" pitchFamily="18" charset="0"/>
              </a:rPr>
              <a:t>крапинки, их мы нарисуем потом, когда подсохнет белая </a:t>
            </a:r>
            <a:r>
              <a:rPr lang="ru-RU" sz="2400" dirty="0" smtClean="0">
                <a:latin typeface="Bookman Old Style" pitchFamily="18" charset="0"/>
              </a:rPr>
              <a:t>краска. Берёзу </a:t>
            </a:r>
            <a:r>
              <a:rPr lang="ru-RU" sz="2400" dirty="0">
                <a:latin typeface="Bookman Old Style" pitchFamily="18" charset="0"/>
              </a:rPr>
              <a:t>называют кудрявой. Ветки у неё красивые, упругие, </a:t>
            </a:r>
            <a:r>
              <a:rPr lang="ru-RU" sz="2400" dirty="0" smtClean="0">
                <a:latin typeface="Bookman Old Style" pitchFamily="18" charset="0"/>
              </a:rPr>
              <a:t>наклонились вниз</a:t>
            </a:r>
            <a:r>
              <a:rPr lang="ru-RU" sz="2400" dirty="0">
                <a:latin typeface="Bookman Old Style" pitchFamily="18" charset="0"/>
              </a:rPr>
              <a:t>. </a:t>
            </a:r>
            <a:r>
              <a:rPr lang="ru-RU" sz="2400" dirty="0" smtClean="0">
                <a:latin typeface="Bookman Old Style" pitchFamily="18" charset="0"/>
              </a:rPr>
              <a:t>Берем </a:t>
            </a:r>
            <a:r>
              <a:rPr lang="ru-RU" sz="2400" dirty="0">
                <a:latin typeface="Bookman Old Style" pitchFamily="18" charset="0"/>
              </a:rPr>
              <a:t>среднюю кисточку и чёрной краской </a:t>
            </a:r>
            <a:r>
              <a:rPr lang="ru-RU" sz="2400" dirty="0" smtClean="0">
                <a:latin typeface="Bookman Old Style" pitchFamily="18" charset="0"/>
              </a:rPr>
              <a:t>рисуем </a:t>
            </a:r>
            <a:r>
              <a:rPr lang="ru-RU" sz="2400" dirty="0">
                <a:latin typeface="Bookman Old Style" pitchFamily="18" charset="0"/>
              </a:rPr>
              <a:t>толстые ветки </a:t>
            </a:r>
            <a:r>
              <a:rPr lang="ru-RU" sz="2400" dirty="0" smtClean="0">
                <a:latin typeface="Bookman Old Style" pitchFamily="18" charset="0"/>
              </a:rPr>
              <a:t>от ствола </a:t>
            </a:r>
            <a:r>
              <a:rPr lang="ru-RU" sz="2400" dirty="0">
                <a:latin typeface="Bookman Old Style" pitchFamily="18" charset="0"/>
              </a:rPr>
              <a:t>с одной и другой стороны, начинаю сверху. А от толстых веток </a:t>
            </a:r>
            <a:r>
              <a:rPr lang="ru-RU" sz="2400" dirty="0" smtClean="0">
                <a:latin typeface="Bookman Old Style" pitchFamily="18" charset="0"/>
              </a:rPr>
              <a:t>идут тонкие</a:t>
            </a:r>
            <a:r>
              <a:rPr lang="ru-RU" sz="2400" dirty="0">
                <a:latin typeface="Bookman Old Style" pitchFamily="18" charset="0"/>
              </a:rPr>
              <a:t>, как гирлянды, опускаются вниз. Ствол у </a:t>
            </a:r>
            <a:r>
              <a:rPr lang="ru-RU" sz="2400" dirty="0" smtClean="0">
                <a:latin typeface="Bookman Old Style" pitchFamily="18" charset="0"/>
              </a:rPr>
              <a:t>берёзы подсох</a:t>
            </a:r>
            <a:r>
              <a:rPr lang="ru-RU" sz="2400" dirty="0">
                <a:latin typeface="Bookman Old Style" pitchFamily="18" charset="0"/>
              </a:rPr>
              <a:t>, теперь украсим его черными </a:t>
            </a:r>
            <a:r>
              <a:rPr lang="ru-RU" sz="2400" dirty="0" smtClean="0">
                <a:latin typeface="Bookman Old Style" pitchFamily="18" charset="0"/>
              </a:rPr>
              <a:t>точками, низу ствол </a:t>
            </a:r>
            <a:r>
              <a:rPr lang="ru-RU" sz="2400" dirty="0">
                <a:latin typeface="Bookman Old Style" pitchFamily="18" charset="0"/>
              </a:rPr>
              <a:t>сильно чёрный, сверху точек меньше.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	Рисуем </a:t>
            </a:r>
            <a:r>
              <a:rPr lang="ru-RU" sz="2400" dirty="0">
                <a:latin typeface="Bookman Old Style" pitchFamily="18" charset="0"/>
              </a:rPr>
              <a:t>берёзу в разное время года: заснеженную зимой </a:t>
            </a:r>
            <a:r>
              <a:rPr lang="ru-RU" sz="2400" dirty="0" smtClean="0">
                <a:latin typeface="Bookman Old Style" pitchFamily="18" charset="0"/>
              </a:rPr>
              <a:t>и зелёную весной.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get-pdb/998741/bfea9c41-144c-4dda-9fa9-813930bfa318/s1200?webp=false"/>
          <p:cNvPicPr>
            <a:picLocks noChangeAspect="1" noChangeArrowheads="1"/>
          </p:cNvPicPr>
          <p:nvPr/>
        </p:nvPicPr>
        <p:blipFill>
          <a:blip r:embed="rId2" cstate="print"/>
          <a:srcRect t="13650"/>
          <a:stretch>
            <a:fillRect/>
          </a:stretch>
        </p:blipFill>
        <p:spPr bwMode="auto">
          <a:xfrm>
            <a:off x="0" y="404664"/>
            <a:ext cx="9144000" cy="59218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260648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РИСОВАНИЕ ЯБЛОНИ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836712"/>
            <a:ext cx="8208912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Bookman Old Style" pitchFamily="18" charset="0"/>
              </a:rPr>
              <a:t>	</a:t>
            </a:r>
            <a:r>
              <a:rPr lang="ru-RU" sz="2400" dirty="0" smtClean="0">
                <a:latin typeface="Bookman Old Style" pitchFamily="18" charset="0"/>
              </a:rPr>
              <a:t>Широкой </a:t>
            </a:r>
            <a:r>
              <a:rPr lang="ru-RU" sz="2400" dirty="0">
                <a:latin typeface="Bookman Old Style" pitchFamily="18" charset="0"/>
              </a:rPr>
              <a:t>кистью тёмно-коричневой краской </a:t>
            </a:r>
            <a:r>
              <a:rPr lang="ru-RU" sz="2400" dirty="0" smtClean="0">
                <a:latin typeface="Bookman Old Style" pitchFamily="18" charset="0"/>
              </a:rPr>
              <a:t>рисуем ствол. Техника </a:t>
            </a:r>
            <a:r>
              <a:rPr lang="ru-RU" sz="2400" dirty="0">
                <a:latin typeface="Bookman Old Style" pitchFamily="18" charset="0"/>
              </a:rPr>
              <a:t>рисования та же. Теперь средней толщины </a:t>
            </a:r>
            <a:r>
              <a:rPr lang="ru-RU" sz="2400" dirty="0" smtClean="0">
                <a:latin typeface="Bookman Old Style" pitchFamily="18" charset="0"/>
              </a:rPr>
              <a:t>кисточкой будем </a:t>
            </a:r>
            <a:r>
              <a:rPr lang="ru-RU" sz="2400" dirty="0">
                <a:latin typeface="Bookman Old Style" pitchFamily="18" charset="0"/>
              </a:rPr>
              <a:t>рисовать крону. Крона у яблони похожа на чашу. Из </a:t>
            </a:r>
            <a:r>
              <a:rPr lang="ru-RU" sz="2400" dirty="0" smtClean="0">
                <a:latin typeface="Bookman Old Style" pitchFamily="18" charset="0"/>
              </a:rPr>
              <a:t>чаши растут </a:t>
            </a:r>
            <a:r>
              <a:rPr lang="ru-RU" sz="2400" dirty="0">
                <a:latin typeface="Bookman Old Style" pitchFamily="18" charset="0"/>
              </a:rPr>
              <a:t>большие ветки вверх к солнцу, а на них </a:t>
            </a:r>
            <a:r>
              <a:rPr lang="ru-RU" sz="2400" dirty="0" smtClean="0">
                <a:latin typeface="Bookman Old Style" pitchFamily="18" charset="0"/>
              </a:rPr>
              <a:t>маленькие. Оттого</a:t>
            </a:r>
            <a:r>
              <a:rPr lang="ru-RU" sz="2400" dirty="0">
                <a:latin typeface="Bookman Old Style" pitchFamily="18" charset="0"/>
              </a:rPr>
              <a:t>, что у яблони такая крона её называют развесистой.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	Листья </a:t>
            </a:r>
            <a:r>
              <a:rPr lang="ru-RU" sz="2400" dirty="0">
                <a:latin typeface="Bookman Old Style" pitchFamily="18" charset="0"/>
              </a:rPr>
              <a:t>у яблони </a:t>
            </a:r>
            <a:r>
              <a:rPr lang="ru-RU" sz="2400" dirty="0" smtClean="0">
                <a:latin typeface="Bookman Old Style" pitchFamily="18" charset="0"/>
              </a:rPr>
              <a:t>рисуем </a:t>
            </a:r>
            <a:r>
              <a:rPr lang="ru-RU" sz="2400" dirty="0" err="1">
                <a:latin typeface="Bookman Old Style" pitchFamily="18" charset="0"/>
              </a:rPr>
              <a:t>примакиванием</a:t>
            </a:r>
            <a:r>
              <a:rPr lang="ru-RU" sz="2400" dirty="0">
                <a:latin typeface="Bookman Old Style" pitchFamily="18" charset="0"/>
              </a:rPr>
              <a:t>, конец кисти смотрит </a:t>
            </a:r>
            <a:r>
              <a:rPr lang="ru-RU" sz="2400" dirty="0" smtClean="0">
                <a:latin typeface="Bookman Old Style" pitchFamily="18" charset="0"/>
              </a:rPr>
              <a:t>вверх</a:t>
            </a:r>
            <a:r>
              <a:rPr lang="ru-RU" sz="2400" dirty="0">
                <a:latin typeface="Bookman Old Style" pitchFamily="18" charset="0"/>
              </a:rPr>
              <a:t>. </a:t>
            </a:r>
          </a:p>
          <a:p>
            <a:pPr algn="just"/>
            <a:r>
              <a:rPr lang="ru-RU" sz="2000" dirty="0" smtClean="0">
                <a:latin typeface="Bookman Old Style" pitchFamily="18" charset="0"/>
              </a:rPr>
              <a:t>	</a:t>
            </a:r>
          </a:p>
          <a:p>
            <a:pPr algn="just"/>
            <a:endParaRPr lang="ru-RU" sz="1100" dirty="0" smtClean="0">
              <a:latin typeface="Bookman Old Style" pitchFamily="18" charset="0"/>
            </a:endParaRPr>
          </a:p>
          <a:p>
            <a:pPr algn="just"/>
            <a:r>
              <a:rPr lang="ru-RU" sz="2000" i="1" dirty="0" smtClean="0">
                <a:latin typeface="Bookman Old Style" pitchFamily="18" charset="0"/>
              </a:rPr>
              <a:t>Рисование </a:t>
            </a:r>
            <a:r>
              <a:rPr lang="ru-RU" sz="2000" i="1" dirty="0">
                <a:latin typeface="Bookman Old Style" pitchFamily="18" charset="0"/>
              </a:rPr>
              <a:t>разновидностей деревьев в старшей группе можно давать лишь </a:t>
            </a:r>
            <a:r>
              <a:rPr lang="ru-RU" sz="2000" i="1" dirty="0" smtClean="0">
                <a:latin typeface="Bookman Old Style" pitchFamily="18" charset="0"/>
              </a:rPr>
              <a:t>в том </a:t>
            </a:r>
            <a:r>
              <a:rPr lang="ru-RU" sz="2000" i="1" dirty="0">
                <a:latin typeface="Bookman Old Style" pitchFamily="18" charset="0"/>
              </a:rPr>
              <a:t>случае, когда у детей высокие технические навыки. В случае </a:t>
            </a:r>
            <a:r>
              <a:rPr lang="ru-RU" sz="2000" i="1" dirty="0" smtClean="0">
                <a:latin typeface="Bookman Old Style" pitchFamily="18" charset="0"/>
              </a:rPr>
              <a:t>затруднений в </a:t>
            </a:r>
            <a:r>
              <a:rPr lang="ru-RU" sz="2000" i="1" dirty="0">
                <a:latin typeface="Bookman Old Style" pitchFamily="18" charset="0"/>
              </a:rPr>
              <a:t>старшей группе лучше оставить рисование дерева по методике </a:t>
            </a:r>
            <a:r>
              <a:rPr lang="ru-RU" sz="2000" i="1" dirty="0" smtClean="0">
                <a:latin typeface="Bookman Old Style" pitchFamily="18" charset="0"/>
              </a:rPr>
              <a:t>средней группы </a:t>
            </a:r>
            <a:r>
              <a:rPr lang="ru-RU" sz="2000" i="1" dirty="0">
                <a:latin typeface="Bookman Old Style" pitchFamily="18" charset="0"/>
              </a:rPr>
              <a:t>и дать рисование берёзы, остальному учить в </a:t>
            </a:r>
            <a:r>
              <a:rPr lang="ru-RU" sz="2000" i="1" dirty="0" smtClean="0">
                <a:latin typeface="Bookman Old Style" pitchFamily="18" charset="0"/>
              </a:rPr>
              <a:t>подготовительной группе</a:t>
            </a:r>
            <a:r>
              <a:rPr lang="ru-RU" sz="2000" i="1" dirty="0">
                <a:latin typeface="Bookman Old Style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www.maam.ru/images/users/photos/medium/6ef28b44c0ff49a903f01af6a49c9335.jpg"/>
          <p:cNvPicPr>
            <a:picLocks noChangeAspect="1" noChangeArrowheads="1"/>
          </p:cNvPicPr>
          <p:nvPr/>
        </p:nvPicPr>
        <p:blipFill>
          <a:blip r:embed="rId2" cstate="print"/>
          <a:srcRect l="3500" r="2001" b="3045"/>
          <a:stretch>
            <a:fillRect/>
          </a:stretch>
        </p:blipFill>
        <p:spPr bwMode="auto">
          <a:xfrm>
            <a:off x="1979712" y="260648"/>
            <a:ext cx="4608512" cy="6315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88640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ПОДГОТОВИТЕЛЬНАЯ  К ШКОЛЕ ГРУППА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РИСОВАНИЕ ДЕРЕВА ДУБ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52736"/>
            <a:ext cx="842493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Bookman Old Style" pitchFamily="18" charset="0"/>
              </a:rPr>
              <a:t>	Дуб </a:t>
            </a:r>
            <a:r>
              <a:rPr lang="ru-RU" sz="2400" dirty="0">
                <a:latin typeface="Bookman Old Style" pitchFamily="18" charset="0"/>
              </a:rPr>
              <a:t>называют великаном, ствол у него очень толстый, буду рисовать </a:t>
            </a:r>
            <a:r>
              <a:rPr lang="ru-RU" sz="2400" dirty="0" smtClean="0">
                <a:latin typeface="Bookman Old Style" pitchFamily="18" charset="0"/>
              </a:rPr>
              <a:t>его широкой </a:t>
            </a:r>
            <a:r>
              <a:rPr lang="ru-RU" sz="2400" dirty="0">
                <a:latin typeface="Bookman Old Style" pitchFamily="18" charset="0"/>
              </a:rPr>
              <a:t>кисточкой коричневой краской вот так – проведу </a:t>
            </a:r>
            <a:r>
              <a:rPr lang="ru-RU" sz="2400" dirty="0" smtClean="0">
                <a:latin typeface="Bookman Old Style" pitchFamily="18" charset="0"/>
              </a:rPr>
              <a:t>центральную линию </a:t>
            </a:r>
            <a:r>
              <a:rPr lang="ru-RU" sz="2400" dirty="0">
                <a:latin typeface="Bookman Old Style" pitchFamily="18" charset="0"/>
              </a:rPr>
              <a:t>и буду «наращивать» ствол с одной и с другой стороны. </a:t>
            </a:r>
            <a:r>
              <a:rPr lang="ru-RU" sz="2400" dirty="0" smtClean="0">
                <a:latin typeface="Bookman Old Style" pitchFamily="18" charset="0"/>
              </a:rPr>
              <a:t>Ствол толстый</a:t>
            </a:r>
            <a:r>
              <a:rPr lang="ru-RU" sz="2400" dirty="0">
                <a:latin typeface="Bookman Old Style" pitchFamily="18" charset="0"/>
              </a:rPr>
              <a:t>, дуб могучий, он крепко стоит на земле – видны корни. </a:t>
            </a:r>
            <a:r>
              <a:rPr lang="ru-RU" sz="2400" dirty="0" smtClean="0">
                <a:latin typeface="Bookman Old Style" pitchFamily="18" charset="0"/>
              </a:rPr>
              <a:t>Средней кисточкой </a:t>
            </a:r>
            <a:r>
              <a:rPr lang="ru-RU" sz="2400" dirty="0">
                <a:latin typeface="Bookman Old Style" pitchFamily="18" charset="0"/>
              </a:rPr>
              <a:t>коричневой краской рисую ветки. Ветки от </a:t>
            </a:r>
            <a:r>
              <a:rPr lang="ru-RU" sz="2400" dirty="0" smtClean="0">
                <a:latin typeface="Bookman Old Style" pitchFamily="18" charset="0"/>
              </a:rPr>
              <a:t>времени изогнулись</a:t>
            </a:r>
            <a:r>
              <a:rPr lang="ru-RU" sz="2400" dirty="0">
                <a:latin typeface="Bookman Old Style" pitchFamily="18" charset="0"/>
              </a:rPr>
              <a:t>, старые, толстые. У дуба нет такой макушки, как </a:t>
            </a:r>
            <a:r>
              <a:rPr lang="ru-RU" sz="2400" dirty="0" smtClean="0">
                <a:latin typeface="Bookman Old Style" pitchFamily="18" charset="0"/>
              </a:rPr>
              <a:t>у других </a:t>
            </a:r>
            <a:r>
              <a:rPr lang="ru-RU" sz="2400" dirty="0">
                <a:latin typeface="Bookman Old Style" pitchFamily="18" charset="0"/>
              </a:rPr>
              <a:t>деревьев. Наверху ветки изогнуты и от ствола то </a:t>
            </a:r>
            <a:r>
              <a:rPr lang="ru-RU" sz="2400" dirty="0" smtClean="0">
                <a:latin typeface="Bookman Old Style" pitchFamily="18" charset="0"/>
              </a:rPr>
              <a:t>же отходят </a:t>
            </a:r>
            <a:r>
              <a:rPr lang="ru-RU" sz="2400" dirty="0">
                <a:latin typeface="Bookman Old Style" pitchFamily="18" charset="0"/>
              </a:rPr>
              <a:t>изогнутые толстые ветки. От толстых веток </a:t>
            </a:r>
            <a:r>
              <a:rPr lang="ru-RU" sz="2400" dirty="0" smtClean="0">
                <a:latin typeface="Bookman Old Style" pitchFamily="18" charset="0"/>
              </a:rPr>
              <a:t>отходят маленькие </a:t>
            </a:r>
            <a:r>
              <a:rPr lang="ru-RU" sz="2400" dirty="0">
                <a:latin typeface="Bookman Old Style" pitchFamily="18" charset="0"/>
              </a:rPr>
              <a:t>изогнутые, их </a:t>
            </a:r>
            <a:r>
              <a:rPr lang="ru-RU" sz="2400" dirty="0" smtClean="0">
                <a:latin typeface="Bookman Old Style" pitchFamily="18" charset="0"/>
              </a:rPr>
              <a:t>мы рисуем кончиком </a:t>
            </a:r>
            <a:r>
              <a:rPr lang="ru-RU" sz="2400" dirty="0">
                <a:latin typeface="Bookman Old Style" pitchFamily="18" charset="0"/>
              </a:rPr>
              <a:t>кисточки. </a:t>
            </a:r>
            <a:r>
              <a:rPr lang="ru-RU" sz="2400" dirty="0" smtClean="0">
                <a:latin typeface="Bookman Old Style" pitchFamily="18" charset="0"/>
              </a:rPr>
              <a:t>	Зелень дуба </a:t>
            </a:r>
            <a:r>
              <a:rPr lang="ru-RU" sz="2400" dirty="0">
                <a:latin typeface="Bookman Old Style" pitchFamily="18" charset="0"/>
              </a:rPr>
              <a:t>прозрачная, резная, </a:t>
            </a:r>
            <a:r>
              <a:rPr lang="ru-RU" sz="2400" dirty="0" smtClean="0">
                <a:latin typeface="Bookman Old Style" pitchFamily="18" charset="0"/>
              </a:rPr>
              <a:t>её надо рисовать </a:t>
            </a:r>
            <a:r>
              <a:rPr lang="ru-RU" sz="2400" dirty="0">
                <a:latin typeface="Bookman Old Style" pitchFamily="18" charset="0"/>
              </a:rPr>
              <a:t>жесткой </a:t>
            </a:r>
            <a:r>
              <a:rPr lang="ru-RU" sz="2400" dirty="0" smtClean="0">
                <a:latin typeface="Bookman Old Style" pitchFamily="18" charset="0"/>
              </a:rPr>
              <a:t>клеевой кистью </a:t>
            </a:r>
            <a:r>
              <a:rPr lang="ru-RU" sz="2400" dirty="0">
                <a:latin typeface="Bookman Old Style" pitchFamily="18" charset="0"/>
              </a:rPr>
              <a:t>«тычками».</a:t>
            </a:r>
            <a:r>
              <a:rPr lang="ru-RU" sz="2000" dirty="0"/>
              <a:t>	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juicep.ru/wp-content/uploads/2016/03/5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28045"/>
            <a:ext cx="4464496" cy="64858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pbprog.ru/upload/medialibrary/140/VolshebnoeDerevo_IgnatovaAnya7let.jpg"/>
          <p:cNvPicPr>
            <a:picLocks noChangeAspect="1" noChangeArrowheads="1"/>
          </p:cNvPicPr>
          <p:nvPr/>
        </p:nvPicPr>
        <p:blipFill>
          <a:blip r:embed="rId2" cstate="print"/>
          <a:srcRect r="5436" b="8400"/>
          <a:stretch>
            <a:fillRect/>
          </a:stretch>
        </p:blipFill>
        <p:spPr bwMode="auto">
          <a:xfrm>
            <a:off x="2375248" y="2060848"/>
            <a:ext cx="6456348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8" name="Picture 2" descr="https://vseodetyah.com/editorfiles/images/gallery/image/370x370/php4mI0l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3240359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707904" y="188640"/>
            <a:ext cx="51125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В старшем, подготовительном возрасте дети с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удовольствием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рисуют различные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сказочные деревья.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76672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МЛАДШИЙ ДОШКОЛЬНЫЙ ВОЗРАСТ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РИСВАНИЕ ДЕРЕВА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988840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Bookman Old Style" pitchFamily="18" charset="0"/>
              </a:rPr>
              <a:t>	Обозначаем</a:t>
            </a:r>
            <a:r>
              <a:rPr lang="ru-RU" sz="2400" dirty="0">
                <a:latin typeface="Bookman Old Style" pitchFamily="18" charset="0"/>
              </a:rPr>
              <a:t>, где растёт дерево – провожу ровную, прямую линию слева </a:t>
            </a:r>
            <a:r>
              <a:rPr lang="ru-RU" sz="2400" dirty="0" smtClean="0">
                <a:latin typeface="Bookman Old Style" pitchFamily="18" charset="0"/>
              </a:rPr>
              <a:t>направо чёрной </a:t>
            </a:r>
            <a:r>
              <a:rPr lang="ru-RU" sz="2400" dirty="0">
                <a:latin typeface="Bookman Old Style" pitchFamily="18" charset="0"/>
              </a:rPr>
              <a:t>краской. Затем </a:t>
            </a:r>
            <a:r>
              <a:rPr lang="ru-RU" sz="2400" dirty="0" smtClean="0">
                <a:latin typeface="Bookman Old Style" pitchFamily="18" charset="0"/>
              </a:rPr>
              <a:t>рисуем </a:t>
            </a:r>
            <a:r>
              <a:rPr lang="ru-RU" sz="2400" dirty="0">
                <a:latin typeface="Bookman Old Style" pitchFamily="18" charset="0"/>
              </a:rPr>
              <a:t>прямой, красивый </a:t>
            </a:r>
            <a:r>
              <a:rPr lang="ru-RU" sz="2400" dirty="0" smtClean="0">
                <a:latin typeface="Bookman Old Style" pitchFamily="18" charset="0"/>
              </a:rPr>
              <a:t>ствол – проводим </a:t>
            </a:r>
            <a:r>
              <a:rPr lang="ru-RU" sz="2400" dirty="0">
                <a:latin typeface="Bookman Old Style" pitchFamily="18" charset="0"/>
              </a:rPr>
              <a:t>вертикальную линию </a:t>
            </a:r>
            <a:r>
              <a:rPr lang="ru-RU" sz="2400" dirty="0" err="1" smtClean="0">
                <a:latin typeface="Bookman Old Style" pitchFamily="18" charset="0"/>
              </a:rPr>
              <a:t>сверху-вниз</a:t>
            </a:r>
            <a:r>
              <a:rPr lang="ru-RU" sz="2400" dirty="0" smtClean="0">
                <a:latin typeface="Bookman Old Style" pitchFamily="18" charset="0"/>
              </a:rPr>
              <a:t>. 	Начинаем рисовать </a:t>
            </a:r>
            <a:r>
              <a:rPr lang="ru-RU" sz="2400" dirty="0">
                <a:latin typeface="Bookman Old Style" pitchFamily="18" charset="0"/>
              </a:rPr>
              <a:t>кончиком кисточки, а потом всей кистью. </a:t>
            </a:r>
            <a:r>
              <a:rPr lang="ru-RU" sz="2400" dirty="0" smtClean="0">
                <a:latin typeface="Bookman Old Style" pitchFamily="18" charset="0"/>
              </a:rPr>
              <a:t>Теперь рисуем </a:t>
            </a:r>
            <a:r>
              <a:rPr lang="ru-RU" sz="2400" dirty="0">
                <a:latin typeface="Bookman Old Style" pitchFamily="18" charset="0"/>
              </a:rPr>
              <a:t>веточки. У дерева есть макушка – </a:t>
            </a:r>
            <a:r>
              <a:rPr lang="ru-RU" sz="2400" dirty="0" smtClean="0">
                <a:latin typeface="Bookman Old Style" pitchFamily="18" charset="0"/>
              </a:rPr>
              <a:t>рисуем </a:t>
            </a:r>
            <a:r>
              <a:rPr lang="ru-RU" sz="2400" dirty="0">
                <a:latin typeface="Bookman Old Style" pitchFamily="18" charset="0"/>
              </a:rPr>
              <a:t>2 </a:t>
            </a:r>
            <a:r>
              <a:rPr lang="ru-RU" sz="2400" dirty="0" smtClean="0">
                <a:latin typeface="Bookman Old Style" pitchFamily="18" charset="0"/>
              </a:rPr>
              <a:t>маленькие веточки </a:t>
            </a:r>
            <a:r>
              <a:rPr lang="ru-RU" sz="2400" dirty="0">
                <a:latin typeface="Bookman Old Style" pitchFamily="18" charset="0"/>
              </a:rPr>
              <a:t>вверх. </a:t>
            </a:r>
            <a:r>
              <a:rPr lang="ru-RU" sz="2400" dirty="0" smtClean="0">
                <a:latin typeface="Bookman Old Style" pitchFamily="18" charset="0"/>
              </a:rPr>
              <a:t>Затем еще несколько по стволу.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luckclub.ru/images/luckclub/2018/09/1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9144000" cy="532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Bookman Old Style" pitchFamily="18" charset="0"/>
              </a:rPr>
              <a:t>	У </a:t>
            </a:r>
            <a:r>
              <a:rPr lang="ru-RU" sz="2400" dirty="0">
                <a:latin typeface="Bookman Old Style" pitchFamily="18" charset="0"/>
              </a:rPr>
              <a:t>ели ветки растут </a:t>
            </a:r>
            <a:r>
              <a:rPr lang="ru-RU" sz="2400" dirty="0" smtClean="0">
                <a:latin typeface="Bookman Old Style" pitchFamily="18" charset="0"/>
              </a:rPr>
              <a:t>вниз. Кисть </a:t>
            </a:r>
            <a:r>
              <a:rPr lang="ru-RU" sz="2400" dirty="0">
                <a:latin typeface="Bookman Old Style" pitchFamily="18" charset="0"/>
              </a:rPr>
              <a:t>будет показывать, куда растёт веточка – </a:t>
            </a:r>
            <a:r>
              <a:rPr lang="ru-RU" sz="2400" dirty="0" smtClean="0">
                <a:latin typeface="Bookman Old Style" pitchFamily="18" charset="0"/>
              </a:rPr>
              <a:t>она растёт </a:t>
            </a:r>
            <a:r>
              <a:rPr lang="ru-RU" sz="2400" dirty="0">
                <a:latin typeface="Bookman Old Style" pitchFamily="18" charset="0"/>
              </a:rPr>
              <a:t>от ствола </a:t>
            </a:r>
            <a:r>
              <a:rPr lang="ru-RU" sz="2400" dirty="0" smtClean="0">
                <a:latin typeface="Bookman Old Style" pitchFamily="18" charset="0"/>
              </a:rPr>
              <a:t> вниз </a:t>
            </a:r>
            <a:r>
              <a:rPr lang="ru-RU" sz="2400" dirty="0">
                <a:latin typeface="Bookman Old Style" pitchFamily="18" charset="0"/>
              </a:rPr>
              <a:t>(</a:t>
            </a:r>
            <a:r>
              <a:rPr lang="ru-RU" sz="2400" dirty="0" smtClean="0">
                <a:latin typeface="Bookman Old Style" pitchFamily="18" charset="0"/>
              </a:rPr>
              <a:t>проводим </a:t>
            </a:r>
            <a:r>
              <a:rPr lang="ru-RU" sz="2400" dirty="0">
                <a:latin typeface="Bookman Old Style" pitchFamily="18" charset="0"/>
              </a:rPr>
              <a:t>линию), теперь </a:t>
            </a:r>
            <a:r>
              <a:rPr lang="ru-RU" sz="2400" dirty="0" smtClean="0">
                <a:latin typeface="Bookman Old Style" pitchFamily="18" charset="0"/>
              </a:rPr>
              <a:t>рисуем </a:t>
            </a:r>
            <a:r>
              <a:rPr lang="ru-RU" sz="2400" dirty="0">
                <a:latin typeface="Bookman Old Style" pitchFamily="18" charset="0"/>
              </a:rPr>
              <a:t>веточку с </a:t>
            </a:r>
            <a:r>
              <a:rPr lang="ru-RU" sz="2400" dirty="0" smtClean="0">
                <a:latin typeface="Bookman Old Style" pitchFamily="18" charset="0"/>
              </a:rPr>
              <a:t> другой стороны </a:t>
            </a:r>
            <a:r>
              <a:rPr lang="ru-RU" sz="2400" dirty="0">
                <a:latin typeface="Bookman Old Style" pitchFamily="18" charset="0"/>
              </a:rPr>
              <a:t>– она </a:t>
            </a:r>
            <a:r>
              <a:rPr lang="ru-RU" sz="2400" dirty="0" smtClean="0">
                <a:latin typeface="Bookman Old Style" pitchFamily="18" charset="0"/>
              </a:rPr>
              <a:t>растет</a:t>
            </a:r>
            <a:r>
              <a:rPr lang="ru-RU" sz="2400" dirty="0">
                <a:latin typeface="Bookman Old Style" pitchFamily="18" charset="0"/>
              </a:rPr>
              <a:t> </a:t>
            </a:r>
            <a:r>
              <a:rPr lang="ru-RU" sz="2400" dirty="0" smtClean="0">
                <a:latin typeface="Bookman Old Style" pitchFamily="18" charset="0"/>
              </a:rPr>
              <a:t> вниз.</a:t>
            </a:r>
            <a:endParaRPr lang="ru-RU" sz="2400" dirty="0">
              <a:latin typeface="Bookman Old Style" pitchFamily="18" charset="0"/>
            </a:endParaRPr>
          </a:p>
        </p:txBody>
      </p:sp>
      <p:pic>
        <p:nvPicPr>
          <p:cNvPr id="3" name="Picture 2" descr="https://paidagogos.com/wp-content/uploads/2017/04/elk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916832"/>
            <a:ext cx="3434019" cy="4581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188640"/>
            <a:ext cx="64087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СРЕДНЯЯ ГРУППА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РИСОВАНИЕ ДЕРЕВА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052736"/>
            <a:ext cx="842493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Bookman Old Style" pitchFamily="18" charset="0"/>
              </a:rPr>
              <a:t>	</a:t>
            </a:r>
            <a:r>
              <a:rPr lang="ru-RU" sz="2400" dirty="0" smtClean="0">
                <a:latin typeface="Bookman Old Style" pitchFamily="18" charset="0"/>
              </a:rPr>
              <a:t>Берем </a:t>
            </a:r>
            <a:r>
              <a:rPr lang="ru-RU" sz="2400" dirty="0">
                <a:latin typeface="Bookman Old Style" pitchFamily="18" charset="0"/>
              </a:rPr>
              <a:t>широкую кисть и коричневой краской </a:t>
            </a:r>
            <a:r>
              <a:rPr lang="ru-RU" sz="2400" dirty="0" smtClean="0">
                <a:latin typeface="Bookman Old Style" pitchFamily="18" charset="0"/>
              </a:rPr>
              <a:t>обозначаем, </a:t>
            </a:r>
            <a:r>
              <a:rPr lang="ru-RU" sz="2400" dirty="0">
                <a:latin typeface="Bookman Old Style" pitchFamily="18" charset="0"/>
              </a:rPr>
              <a:t>где растёт </a:t>
            </a:r>
            <a:r>
              <a:rPr lang="ru-RU" sz="2400" dirty="0" smtClean="0">
                <a:latin typeface="Bookman Old Style" pitchFamily="18" charset="0"/>
              </a:rPr>
              <a:t>дерево, проводим </a:t>
            </a:r>
            <a:r>
              <a:rPr lang="ru-RU" sz="2400" dirty="0">
                <a:latin typeface="Bookman Old Style" pitchFamily="18" charset="0"/>
              </a:rPr>
              <a:t>ровную, прямую линию </a:t>
            </a:r>
            <a:r>
              <a:rPr lang="ru-RU" sz="2400" dirty="0" smtClean="0">
                <a:latin typeface="Bookman Old Style" pitchFamily="18" charset="0"/>
              </a:rPr>
              <a:t>слева - направо</a:t>
            </a:r>
            <a:r>
              <a:rPr lang="ru-RU" sz="2400" dirty="0">
                <a:latin typeface="Bookman Old Style" pitchFamily="18" charset="0"/>
              </a:rPr>
              <a:t>. У дерева  прямой </a:t>
            </a:r>
            <a:r>
              <a:rPr lang="ru-RU" sz="2400" dirty="0" smtClean="0">
                <a:latin typeface="Bookman Old Style" pitchFamily="18" charset="0"/>
              </a:rPr>
              <a:t>красивый ровный </a:t>
            </a:r>
            <a:r>
              <a:rPr lang="ru-RU" sz="2400" dirty="0">
                <a:latin typeface="Bookman Old Style" pitchFamily="18" charset="0"/>
              </a:rPr>
              <a:t>ствол – </a:t>
            </a:r>
            <a:r>
              <a:rPr lang="ru-RU" sz="2400" dirty="0" smtClean="0">
                <a:latin typeface="Bookman Old Style" pitchFamily="18" charset="0"/>
              </a:rPr>
              <a:t>проводим </a:t>
            </a:r>
            <a:r>
              <a:rPr lang="ru-RU" sz="2400" dirty="0">
                <a:latin typeface="Bookman Old Style" pitchFamily="18" charset="0"/>
              </a:rPr>
              <a:t>вертикальную линию </a:t>
            </a:r>
            <a:r>
              <a:rPr lang="ru-RU" sz="2400" dirty="0" smtClean="0">
                <a:latin typeface="Bookman Old Style" pitchFamily="18" charset="0"/>
              </a:rPr>
              <a:t>сверху - вниз</a:t>
            </a:r>
            <a:r>
              <a:rPr lang="ru-RU" sz="2400" dirty="0">
                <a:latin typeface="Bookman Old Style" pitchFamily="18" charset="0"/>
              </a:rPr>
              <a:t>, </a:t>
            </a:r>
            <a:r>
              <a:rPr lang="ru-RU" sz="2400" dirty="0" smtClean="0">
                <a:latin typeface="Bookman Old Style" pitchFamily="18" charset="0"/>
              </a:rPr>
              <a:t>начинаем рисовать </a:t>
            </a:r>
            <a:r>
              <a:rPr lang="ru-RU" sz="2400" dirty="0">
                <a:latin typeface="Bookman Old Style" pitchFamily="18" charset="0"/>
              </a:rPr>
              <a:t>кончиком кисти, а потом всей кистью. </a:t>
            </a:r>
            <a:r>
              <a:rPr lang="ru-RU" sz="2400" dirty="0" smtClean="0">
                <a:latin typeface="Bookman Old Style" pitchFamily="18" charset="0"/>
              </a:rPr>
              <a:t>Берем средней </a:t>
            </a:r>
            <a:r>
              <a:rPr lang="ru-RU" sz="2400" dirty="0">
                <a:latin typeface="Bookman Old Style" pitchFamily="18" charset="0"/>
              </a:rPr>
              <a:t>толщины </a:t>
            </a:r>
            <a:r>
              <a:rPr lang="ru-RU" sz="2400" dirty="0" smtClean="0">
                <a:latin typeface="Bookman Old Style" pitchFamily="18" charset="0"/>
              </a:rPr>
              <a:t>кисточку, ею  будем </a:t>
            </a:r>
            <a:r>
              <a:rPr lang="ru-RU" sz="2400" dirty="0">
                <a:latin typeface="Bookman Old Style" pitchFamily="18" charset="0"/>
              </a:rPr>
              <a:t>рисовать коричневые ветки. </a:t>
            </a:r>
            <a:r>
              <a:rPr lang="ru-RU" sz="2400" dirty="0" smtClean="0">
                <a:latin typeface="Bookman Old Style" pitchFamily="18" charset="0"/>
              </a:rPr>
              <a:t>Кончиком кисточки рисуем </a:t>
            </a:r>
            <a:r>
              <a:rPr lang="ru-RU" sz="2400" dirty="0">
                <a:latin typeface="Bookman Old Style" pitchFamily="18" charset="0"/>
              </a:rPr>
              <a:t>2 маленькие веточки на макушки, </a:t>
            </a:r>
            <a:r>
              <a:rPr lang="ru-RU" sz="2400" dirty="0" smtClean="0">
                <a:latin typeface="Bookman Old Style" pitchFamily="18" charset="0"/>
              </a:rPr>
              <a:t>которые смотрят </a:t>
            </a:r>
            <a:r>
              <a:rPr lang="ru-RU" sz="2400" dirty="0">
                <a:latin typeface="Bookman Old Style" pitchFamily="18" charset="0"/>
              </a:rPr>
              <a:t>вверх на солнышко. У дерева есть толстые ветви, и </a:t>
            </a:r>
            <a:r>
              <a:rPr lang="ru-RU" sz="2400" dirty="0" smtClean="0">
                <a:latin typeface="Bookman Old Style" pitchFamily="18" charset="0"/>
              </a:rPr>
              <a:t>все они </a:t>
            </a:r>
            <a:r>
              <a:rPr lang="ru-RU" sz="2400" dirty="0">
                <a:latin typeface="Bookman Old Style" pitchFamily="18" charset="0"/>
              </a:rPr>
              <a:t>растут вверх – к солнышку, </a:t>
            </a:r>
            <a:r>
              <a:rPr lang="ru-RU" sz="2400" dirty="0" smtClean="0">
                <a:latin typeface="Bookman Old Style" pitchFamily="18" charset="0"/>
              </a:rPr>
              <a:t>рисуем </a:t>
            </a:r>
            <a:r>
              <a:rPr lang="ru-RU" sz="2400" dirty="0">
                <a:latin typeface="Bookman Old Style" pitchFamily="18" charset="0"/>
              </a:rPr>
              <a:t>их всей кистью с </a:t>
            </a:r>
            <a:r>
              <a:rPr lang="ru-RU" sz="2400" dirty="0" smtClean="0">
                <a:latin typeface="Bookman Old Style" pitchFamily="18" charset="0"/>
              </a:rPr>
              <a:t>одной и </a:t>
            </a:r>
            <a:r>
              <a:rPr lang="ru-RU" sz="2400" dirty="0">
                <a:latin typeface="Bookman Old Style" pitchFamily="18" charset="0"/>
              </a:rPr>
              <a:t>с другой стороны ствола. А на толстых ветках есть </a:t>
            </a:r>
            <a:r>
              <a:rPr lang="ru-RU" sz="2400" dirty="0" smtClean="0">
                <a:latin typeface="Bookman Old Style" pitchFamily="18" charset="0"/>
              </a:rPr>
              <a:t>тонкие, они </a:t>
            </a:r>
            <a:r>
              <a:rPr lang="ru-RU" sz="2400" dirty="0">
                <a:latin typeface="Bookman Old Style" pitchFamily="18" charset="0"/>
              </a:rPr>
              <a:t>тоже тянутся к солнышку, </a:t>
            </a:r>
            <a:r>
              <a:rPr lang="ru-RU" sz="2400" dirty="0" smtClean="0">
                <a:latin typeface="Bookman Old Style" pitchFamily="18" charset="0"/>
              </a:rPr>
              <a:t>рисуем </a:t>
            </a:r>
            <a:r>
              <a:rPr lang="ru-RU" sz="2400" dirty="0">
                <a:latin typeface="Bookman Old Style" pitchFamily="18" charset="0"/>
              </a:rPr>
              <a:t>их кончиком кисточки  </a:t>
            </a:r>
            <a:r>
              <a:rPr lang="ru-RU" sz="2400" dirty="0" smtClean="0">
                <a:latin typeface="Bookman Old Style" pitchFamily="18" charset="0"/>
              </a:rPr>
              <a:t>с одной </a:t>
            </a:r>
            <a:r>
              <a:rPr lang="ru-RU" sz="2400" dirty="0">
                <a:latin typeface="Bookman Old Style" pitchFamily="18" charset="0"/>
              </a:rPr>
              <a:t>и с другой стороны ветки.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	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avatars.mds.yandex.net/get-pdb/964669/668e08b3-8f7e-4952-bb99-2505fb1f64cf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88640"/>
            <a:ext cx="5256584" cy="6361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1.infourok.ru/uploads/ex/1145/00005f64-0c0a9903/hello_html_m2a9481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76672"/>
            <a:ext cx="8472105" cy="5857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s19.radikal.ru/i192/1101/6c/a1e396759a64.jpg"/>
          <p:cNvPicPr>
            <a:picLocks noChangeAspect="1" noChangeArrowheads="1"/>
          </p:cNvPicPr>
          <p:nvPr/>
        </p:nvPicPr>
        <p:blipFill>
          <a:blip r:embed="rId2" cstate="print"/>
          <a:srcRect t="11812" r="3420" b="4320"/>
          <a:stretch>
            <a:fillRect/>
          </a:stretch>
        </p:blipFill>
        <p:spPr bwMode="auto">
          <a:xfrm>
            <a:off x="3707904" y="404664"/>
            <a:ext cx="5059830" cy="6193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95536" y="476672"/>
            <a:ext cx="30243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Bookman Old Style" pitchFamily="18" charset="0"/>
              </a:rPr>
              <a:t>В средней группе можно рисовать дерево в разное время года: зимой покрытое  снегом, весной, летом, осенью – с листьями, их мы рисуем </a:t>
            </a:r>
            <a:r>
              <a:rPr lang="ru-RU" sz="2400" dirty="0" err="1" smtClean="0">
                <a:latin typeface="Bookman Old Style" pitchFamily="18" charset="0"/>
              </a:rPr>
              <a:t>примакиванием</a:t>
            </a:r>
            <a:r>
              <a:rPr lang="ru-RU" sz="2400" dirty="0" smtClean="0">
                <a:latin typeface="Bookman Old Style" pitchFamily="18" charset="0"/>
              </a:rPr>
              <a:t>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88640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СТАРШАЯ ГРУППА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РИСОВАНИЕ СОСНЫ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92696"/>
            <a:ext cx="842493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just"/>
            <a:r>
              <a:rPr lang="ru-RU" sz="2000" dirty="0" smtClean="0">
                <a:latin typeface="Bookman Old Style" pitchFamily="18" charset="0"/>
              </a:rPr>
              <a:t>	</a:t>
            </a:r>
            <a:r>
              <a:rPr lang="ru-RU" sz="2400" dirty="0" smtClean="0">
                <a:latin typeface="Bookman Old Style" pitchFamily="18" charset="0"/>
              </a:rPr>
              <a:t>У </a:t>
            </a:r>
            <a:r>
              <a:rPr lang="ru-RU" sz="2400" dirty="0">
                <a:latin typeface="Bookman Old Style" pitchFamily="18" charset="0"/>
              </a:rPr>
              <a:t>сосны красивый, ровный ствол светло-коричневого, золотистого </a:t>
            </a:r>
            <a:r>
              <a:rPr lang="ru-RU" sz="2400" dirty="0" smtClean="0">
                <a:latin typeface="Bookman Old Style" pitchFamily="18" charset="0"/>
              </a:rPr>
              <a:t>цвета, потому </a:t>
            </a:r>
            <a:r>
              <a:rPr lang="ru-RU" sz="2400" dirty="0">
                <a:latin typeface="Bookman Old Style" pitchFamily="18" charset="0"/>
              </a:rPr>
              <a:t>что сосна очень любит свет, солнце. Создаём такой цвет на палитре.</a:t>
            </a:r>
          </a:p>
          <a:p>
            <a:pPr algn="just"/>
            <a:r>
              <a:rPr lang="ru-RU" sz="2400" dirty="0" smtClean="0">
                <a:latin typeface="Bookman Old Style" pitchFamily="18" charset="0"/>
              </a:rPr>
              <a:t>	Техника </a:t>
            </a:r>
            <a:r>
              <a:rPr lang="ru-RU" sz="2400" dirty="0">
                <a:latin typeface="Bookman Old Style" pitchFamily="18" charset="0"/>
              </a:rPr>
              <a:t>рисования ствола такая же, как и </a:t>
            </a:r>
            <a:r>
              <a:rPr lang="ru-RU" sz="2400" dirty="0" smtClean="0">
                <a:latin typeface="Bookman Old Style" pitchFamily="18" charset="0"/>
              </a:rPr>
              <a:t>ели. Обращаем </a:t>
            </a:r>
            <a:r>
              <a:rPr lang="ru-RU" sz="2400" dirty="0">
                <a:latin typeface="Bookman Old Style" pitchFamily="18" charset="0"/>
              </a:rPr>
              <a:t>внимание на ветки, они растут в стороны от </a:t>
            </a:r>
            <a:r>
              <a:rPr lang="ru-RU" sz="2400" dirty="0" smtClean="0">
                <a:latin typeface="Bookman Old Style" pitchFamily="18" charset="0"/>
              </a:rPr>
              <a:t>ствола, поочерёдно </a:t>
            </a:r>
            <a:r>
              <a:rPr lang="ru-RU" sz="2400" dirty="0">
                <a:latin typeface="Bookman Old Style" pitchFamily="18" charset="0"/>
              </a:rPr>
              <a:t>с одной и другой стороны, вверху ветки </a:t>
            </a:r>
            <a:r>
              <a:rPr lang="ru-RU" sz="2400" dirty="0" smtClean="0">
                <a:latin typeface="Bookman Old Style" pitchFamily="18" charset="0"/>
              </a:rPr>
              <a:t>короткие, книзу </a:t>
            </a:r>
            <a:r>
              <a:rPr lang="ru-RU" sz="2400" dirty="0">
                <a:latin typeface="Bookman Old Style" pitchFamily="18" charset="0"/>
              </a:rPr>
              <a:t>длиннее. Внизу тоже были ветки, но всем не </a:t>
            </a:r>
            <a:r>
              <a:rPr lang="ru-RU" sz="2400" dirty="0" smtClean="0">
                <a:latin typeface="Bookman Old Style" pitchFamily="18" charset="0"/>
              </a:rPr>
              <a:t>хватило света</a:t>
            </a:r>
            <a:r>
              <a:rPr lang="ru-RU" sz="2400" dirty="0">
                <a:latin typeface="Bookman Old Style" pitchFamily="18" charset="0"/>
              </a:rPr>
              <a:t>, солнца, и они обломились, остались только </a:t>
            </a:r>
            <a:r>
              <a:rPr lang="ru-RU" sz="2400" dirty="0" smtClean="0">
                <a:latin typeface="Bookman Old Style" pitchFamily="18" charset="0"/>
              </a:rPr>
              <a:t>маленькие сучки</a:t>
            </a:r>
            <a:r>
              <a:rPr lang="ru-RU" sz="2400" dirty="0">
                <a:latin typeface="Bookman Old Style" pitchFamily="18" charset="0"/>
              </a:rPr>
              <a:t>. Хвоя у сосны изумрудная, длинная и пушистая.</a:t>
            </a:r>
          </a:p>
          <a:p>
            <a:pPr algn="just"/>
            <a:r>
              <a:rPr lang="ru-RU" sz="2400" dirty="0">
                <a:latin typeface="Bookman Old Style" pitchFamily="18" charset="0"/>
              </a:rPr>
              <a:t>	</a:t>
            </a:r>
            <a:r>
              <a:rPr lang="ru-RU" sz="2400" dirty="0" smtClean="0">
                <a:latin typeface="Bookman Old Style" pitchFamily="18" charset="0"/>
              </a:rPr>
              <a:t>Тонкой </a:t>
            </a:r>
            <a:r>
              <a:rPr lang="ru-RU" sz="2400" dirty="0">
                <a:latin typeface="Bookman Old Style" pitchFamily="18" charset="0"/>
              </a:rPr>
              <a:t>кисточкой  делаем  длинные от ветки в разные </a:t>
            </a:r>
            <a:r>
              <a:rPr lang="ru-RU" sz="2400" dirty="0" smtClean="0">
                <a:latin typeface="Bookman Old Style" pitchFamily="18" charset="0"/>
              </a:rPr>
              <a:t>стороны мазки</a:t>
            </a:r>
            <a:r>
              <a:rPr lang="ru-RU" sz="2400" dirty="0">
                <a:latin typeface="Bookman Old Style" pitchFamily="18" charset="0"/>
              </a:rPr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73</TotalTime>
  <Words>107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ывывы</dc:creator>
  <cp:lastModifiedBy>днс</cp:lastModifiedBy>
  <cp:revision>2</cp:revision>
  <dcterms:created xsi:type="dcterms:W3CDTF">2019-01-25T13:58:18Z</dcterms:created>
  <dcterms:modified xsi:type="dcterms:W3CDTF">2019-01-28T11:21:09Z</dcterms:modified>
</cp:coreProperties>
</file>