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9" r:id="rId22"/>
    <p:sldId id="280" r:id="rId23"/>
    <p:sldId id="281" r:id="rId24"/>
    <p:sldId id="282" r:id="rId25"/>
    <p:sldId id="283" r:id="rId26"/>
    <p:sldId id="28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279F8-F01F-4BD4-A9D4-7D6A7BC6196D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2DF8140-9EAF-41BB-937F-E332304C67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279F8-F01F-4BD4-A9D4-7D6A7BC6196D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F8140-9EAF-41BB-937F-E332304C67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279F8-F01F-4BD4-A9D4-7D6A7BC6196D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F8140-9EAF-41BB-937F-E332304C67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279F8-F01F-4BD4-A9D4-7D6A7BC6196D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2DF8140-9EAF-41BB-937F-E332304C67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279F8-F01F-4BD4-A9D4-7D6A7BC6196D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F8140-9EAF-41BB-937F-E332304C67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279F8-F01F-4BD4-A9D4-7D6A7BC6196D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F8140-9EAF-41BB-937F-E332304C67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279F8-F01F-4BD4-A9D4-7D6A7BC6196D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2DF8140-9EAF-41BB-937F-E332304C67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279F8-F01F-4BD4-A9D4-7D6A7BC6196D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F8140-9EAF-41BB-937F-E332304C67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279F8-F01F-4BD4-A9D4-7D6A7BC6196D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F8140-9EAF-41BB-937F-E332304C67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279F8-F01F-4BD4-A9D4-7D6A7BC6196D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F8140-9EAF-41BB-937F-E332304C67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279F8-F01F-4BD4-A9D4-7D6A7BC6196D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F8140-9EAF-41BB-937F-E332304C67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D5279F8-F01F-4BD4-A9D4-7D6A7BC6196D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2DF8140-9EAF-41BB-937F-E332304C67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9"/>
            <a:ext cx="7772400" cy="928693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Научно-практическая конференция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«Шаг в науку»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28868"/>
            <a:ext cx="7343804" cy="100013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Тема: «</a:t>
            </a:r>
            <a:r>
              <a:rPr lang="ru-RU" dirty="0">
                <a:solidFill>
                  <a:srgbClr val="FF0000"/>
                </a:solidFill>
                <a:latin typeface="Comic Sans MS" pitchFamily="66" charset="0"/>
              </a:rPr>
              <a:t>Сравнительный анализ английских и русских фразеологизмов с компонентом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цвета»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00496" y="5143512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Дамдинова</a:t>
            </a:r>
            <a:r>
              <a:rPr lang="ru-RU" dirty="0" smtClean="0"/>
              <a:t> </a:t>
            </a:r>
            <a:r>
              <a:rPr lang="ru-RU" dirty="0" err="1" smtClean="0"/>
              <a:t>Эржена</a:t>
            </a:r>
            <a:r>
              <a:rPr lang="ru-RU" dirty="0" smtClean="0"/>
              <a:t> </a:t>
            </a:r>
            <a:r>
              <a:rPr lang="ru-RU" dirty="0" err="1" smtClean="0"/>
              <a:t>Баировна</a:t>
            </a:r>
            <a:r>
              <a:rPr lang="ru-RU" dirty="0" smtClean="0"/>
              <a:t>, </a:t>
            </a:r>
            <a:r>
              <a:rPr lang="ru-RU" dirty="0" smtClean="0"/>
              <a:t>ученица </a:t>
            </a:r>
            <a:r>
              <a:rPr lang="ru-RU" dirty="0" smtClean="0"/>
              <a:t>8 </a:t>
            </a:r>
            <a:r>
              <a:rPr lang="ru-RU" dirty="0" smtClean="0"/>
              <a:t>класса МОУ «ХАСОШ»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28"/>
            <a:ext cx="8686800" cy="5794397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r>
              <a:rPr lang="ru-RU" dirty="0" smtClean="0"/>
              <a:t>“</a:t>
            </a:r>
            <a:r>
              <a:rPr lang="ru-RU" dirty="0" err="1" smtClean="0"/>
              <a:t>white</a:t>
            </a:r>
            <a:r>
              <a:rPr lang="ru-RU" dirty="0" smtClean="0"/>
              <a:t> </a:t>
            </a:r>
            <a:r>
              <a:rPr lang="ru-RU" dirty="0" err="1" smtClean="0"/>
              <a:t>hot</a:t>
            </a:r>
            <a:r>
              <a:rPr lang="ru-RU" dirty="0" smtClean="0"/>
              <a:t>”- впечатляющий, волнующий;</a:t>
            </a:r>
          </a:p>
          <a:p>
            <a:r>
              <a:rPr lang="ru-RU" dirty="0" smtClean="0"/>
              <a:t>“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be</a:t>
            </a:r>
            <a:r>
              <a:rPr lang="ru-RU" dirty="0" smtClean="0"/>
              <a:t> </a:t>
            </a:r>
            <a:r>
              <a:rPr lang="ru-RU" dirty="0" err="1" smtClean="0"/>
              <a:t>white</a:t>
            </a:r>
            <a:r>
              <a:rPr lang="ru-RU" dirty="0" smtClean="0"/>
              <a:t> </a:t>
            </a:r>
            <a:r>
              <a:rPr lang="ru-RU" dirty="0" err="1" smtClean="0"/>
              <a:t>as</a:t>
            </a:r>
            <a:r>
              <a:rPr lang="ru-RU" dirty="0" smtClean="0"/>
              <a:t> </a:t>
            </a:r>
            <a:r>
              <a:rPr lang="ru-RU" dirty="0" err="1" smtClean="0"/>
              <a:t>sheet</a:t>
            </a:r>
            <a:r>
              <a:rPr lang="ru-RU" dirty="0" smtClean="0"/>
              <a:t>” -очень сильно побледнеть (обычно от страха или волнения)</a:t>
            </a:r>
          </a:p>
          <a:p>
            <a:r>
              <a:rPr lang="ru-RU" dirty="0" smtClean="0"/>
              <a:t>“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be</a:t>
            </a:r>
            <a:r>
              <a:rPr lang="ru-RU" dirty="0" smtClean="0"/>
              <a:t> </a:t>
            </a:r>
            <a:r>
              <a:rPr lang="ru-RU" dirty="0" err="1" smtClean="0"/>
              <a:t>white-hot</a:t>
            </a:r>
            <a:r>
              <a:rPr lang="ru-RU" dirty="0" smtClean="0"/>
              <a:t>”’- быть разъяренным</a:t>
            </a:r>
          </a:p>
          <a:p>
            <a:endParaRPr lang="ru-RU" dirty="0" smtClean="0"/>
          </a:p>
          <a:p>
            <a:r>
              <a:rPr lang="ru-RU" dirty="0" smtClean="0"/>
              <a:t>“</a:t>
            </a:r>
            <a:r>
              <a:rPr lang="ru-RU" dirty="0" err="1" smtClean="0"/>
              <a:t>white</a:t>
            </a:r>
            <a:r>
              <a:rPr lang="ru-RU" dirty="0" smtClean="0"/>
              <a:t> </a:t>
            </a:r>
            <a:r>
              <a:rPr lang="ru-RU" dirty="0" err="1" smtClean="0"/>
              <a:t>elephant</a:t>
            </a:r>
            <a:r>
              <a:rPr lang="ru-RU" dirty="0" smtClean="0"/>
              <a:t>” (дословный перевод: белый слон) - что-либо обременительное, невыгодное; подарок, от которого не знаешь, как избавиться;</a:t>
            </a:r>
          </a:p>
          <a:p>
            <a:r>
              <a:rPr lang="ru-RU" dirty="0" smtClean="0"/>
              <a:t>“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bleed</a:t>
            </a:r>
            <a:r>
              <a:rPr lang="ru-RU" dirty="0" smtClean="0"/>
              <a:t> </a:t>
            </a:r>
            <a:r>
              <a:rPr lang="ru-RU" dirty="0" err="1" smtClean="0"/>
              <a:t>white</a:t>
            </a:r>
            <a:r>
              <a:rPr lang="ru-RU" dirty="0" smtClean="0"/>
              <a:t>” - обескровить; обобрать до нитки, выкачать деньги.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642918"/>
            <a:ext cx="8686800" cy="543720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«дела как сажа бела» - плохи дела, никуда не годятся;</a:t>
            </a:r>
          </a:p>
          <a:p>
            <a:r>
              <a:rPr lang="ru-RU" dirty="0" smtClean="0"/>
              <a:t>«шито белыми нитками» - неумело, неискусно скрыто что-либо;</a:t>
            </a:r>
          </a:p>
          <a:p>
            <a:r>
              <a:rPr lang="ru-RU" dirty="0" smtClean="0"/>
              <a:t>«сказка про белого бычка» - бесконечное повторение одного и того же.</a:t>
            </a:r>
          </a:p>
          <a:p>
            <a:endParaRPr lang="ru-RU" dirty="0" smtClean="0"/>
          </a:p>
          <a:p>
            <a:r>
              <a:rPr lang="ru-RU" dirty="0" smtClean="0"/>
              <a:t>«белая ворона» - человек, резко выделяющийся среди окружающих людей;</a:t>
            </a:r>
          </a:p>
          <a:p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 err="1" smtClean="0"/>
              <a:t>white</a:t>
            </a:r>
            <a:r>
              <a:rPr lang="ru-RU" dirty="0" smtClean="0"/>
              <a:t> </a:t>
            </a:r>
            <a:r>
              <a:rPr lang="ru-RU" dirty="0" err="1" smtClean="0"/>
              <a:t>crow</a:t>
            </a:r>
            <a:r>
              <a:rPr lang="ru-RU" dirty="0" smtClean="0"/>
              <a:t>» - белая ворона, редкость.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Фразеологизмы с компонентом черного цвета (</a:t>
            </a:r>
            <a:r>
              <a:rPr lang="ru-RU" b="1" dirty="0" err="1" smtClean="0"/>
              <a:t>black</a:t>
            </a:r>
            <a:r>
              <a:rPr lang="ru-RU" b="1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«чёрный день» - трудное, мрачное время жизни;</a:t>
            </a:r>
          </a:p>
          <a:p>
            <a:r>
              <a:rPr lang="ru-RU" dirty="0" smtClean="0"/>
              <a:t>«держать в черном теле» - впроголодь или строго обращаться с кем-либо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black</a:t>
            </a:r>
            <a:r>
              <a:rPr lang="ru-RU" dirty="0" smtClean="0"/>
              <a:t> </a:t>
            </a:r>
            <a:r>
              <a:rPr lang="ru-RU" dirty="0" err="1" smtClean="0"/>
              <a:t>dog</a:t>
            </a:r>
            <a:r>
              <a:rPr lang="ru-RU" dirty="0" smtClean="0"/>
              <a:t>» - дурное настроение, уныние, 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black</a:t>
            </a:r>
            <a:r>
              <a:rPr lang="ru-RU" dirty="0" smtClean="0"/>
              <a:t> </a:t>
            </a:r>
            <a:r>
              <a:rPr lang="ru-RU" dirty="0" err="1" smtClean="0"/>
              <a:t>eye</a:t>
            </a:r>
            <a:r>
              <a:rPr lang="ru-RU" dirty="0" smtClean="0"/>
              <a:t>» - стыд и срам;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a</a:t>
            </a:r>
            <a:r>
              <a:rPr lang="ru-RU" dirty="0" smtClean="0"/>
              <a:t> </a:t>
            </a:r>
            <a:r>
              <a:rPr lang="ru-RU" dirty="0" err="1" smtClean="0"/>
              <a:t>black</a:t>
            </a:r>
            <a:r>
              <a:rPr lang="ru-RU" dirty="0" smtClean="0"/>
              <a:t> </a:t>
            </a:r>
            <a:r>
              <a:rPr lang="ru-RU" dirty="0" err="1" smtClean="0"/>
              <a:t>sheep</a:t>
            </a:r>
            <a:r>
              <a:rPr lang="ru-RU" dirty="0" smtClean="0"/>
              <a:t>» - позор семьи, </a:t>
            </a:r>
          </a:p>
          <a:p>
            <a:r>
              <a:rPr lang="ru-RU" dirty="0" smtClean="0"/>
              <a:t>«чёрная кость» - незнатного, не дворянского происхождения.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black</a:t>
            </a:r>
            <a:r>
              <a:rPr lang="ru-RU" dirty="0" smtClean="0"/>
              <a:t> </a:t>
            </a:r>
            <a:r>
              <a:rPr lang="ru-RU" dirty="0" err="1" smtClean="0"/>
              <a:t>book</a:t>
            </a:r>
            <a:r>
              <a:rPr lang="ru-RU" dirty="0" smtClean="0"/>
              <a:t>» - черный список; 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black</a:t>
            </a:r>
            <a:r>
              <a:rPr lang="ru-RU" dirty="0" smtClean="0"/>
              <a:t> </a:t>
            </a:r>
            <a:r>
              <a:rPr lang="ru-RU" dirty="0" err="1" smtClean="0"/>
              <a:t>mail</a:t>
            </a:r>
            <a:r>
              <a:rPr lang="ru-RU" dirty="0" smtClean="0"/>
              <a:t>» - шантажировать, вымогать деньги; 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black</a:t>
            </a:r>
            <a:r>
              <a:rPr lang="ru-RU" dirty="0" smtClean="0"/>
              <a:t> </a:t>
            </a:r>
            <a:r>
              <a:rPr lang="ru-RU" dirty="0" err="1" smtClean="0"/>
              <a:t>money</a:t>
            </a:r>
            <a:r>
              <a:rPr lang="ru-RU" dirty="0" smtClean="0"/>
              <a:t>» - «грязные деньги»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be</a:t>
            </a:r>
            <a:r>
              <a:rPr lang="ru-RU" dirty="0" smtClean="0"/>
              <a:t> </a:t>
            </a:r>
            <a:r>
              <a:rPr lang="ru-RU" dirty="0" err="1" smtClean="0"/>
              <a:t>in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black</a:t>
            </a:r>
            <a:r>
              <a:rPr lang="ru-RU" dirty="0" smtClean="0"/>
              <a:t>» - в прибыли, находиться в благоприятном финансовом положении;</a:t>
            </a:r>
          </a:p>
          <a:p>
            <a:r>
              <a:rPr lang="ru-RU" dirty="0" smtClean="0"/>
              <a:t>«чёрным по белому» - вполне определённо, совершенно ясно.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Фразеологизмы с компонентом красного цвета   (</a:t>
            </a:r>
            <a:r>
              <a:rPr lang="ru-RU" b="1" dirty="0" err="1" smtClean="0"/>
              <a:t>red</a:t>
            </a:r>
            <a:r>
              <a:rPr lang="ru-RU" b="1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a</a:t>
            </a:r>
            <a:r>
              <a:rPr lang="ru-RU" dirty="0" smtClean="0"/>
              <a:t> </a:t>
            </a:r>
            <a:r>
              <a:rPr lang="ru-RU" dirty="0" err="1" smtClean="0"/>
              <a:t>red-letter</a:t>
            </a:r>
            <a:r>
              <a:rPr lang="ru-RU" dirty="0" smtClean="0"/>
              <a:t> </a:t>
            </a:r>
            <a:r>
              <a:rPr lang="ru-RU" dirty="0" err="1" smtClean="0"/>
              <a:t>day</a:t>
            </a:r>
            <a:r>
              <a:rPr lang="ru-RU" dirty="0" smtClean="0"/>
              <a:t> - праздничный, счастливый, памятный день;</a:t>
            </a:r>
          </a:p>
          <a:p>
            <a:endParaRPr lang="ru-RU" dirty="0" smtClean="0"/>
          </a:p>
          <a:p>
            <a:r>
              <a:rPr lang="ru-RU" dirty="0" err="1" smtClean="0"/>
              <a:t>as</a:t>
            </a:r>
            <a:r>
              <a:rPr lang="ru-RU" dirty="0" smtClean="0"/>
              <a:t> </a:t>
            </a:r>
            <a:r>
              <a:rPr lang="ru-RU" dirty="0" err="1" smtClean="0"/>
              <a:t>red</a:t>
            </a:r>
            <a:r>
              <a:rPr lang="ru-RU" dirty="0" smtClean="0"/>
              <a:t> </a:t>
            </a:r>
            <a:r>
              <a:rPr lang="en-US" dirty="0" smtClean="0"/>
              <a:t>as</a:t>
            </a:r>
            <a:r>
              <a:rPr lang="ru-RU" dirty="0" smtClean="0"/>
              <a:t> </a:t>
            </a:r>
            <a:r>
              <a:rPr lang="ru-RU" dirty="0" err="1" smtClean="0"/>
              <a:t>a</a:t>
            </a:r>
            <a:r>
              <a:rPr lang="ru-RU" dirty="0" smtClean="0"/>
              <a:t> </a:t>
            </a:r>
            <a:r>
              <a:rPr lang="ru-RU" dirty="0" err="1" smtClean="0"/>
              <a:t>cherry</a:t>
            </a:r>
            <a:r>
              <a:rPr lang="ru-RU" dirty="0" smtClean="0"/>
              <a:t> (</a:t>
            </a:r>
            <a:r>
              <a:rPr lang="ru-RU" dirty="0" err="1" smtClean="0"/>
              <a:t>a</a:t>
            </a:r>
            <a:r>
              <a:rPr lang="ru-RU" dirty="0" smtClean="0"/>
              <a:t> </a:t>
            </a:r>
            <a:r>
              <a:rPr lang="ru-RU" dirty="0" err="1" smtClean="0"/>
              <a:t>rose</a:t>
            </a:r>
            <a:r>
              <a:rPr lang="ru-RU" dirty="0" smtClean="0"/>
              <a:t>) – румяный;</a:t>
            </a:r>
          </a:p>
          <a:p>
            <a:r>
              <a:rPr lang="ru-RU" dirty="0" err="1" smtClean="0"/>
              <a:t>red</a:t>
            </a:r>
            <a:r>
              <a:rPr lang="ru-RU" dirty="0" smtClean="0"/>
              <a:t> </a:t>
            </a:r>
            <a:r>
              <a:rPr lang="ru-RU" dirty="0" err="1" smtClean="0"/>
              <a:t>blood</a:t>
            </a:r>
            <a:r>
              <a:rPr lang="ru-RU" dirty="0" smtClean="0"/>
              <a:t> - сильный, храбрый.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«покраснеть как маков цвет»</a:t>
            </a:r>
          </a:p>
          <a:p>
            <a:r>
              <a:rPr lang="ru-RU" dirty="0" smtClean="0"/>
              <a:t>«залиться румянцем»; </a:t>
            </a:r>
          </a:p>
          <a:p>
            <a:r>
              <a:rPr lang="ru-RU" dirty="0" smtClean="0"/>
              <a:t>«покраснеть до самых ушей»; </a:t>
            </a:r>
          </a:p>
          <a:p>
            <a:r>
              <a:rPr lang="ru-RU" dirty="0" smtClean="0"/>
              <a:t>«покраснеть до корней волос»; 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get</a:t>
            </a:r>
            <a:r>
              <a:rPr lang="ru-RU" dirty="0" smtClean="0"/>
              <a:t>/</a:t>
            </a:r>
            <a:r>
              <a:rPr lang="ru-RU" dirty="0" err="1" smtClean="0"/>
              <a:t>have</a:t>
            </a:r>
            <a:r>
              <a:rPr lang="ru-RU" dirty="0" smtClean="0"/>
              <a:t> </a:t>
            </a:r>
            <a:r>
              <a:rPr lang="ru-RU" dirty="0" err="1" smtClean="0"/>
              <a:t>a</a:t>
            </a:r>
            <a:r>
              <a:rPr lang="ru-RU" dirty="0" smtClean="0"/>
              <a:t> </a:t>
            </a:r>
            <a:r>
              <a:rPr lang="ru-RU" dirty="0" err="1" smtClean="0"/>
              <a:t>red</a:t>
            </a:r>
            <a:r>
              <a:rPr lang="ru-RU" dirty="0" smtClean="0"/>
              <a:t> </a:t>
            </a:r>
            <a:r>
              <a:rPr lang="ru-RU" dirty="0" err="1" smtClean="0"/>
              <a:t>face</a:t>
            </a:r>
            <a:r>
              <a:rPr lang="ru-RU" dirty="0" smtClean="0"/>
              <a:t>»;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red</a:t>
            </a:r>
            <a:r>
              <a:rPr lang="ru-RU" dirty="0" smtClean="0"/>
              <a:t> </a:t>
            </a:r>
            <a:r>
              <a:rPr lang="ru-RU" dirty="0" err="1" smtClean="0"/>
              <a:t>in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face</a:t>
            </a:r>
            <a:r>
              <a:rPr lang="ru-RU" dirty="0" smtClean="0"/>
              <a:t>» - покрасневший, смущенный; 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become</a:t>
            </a:r>
            <a:r>
              <a:rPr lang="ru-RU" dirty="0" smtClean="0"/>
              <a:t> </a:t>
            </a:r>
            <a:r>
              <a:rPr lang="ru-RU" dirty="0" err="1" smtClean="0"/>
              <a:t>red</a:t>
            </a:r>
            <a:r>
              <a:rPr lang="ru-RU" dirty="0" smtClean="0"/>
              <a:t> </a:t>
            </a:r>
            <a:r>
              <a:rPr lang="ru-RU" dirty="0" err="1" smtClean="0"/>
              <a:t>in</a:t>
            </a:r>
            <a:r>
              <a:rPr lang="ru-RU" dirty="0" smtClean="0"/>
              <a:t> </a:t>
            </a:r>
            <a:r>
              <a:rPr lang="ru-RU" dirty="0" err="1" smtClean="0"/>
              <a:t>face</a:t>
            </a:r>
            <a:r>
              <a:rPr lang="ru-RU" dirty="0" smtClean="0"/>
              <a:t>» - побагроветь от стыда, смущения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Фразеологизмы с компонентом </a:t>
            </a:r>
            <a:r>
              <a:rPr lang="ru-RU" b="1" dirty="0" err="1" smtClean="0"/>
              <a:t>голубого</a:t>
            </a:r>
            <a:r>
              <a:rPr lang="ru-RU" b="1" dirty="0" smtClean="0"/>
              <a:t>, синего цвета (</a:t>
            </a:r>
            <a:r>
              <a:rPr lang="ru-RU" b="1" dirty="0" err="1" smtClean="0"/>
              <a:t>blue</a:t>
            </a:r>
            <a:r>
              <a:rPr lang="ru-RU" b="1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Название “</a:t>
            </a:r>
            <a:r>
              <a:rPr lang="ru-RU" dirty="0" err="1" smtClean="0"/>
              <a:t>blues</a:t>
            </a:r>
            <a:r>
              <a:rPr lang="ru-RU" dirty="0" smtClean="0"/>
              <a:t>” возникло от выражения “</a:t>
            </a:r>
            <a:r>
              <a:rPr lang="ru-RU" dirty="0" err="1" smtClean="0"/>
              <a:t>blue</a:t>
            </a:r>
            <a:r>
              <a:rPr lang="ru-RU" dirty="0" smtClean="0"/>
              <a:t> </a:t>
            </a:r>
            <a:r>
              <a:rPr lang="ru-RU" dirty="0" err="1" smtClean="0"/>
              <a:t>devils</a:t>
            </a:r>
            <a:r>
              <a:rPr lang="ru-RU" dirty="0" smtClean="0"/>
              <a:t>” — меланхолия, хандра.</a:t>
            </a:r>
          </a:p>
          <a:p>
            <a:r>
              <a:rPr lang="ru-RU" dirty="0" err="1" smtClean="0"/>
              <a:t>dark</a:t>
            </a:r>
            <a:r>
              <a:rPr lang="ru-RU" dirty="0" smtClean="0"/>
              <a:t>/</a:t>
            </a:r>
            <a:r>
              <a:rPr lang="ru-RU" dirty="0" err="1" smtClean="0"/>
              <a:t>navy</a:t>
            </a:r>
            <a:r>
              <a:rPr lang="ru-RU" dirty="0" smtClean="0"/>
              <a:t> </a:t>
            </a:r>
            <a:r>
              <a:rPr lang="ru-RU" dirty="0" err="1" smtClean="0"/>
              <a:t>blue</a:t>
            </a:r>
            <a:r>
              <a:rPr lang="ru-RU" dirty="0" smtClean="0"/>
              <a:t> - испуганный, унылый, подавленный</a:t>
            </a:r>
          </a:p>
          <a:p>
            <a:r>
              <a:rPr lang="ru-RU" dirty="0" err="1" smtClean="0"/>
              <a:t>blue</a:t>
            </a:r>
            <a:r>
              <a:rPr lang="ru-RU" dirty="0" smtClean="0"/>
              <a:t> </a:t>
            </a:r>
            <a:r>
              <a:rPr lang="ru-RU" dirty="0" err="1" smtClean="0"/>
              <a:t>study</a:t>
            </a:r>
            <a:r>
              <a:rPr lang="ru-RU" dirty="0" smtClean="0"/>
              <a:t> - мрачное раздумье;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I </a:t>
            </a:r>
            <a:r>
              <a:rPr lang="ru-RU" dirty="0" err="1" smtClean="0"/>
              <a:t>am</a:t>
            </a:r>
            <a:r>
              <a:rPr lang="ru-RU" dirty="0" smtClean="0"/>
              <a:t> </a:t>
            </a:r>
            <a:r>
              <a:rPr lang="ru-RU" dirty="0" err="1" smtClean="0"/>
              <a:t>feeling</a:t>
            </a:r>
            <a:r>
              <a:rPr lang="ru-RU" dirty="0" smtClean="0"/>
              <a:t> </a:t>
            </a:r>
            <a:r>
              <a:rPr lang="ru-RU" dirty="0" err="1" smtClean="0"/>
              <a:t>blue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He</a:t>
            </a:r>
            <a:r>
              <a:rPr lang="ru-RU" dirty="0" smtClean="0"/>
              <a:t> </a:t>
            </a:r>
            <a:r>
              <a:rPr lang="ru-RU" dirty="0" err="1" smtClean="0"/>
              <a:t>is</a:t>
            </a:r>
            <a:r>
              <a:rPr lang="ru-RU" dirty="0" smtClean="0"/>
              <a:t> </a:t>
            </a:r>
            <a:r>
              <a:rPr lang="ru-RU" dirty="0" err="1" smtClean="0"/>
              <a:t>as</a:t>
            </a:r>
            <a:r>
              <a:rPr lang="ru-RU" dirty="0" smtClean="0"/>
              <a:t> </a:t>
            </a:r>
            <a:r>
              <a:rPr lang="ru-RU" dirty="0" err="1" smtClean="0"/>
              <a:t>blue</a:t>
            </a:r>
            <a:r>
              <a:rPr lang="ru-RU" dirty="0" smtClean="0"/>
              <a:t> </a:t>
            </a:r>
            <a:r>
              <a:rPr lang="ru-RU" dirty="0" err="1" smtClean="0"/>
              <a:t>as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devil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/>
          <a:lstStyle/>
          <a:p>
            <a:r>
              <a:rPr lang="ru-RU" dirty="0" err="1" smtClean="0"/>
              <a:t>blue-sky</a:t>
            </a:r>
            <a:r>
              <a:rPr lang="ru-RU" dirty="0" smtClean="0"/>
              <a:t> </a:t>
            </a:r>
            <a:r>
              <a:rPr lang="ru-RU" dirty="0" err="1" smtClean="0"/>
              <a:t>ideas</a:t>
            </a:r>
            <a:r>
              <a:rPr lang="ru-RU" dirty="0" smtClean="0"/>
              <a:t> - неосуществимая, недостижимая мечта</a:t>
            </a:r>
          </a:p>
          <a:p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 err="1" smtClean="0"/>
              <a:t>Blue</a:t>
            </a:r>
            <a:r>
              <a:rPr lang="ru-RU" dirty="0" smtClean="0"/>
              <a:t> </a:t>
            </a:r>
            <a:r>
              <a:rPr lang="ru-RU" dirty="0" err="1" smtClean="0"/>
              <a:t>Monday</a:t>
            </a:r>
            <a:r>
              <a:rPr lang="ru-RU" dirty="0" smtClean="0"/>
              <a:t>» - худший день в году.</a:t>
            </a:r>
          </a:p>
          <a:p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 err="1" smtClean="0"/>
              <a:t>голубая</a:t>
            </a:r>
            <a:r>
              <a:rPr lang="ru-RU" dirty="0" smtClean="0"/>
              <a:t> кровь» - “</a:t>
            </a:r>
            <a:r>
              <a:rPr lang="ru-RU" dirty="0" err="1" smtClean="0"/>
              <a:t>blue</a:t>
            </a:r>
            <a:r>
              <a:rPr lang="ru-RU" dirty="0" smtClean="0"/>
              <a:t> </a:t>
            </a:r>
            <a:r>
              <a:rPr lang="ru-RU" dirty="0" err="1" smtClean="0"/>
              <a:t>blood</a:t>
            </a:r>
            <a:r>
              <a:rPr lang="ru-RU" dirty="0" smtClean="0"/>
              <a:t>”-характеризует аристократическое происхождение человека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Фразеологизмы с компонентом зеленого цвета (</a:t>
            </a:r>
            <a:r>
              <a:rPr lang="ru-RU" b="1" dirty="0" err="1" smtClean="0"/>
              <a:t>green</a:t>
            </a:r>
            <a:r>
              <a:rPr lang="ru-RU" b="1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/>
          <a:lstStyle/>
          <a:p>
            <a:r>
              <a:rPr lang="ru-RU" dirty="0" err="1" smtClean="0"/>
              <a:t>green</a:t>
            </a:r>
            <a:r>
              <a:rPr lang="ru-RU" dirty="0" smtClean="0"/>
              <a:t> </a:t>
            </a:r>
            <a:r>
              <a:rPr lang="ru-RU" dirty="0" err="1" smtClean="0"/>
              <a:t>winter</a:t>
            </a:r>
            <a:r>
              <a:rPr lang="ru-RU" dirty="0" smtClean="0"/>
              <a:t> - бесснежная, мягкая зима;</a:t>
            </a:r>
          </a:p>
          <a:p>
            <a:r>
              <a:rPr lang="ru-RU" dirty="0" smtClean="0"/>
              <a:t>«</a:t>
            </a:r>
            <a:r>
              <a:rPr lang="en-US" dirty="0" smtClean="0"/>
              <a:t>to </a:t>
            </a:r>
            <a:r>
              <a:rPr lang="ru-RU" dirty="0" err="1" smtClean="0"/>
              <a:t>have</a:t>
            </a:r>
            <a:r>
              <a:rPr lang="ru-RU" dirty="0" smtClean="0"/>
              <a:t> </a:t>
            </a:r>
            <a:r>
              <a:rPr lang="ru-RU" dirty="0" err="1" smtClean="0"/>
              <a:t>green</a:t>
            </a:r>
            <a:r>
              <a:rPr lang="ru-RU" dirty="0" smtClean="0"/>
              <a:t> </a:t>
            </a:r>
            <a:r>
              <a:rPr lang="ru-RU" dirty="0" err="1" smtClean="0"/>
              <a:t>fingers</a:t>
            </a:r>
            <a:r>
              <a:rPr lang="ru-RU" dirty="0" smtClean="0"/>
              <a:t>» или «</a:t>
            </a:r>
            <a:r>
              <a:rPr lang="en-US" dirty="0" smtClean="0"/>
              <a:t>to </a:t>
            </a:r>
            <a:r>
              <a:rPr lang="ru-RU" dirty="0" err="1" smtClean="0"/>
              <a:t>have</a:t>
            </a:r>
            <a:r>
              <a:rPr lang="ru-RU" dirty="0" smtClean="0"/>
              <a:t> </a:t>
            </a:r>
            <a:r>
              <a:rPr lang="ru-RU" dirty="0" err="1" smtClean="0"/>
              <a:t>a</a:t>
            </a:r>
            <a:r>
              <a:rPr lang="ru-RU" dirty="0" smtClean="0"/>
              <a:t> </a:t>
            </a:r>
            <a:r>
              <a:rPr lang="ru-RU" dirty="0" err="1" smtClean="0"/>
              <a:t>green</a:t>
            </a:r>
            <a:r>
              <a:rPr lang="ru-RU" dirty="0" smtClean="0"/>
              <a:t> </a:t>
            </a:r>
            <a:r>
              <a:rPr lang="ru-RU" dirty="0" err="1" smtClean="0"/>
              <a:t>thumb</a:t>
            </a:r>
            <a:r>
              <a:rPr lang="ru-RU" dirty="0" smtClean="0"/>
              <a:t>» - «иметь хорошие руки», говоря об опытных садоводах и огородниках (</a:t>
            </a:r>
            <a:r>
              <a:rPr lang="ru-RU" dirty="0" err="1" smtClean="0"/>
              <a:t>green</a:t>
            </a:r>
            <a:r>
              <a:rPr lang="ru-RU" dirty="0" smtClean="0"/>
              <a:t>- </a:t>
            </a:r>
            <a:r>
              <a:rPr lang="ru-RU" dirty="0" err="1" smtClean="0"/>
              <a:t>fingered</a:t>
            </a:r>
            <a:r>
              <a:rPr lang="ru-RU" dirty="0" smtClean="0"/>
              <a:t>)</a:t>
            </a:r>
          </a:p>
          <a:p>
            <a:r>
              <a:rPr lang="ru-RU" dirty="0" smtClean="0"/>
              <a:t>«Зелёная улица», «зеленый свет» - путь без задержек, без помех.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Comic Sans MS" pitchFamily="66" charset="0"/>
              </a:rPr>
              <a:t>Цель работы:</a:t>
            </a:r>
            <a:r>
              <a:rPr lang="ru-RU" dirty="0">
                <a:solidFill>
                  <a:schemeClr val="tx1"/>
                </a:solidFill>
                <a:latin typeface="Comic Sans MS" pitchFamily="66" charset="0"/>
              </a:rPr>
              <a:t> исследование фразеологических единиц в английском и русском языках, содержащих в своей семантике элемент </a:t>
            </a:r>
            <a:r>
              <a:rPr lang="ru-RU" dirty="0" err="1">
                <a:solidFill>
                  <a:schemeClr val="tx1"/>
                </a:solidFill>
                <a:latin typeface="Comic Sans MS" pitchFamily="66" charset="0"/>
              </a:rPr>
              <a:t>цветообозначения</a:t>
            </a:r>
            <a:r>
              <a:rPr lang="ru-RU" dirty="0">
                <a:solidFill>
                  <a:schemeClr val="tx1"/>
                </a:solidFill>
                <a:latin typeface="Comic Sans MS" pitchFamily="66" charset="0"/>
              </a:rPr>
              <a:t>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4937141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as</a:t>
            </a:r>
            <a:r>
              <a:rPr lang="ru-RU" dirty="0" smtClean="0"/>
              <a:t> </a:t>
            </a:r>
            <a:r>
              <a:rPr lang="ru-RU" dirty="0" err="1" smtClean="0"/>
              <a:t>green</a:t>
            </a:r>
            <a:r>
              <a:rPr lang="ru-RU" dirty="0" smtClean="0"/>
              <a:t> </a:t>
            </a:r>
            <a:r>
              <a:rPr lang="ru-RU" dirty="0" err="1" smtClean="0"/>
              <a:t>as</a:t>
            </a:r>
            <a:r>
              <a:rPr lang="ru-RU" dirty="0" smtClean="0"/>
              <a:t> </a:t>
            </a:r>
            <a:r>
              <a:rPr lang="ru-RU" dirty="0" err="1" smtClean="0"/>
              <a:t>grass</a:t>
            </a:r>
            <a:r>
              <a:rPr lang="ru-RU" dirty="0" smtClean="0"/>
              <a:t>» - очень молодой, неопытный;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greener</a:t>
            </a:r>
            <a:r>
              <a:rPr lang="ru-RU" dirty="0" smtClean="0"/>
              <a:t>» – новичок, неопытный, простак.</a:t>
            </a:r>
          </a:p>
          <a:p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 err="1" smtClean="0"/>
              <a:t>green-eyed</a:t>
            </a:r>
            <a:r>
              <a:rPr lang="ru-RU" dirty="0" smtClean="0"/>
              <a:t>» – ревнивый; 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green</a:t>
            </a:r>
            <a:r>
              <a:rPr lang="ru-RU" dirty="0" smtClean="0"/>
              <a:t> </a:t>
            </a:r>
            <a:r>
              <a:rPr lang="ru-RU" dirty="0" err="1" smtClean="0"/>
              <a:t>with</a:t>
            </a:r>
            <a:r>
              <a:rPr lang="ru-RU" dirty="0" smtClean="0"/>
              <a:t> </a:t>
            </a:r>
            <a:r>
              <a:rPr lang="ru-RU" dirty="0" err="1" smtClean="0"/>
              <a:t>envy</a:t>
            </a:r>
            <a:r>
              <a:rPr lang="ru-RU" dirty="0" smtClean="0"/>
              <a:t>»- готовый лопнуть от зависти.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Фразеологизмы с компонентом желтого цвета (</a:t>
            </a:r>
            <a:r>
              <a:rPr lang="ru-RU" b="1" dirty="0" err="1" smtClean="0"/>
              <a:t>yellow</a:t>
            </a:r>
            <a:r>
              <a:rPr lang="ru-RU" b="1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en-US" dirty="0" smtClean="0"/>
              <a:t>y</a:t>
            </a:r>
            <a:r>
              <a:rPr lang="ru-RU" dirty="0" err="1" smtClean="0"/>
              <a:t>ellow</a:t>
            </a:r>
            <a:r>
              <a:rPr lang="ru-RU" dirty="0" smtClean="0"/>
              <a:t> </a:t>
            </a:r>
            <a:r>
              <a:rPr lang="ru-RU" dirty="0" err="1" smtClean="0"/>
              <a:t>boy</a:t>
            </a:r>
            <a:r>
              <a:rPr lang="ru-RU" dirty="0" smtClean="0"/>
              <a:t>» - (устаревшее выражение) золотая монета.</a:t>
            </a:r>
          </a:p>
          <a:p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have</a:t>
            </a:r>
            <a:r>
              <a:rPr lang="ru-RU" dirty="0" smtClean="0"/>
              <a:t> </a:t>
            </a:r>
            <a:r>
              <a:rPr lang="ru-RU" dirty="0" err="1" smtClean="0"/>
              <a:t>a</a:t>
            </a:r>
            <a:r>
              <a:rPr lang="ru-RU" dirty="0" smtClean="0"/>
              <a:t> </a:t>
            </a:r>
            <a:r>
              <a:rPr lang="ru-RU" dirty="0" err="1" smtClean="0"/>
              <a:t>yellow</a:t>
            </a:r>
            <a:r>
              <a:rPr lang="ru-RU" dirty="0" smtClean="0"/>
              <a:t> </a:t>
            </a:r>
            <a:r>
              <a:rPr lang="ru-RU" dirty="0" err="1" smtClean="0"/>
              <a:t>streak</a:t>
            </a:r>
            <a:r>
              <a:rPr lang="ru-RU" dirty="0" smtClean="0"/>
              <a:t>» - о трусливом, робком человеке, животном.</a:t>
            </a:r>
          </a:p>
          <a:p>
            <a:endParaRPr lang="ru-RU" dirty="0" smtClean="0"/>
          </a:p>
          <a:p>
            <a:r>
              <a:rPr lang="ru-RU" dirty="0" smtClean="0"/>
              <a:t>«</a:t>
            </a:r>
            <a:r>
              <a:rPr lang="en-US" dirty="0" err="1" smtClean="0"/>
              <a:t>y</a:t>
            </a:r>
            <a:r>
              <a:rPr lang="ru-RU" dirty="0" err="1" smtClean="0"/>
              <a:t>ellow</a:t>
            </a:r>
            <a:r>
              <a:rPr lang="ru-RU" dirty="0" smtClean="0"/>
              <a:t> </a:t>
            </a:r>
            <a:r>
              <a:rPr lang="ru-RU" dirty="0" err="1" smtClean="0"/>
              <a:t>papers</a:t>
            </a:r>
            <a:r>
              <a:rPr lang="ru-RU" dirty="0" smtClean="0"/>
              <a:t>» - пресса новостей и сплетен.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Фразеологизмы с компонентом серого цвета (</a:t>
            </a:r>
            <a:r>
              <a:rPr lang="en-US" b="1" dirty="0" smtClean="0"/>
              <a:t>grey</a:t>
            </a:r>
            <a:r>
              <a:rPr lang="ru-RU" b="1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grey</a:t>
            </a:r>
            <a:r>
              <a:rPr lang="ru-RU" dirty="0" smtClean="0"/>
              <a:t> </a:t>
            </a:r>
            <a:r>
              <a:rPr lang="ru-RU" dirty="0" err="1" smtClean="0"/>
              <a:t>eminence</a:t>
            </a:r>
            <a:r>
              <a:rPr lang="en-US" dirty="0" smtClean="0"/>
              <a:t> – </a:t>
            </a:r>
            <a:r>
              <a:rPr lang="ru-RU" dirty="0" smtClean="0"/>
              <a:t>«серый кардинал»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a</a:t>
            </a:r>
            <a:r>
              <a:rPr lang="ru-RU" dirty="0" smtClean="0"/>
              <a:t> </a:t>
            </a:r>
            <a:r>
              <a:rPr lang="ru-RU" dirty="0" err="1" smtClean="0"/>
              <a:t>grey</a:t>
            </a:r>
            <a:r>
              <a:rPr lang="ru-RU" dirty="0" smtClean="0"/>
              <a:t> </a:t>
            </a:r>
            <a:r>
              <a:rPr lang="ru-RU" dirty="0" err="1" smtClean="0"/>
              <a:t>beard</a:t>
            </a:r>
            <a:r>
              <a:rPr lang="ru-RU" dirty="0" smtClean="0"/>
              <a:t>» - старик;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grey</a:t>
            </a:r>
            <a:r>
              <a:rPr lang="ru-RU" dirty="0" smtClean="0"/>
              <a:t> </a:t>
            </a:r>
            <a:r>
              <a:rPr lang="ru-RU" dirty="0" err="1" smtClean="0"/>
              <a:t>hairs</a:t>
            </a:r>
            <a:r>
              <a:rPr lang="ru-RU" dirty="0" smtClean="0"/>
              <a:t>» - старость; 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turn</a:t>
            </a:r>
            <a:r>
              <a:rPr lang="ru-RU" dirty="0" smtClean="0"/>
              <a:t> </a:t>
            </a:r>
            <a:r>
              <a:rPr lang="ru-RU" dirty="0" err="1" smtClean="0"/>
              <a:t>grey</a:t>
            </a:r>
            <a:r>
              <a:rPr lang="ru-RU" dirty="0" smtClean="0"/>
              <a:t>» – поседеть.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Фразеологизмы с компонентом коричневого цвета (</a:t>
            </a:r>
            <a:r>
              <a:rPr lang="en-US" b="1" dirty="0" smtClean="0"/>
              <a:t>brown</a:t>
            </a:r>
            <a:r>
              <a:rPr lang="ru-RU" b="1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as</a:t>
            </a:r>
            <a:r>
              <a:rPr lang="ru-RU" dirty="0" smtClean="0"/>
              <a:t> </a:t>
            </a:r>
            <a:r>
              <a:rPr lang="ru-RU" dirty="0" err="1" smtClean="0"/>
              <a:t>brown</a:t>
            </a:r>
            <a:r>
              <a:rPr lang="ru-RU" dirty="0" smtClean="0"/>
              <a:t> </a:t>
            </a:r>
            <a:r>
              <a:rPr lang="ru-RU" dirty="0" err="1" smtClean="0"/>
              <a:t>as</a:t>
            </a:r>
            <a:r>
              <a:rPr lang="ru-RU" dirty="0" smtClean="0"/>
              <a:t> </a:t>
            </a:r>
            <a:r>
              <a:rPr lang="ru-RU" dirty="0" err="1" smtClean="0"/>
              <a:t>a</a:t>
            </a:r>
            <a:r>
              <a:rPr lang="ru-RU" dirty="0" smtClean="0"/>
              <a:t> </a:t>
            </a:r>
            <a:r>
              <a:rPr lang="ru-RU" dirty="0" err="1" smtClean="0"/>
              <a:t>berry</a:t>
            </a:r>
            <a:r>
              <a:rPr lang="ru-RU" dirty="0" smtClean="0"/>
              <a:t>» - о человеке, который сильно загорел;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brown</a:t>
            </a:r>
            <a:r>
              <a:rPr lang="ru-RU" dirty="0" smtClean="0"/>
              <a:t> </a:t>
            </a:r>
            <a:r>
              <a:rPr lang="ru-RU" dirty="0" err="1" smtClean="0"/>
              <a:t>study</a:t>
            </a:r>
            <a:r>
              <a:rPr lang="ru-RU" dirty="0" smtClean="0"/>
              <a:t>»: 1) глубокое раздумье, мрачное настроение, 2) мрачное раздумье, размышление.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Фразеологизмы с компонентом фиолетового цвета (</a:t>
            </a:r>
            <a:r>
              <a:rPr lang="en-US" b="1" dirty="0" smtClean="0"/>
              <a:t>purple</a:t>
            </a:r>
            <a:r>
              <a:rPr lang="ru-RU" b="1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born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purple</a:t>
            </a:r>
            <a:r>
              <a:rPr lang="ru-RU" dirty="0" smtClean="0"/>
              <a:t>» - «знатного рода»;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en-US" dirty="0" smtClean="0"/>
              <a:t>b</a:t>
            </a:r>
            <a:r>
              <a:rPr lang="ru-RU" dirty="0" err="1" smtClean="0"/>
              <a:t>e</a:t>
            </a:r>
            <a:r>
              <a:rPr lang="ru-RU" dirty="0" smtClean="0"/>
              <a:t> </a:t>
            </a:r>
            <a:r>
              <a:rPr lang="ru-RU" dirty="0" err="1" smtClean="0"/>
              <a:t>born</a:t>
            </a:r>
            <a:r>
              <a:rPr lang="ru-RU" dirty="0" smtClean="0"/>
              <a:t> </a:t>
            </a:r>
            <a:r>
              <a:rPr lang="ru-RU" dirty="0" err="1" smtClean="0"/>
              <a:t>into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purple</a:t>
            </a:r>
            <a:r>
              <a:rPr lang="ru-RU" dirty="0" smtClean="0"/>
              <a:t>» - родиться в богатой семье, быть знатного рода; 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marry</a:t>
            </a:r>
            <a:r>
              <a:rPr lang="ru-RU" dirty="0" smtClean="0"/>
              <a:t> </a:t>
            </a:r>
            <a:r>
              <a:rPr lang="ru-RU" dirty="0" err="1" smtClean="0"/>
              <a:t>into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purple</a:t>
            </a:r>
            <a:r>
              <a:rPr lang="ru-RU" dirty="0" smtClean="0"/>
              <a:t>» - вступить в брак с членом королевской или аристократической семьи.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Фразеологизмы с компонентом </a:t>
            </a:r>
            <a:r>
              <a:rPr lang="ru-RU" b="1" dirty="0" err="1" smtClean="0"/>
              <a:t>розового</a:t>
            </a:r>
            <a:r>
              <a:rPr lang="ru-RU" b="1" dirty="0" smtClean="0"/>
              <a:t> цвета (</a:t>
            </a:r>
            <a:r>
              <a:rPr lang="en-US" b="1" dirty="0" smtClean="0"/>
              <a:t>pink</a:t>
            </a:r>
            <a:r>
              <a:rPr lang="ru-RU" b="1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in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pink</a:t>
            </a:r>
            <a:r>
              <a:rPr lang="ru-RU" dirty="0" smtClean="0"/>
              <a:t>» (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health</a:t>
            </a:r>
            <a:r>
              <a:rPr lang="ru-RU" dirty="0" smtClean="0"/>
              <a:t>) – в прекрасном состоянии;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pink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perfection</a:t>
            </a:r>
            <a:r>
              <a:rPr lang="ru-RU" dirty="0" smtClean="0"/>
              <a:t>» имеет значение «верх совершенства»;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розовые</a:t>
            </a:r>
            <a:r>
              <a:rPr lang="ru-RU" dirty="0" smtClean="0"/>
              <a:t> очки» - состояние, когда человек многого не замечает и мир ему представляется совершенным.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Фразеологизмы с компонентом оранжевого  цвета (</a:t>
            </a:r>
            <a:r>
              <a:rPr lang="en-US" b="1" dirty="0" smtClean="0"/>
              <a:t>orange</a:t>
            </a:r>
            <a:r>
              <a:rPr lang="ru-RU" b="1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“</a:t>
            </a:r>
            <a:r>
              <a:rPr lang="ru-RU" dirty="0" err="1" smtClean="0"/>
              <a:t>a</a:t>
            </a:r>
            <a:r>
              <a:rPr lang="ru-RU" dirty="0" smtClean="0"/>
              <a:t> </a:t>
            </a:r>
            <a:r>
              <a:rPr lang="ru-RU" dirty="0" err="1" smtClean="0"/>
              <a:t>squeezed</a:t>
            </a:r>
            <a:r>
              <a:rPr lang="ru-RU" dirty="0" smtClean="0"/>
              <a:t> </a:t>
            </a:r>
            <a:r>
              <a:rPr lang="ru-RU" dirty="0" err="1" smtClean="0"/>
              <a:t>orange</a:t>
            </a:r>
            <a:r>
              <a:rPr lang="ru-RU" dirty="0" smtClean="0"/>
              <a:t>” - что-либо полностью использованное; ненужный больше человек – рус. «выжатый лимон».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Задачи исследования: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/>
          </a:bodyPr>
          <a:lstStyle/>
          <a:p>
            <a:r>
              <a:rPr lang="ru-RU" dirty="0" smtClean="0"/>
              <a:t>Изучить </a:t>
            </a:r>
            <a:r>
              <a:rPr lang="ru-RU" dirty="0"/>
              <a:t>понятие фразеологии и фразеологизма.</a:t>
            </a:r>
          </a:p>
          <a:p>
            <a:r>
              <a:rPr lang="ru-RU" dirty="0" smtClean="0"/>
              <a:t>Отобрать </a:t>
            </a:r>
            <a:r>
              <a:rPr lang="ru-RU" dirty="0"/>
              <a:t>английские и русские фразеологизмы с компонентом цвета, систематизировать их.</a:t>
            </a:r>
          </a:p>
          <a:p>
            <a:r>
              <a:rPr lang="ru-RU" dirty="0" smtClean="0"/>
              <a:t>Провести </a:t>
            </a:r>
            <a:r>
              <a:rPr lang="ru-RU" dirty="0"/>
              <a:t>сравнительный анализ английских и русских фразеологизмов с компонентом цвета.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r>
              <a:rPr lang="ru-RU" b="1" dirty="0"/>
              <a:t>Объект исследования:</a:t>
            </a:r>
            <a:r>
              <a:rPr lang="ru-RU" dirty="0"/>
              <a:t> фразеологические единицы английского и русского языков.</a:t>
            </a:r>
          </a:p>
          <a:p>
            <a:r>
              <a:rPr lang="ru-RU" b="1" dirty="0"/>
              <a:t>Предмет исследования:</a:t>
            </a:r>
            <a:r>
              <a:rPr lang="ru-RU" dirty="0"/>
              <a:t> структурно-семантические особенности английских и русских фразеологизмов с цветовым компонентом.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r>
              <a:rPr lang="ru-RU" b="1" dirty="0"/>
              <a:t>Теоретическая значимость</a:t>
            </a:r>
            <a:r>
              <a:rPr lang="ru-RU" dirty="0"/>
              <a:t> состоит в том, что это позволит расширить знания о фразеологической системе языка.</a:t>
            </a:r>
          </a:p>
          <a:p>
            <a:r>
              <a:rPr lang="ru-RU" b="1" dirty="0"/>
              <a:t>  Практическая значимость</a:t>
            </a:r>
            <a:r>
              <a:rPr lang="ru-RU" dirty="0"/>
              <a:t> состоит в возможности применения результатов исследования на уроках английского языка, а также при практическом изучении лексики по теме «</a:t>
            </a:r>
            <a:r>
              <a:rPr lang="ru-RU" dirty="0" err="1"/>
              <a:t>Цветообозначение</a:t>
            </a:r>
            <a:r>
              <a:rPr lang="ru-RU" dirty="0"/>
              <a:t>» и использовании этих фразеологизмов в речи.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4195762" cy="4525963"/>
          </a:xfrm>
        </p:spPr>
        <p:txBody>
          <a:bodyPr/>
          <a:lstStyle/>
          <a:p>
            <a:r>
              <a:rPr lang="ru-RU" dirty="0" smtClean="0"/>
              <a:t>«Фразеология» - раздел стилистики, изучающий связанные сочетания.</a:t>
            </a:r>
          </a:p>
          <a:p>
            <a:pPr>
              <a:buNone/>
            </a:pPr>
            <a:r>
              <a:rPr lang="ru-RU" dirty="0" smtClean="0"/>
              <a:t>               Ш. </a:t>
            </a:r>
            <a:r>
              <a:rPr lang="ru-RU" dirty="0" err="1" smtClean="0"/>
              <a:t>Балли</a:t>
            </a:r>
            <a:endParaRPr lang="ru-RU" dirty="0"/>
          </a:p>
        </p:txBody>
      </p:sp>
      <p:pic>
        <p:nvPicPr>
          <p:cNvPr id="1026" name="Picture 2" descr="C:\Users\1\Desktop\ЦОЦ\EHkuTlFXkAAzWf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9" y="1142984"/>
            <a:ext cx="3892316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4338638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«Фразеология - это наука о фразеологических единицах, то есть об устойчивых сочетаниях слов с осложненной семантикой».</a:t>
            </a:r>
          </a:p>
          <a:p>
            <a:pPr>
              <a:buNone/>
            </a:pPr>
            <a:r>
              <a:rPr lang="ru-RU" dirty="0" smtClean="0"/>
              <a:t>                  </a:t>
            </a:r>
            <a:r>
              <a:rPr lang="ru-RU" dirty="0" err="1" smtClean="0"/>
              <a:t>Кунин</a:t>
            </a:r>
            <a:r>
              <a:rPr lang="ru-RU" dirty="0" smtClean="0"/>
              <a:t> А.В.</a:t>
            </a:r>
            <a:endParaRPr lang="ru-RU" dirty="0"/>
          </a:p>
        </p:txBody>
      </p:sp>
      <p:pic>
        <p:nvPicPr>
          <p:cNvPr id="2050" name="Picture 2" descr="C:\Users\1\Desktop\ЦОЦ\685337db85cf95fde36ce921dae71f8c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214423"/>
            <a:ext cx="3786214" cy="51482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Фразеологизм, или фразеологическая единица – устойчивое по составу и структуре, лексически неделимое и целостное по значению словосочетание или предложение, выполняющее функцию отдельной лексемы (словарной единицы).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457200"/>
            <a:ext cx="8848756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Фразеологизмы с компонентом белого цвета   (</a:t>
            </a:r>
            <a:r>
              <a:rPr lang="ru-RU" b="1" dirty="0" err="1" smtClean="0"/>
              <a:t>white</a:t>
            </a:r>
            <a:r>
              <a:rPr lang="ru-RU" b="1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4667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«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be</a:t>
            </a:r>
            <a:r>
              <a:rPr lang="ru-RU" dirty="0" smtClean="0"/>
              <a:t> </a:t>
            </a:r>
            <a:r>
              <a:rPr lang="ru-RU" dirty="0" err="1" smtClean="0"/>
              <a:t>whiter</a:t>
            </a:r>
            <a:r>
              <a:rPr lang="ru-RU" dirty="0" smtClean="0"/>
              <a:t> </a:t>
            </a:r>
            <a:r>
              <a:rPr lang="ru-RU" dirty="0" err="1" smtClean="0"/>
              <a:t>than</a:t>
            </a:r>
            <a:r>
              <a:rPr lang="ru-RU" dirty="0" smtClean="0"/>
              <a:t> </a:t>
            </a:r>
            <a:r>
              <a:rPr lang="ru-RU" dirty="0" err="1" smtClean="0"/>
              <a:t>white</a:t>
            </a:r>
            <a:r>
              <a:rPr lang="ru-RU" dirty="0" smtClean="0"/>
              <a:t>»- быть предельно честным, нравственным; 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white</a:t>
            </a:r>
            <a:r>
              <a:rPr lang="ru-RU" dirty="0" smtClean="0"/>
              <a:t> </a:t>
            </a:r>
            <a:r>
              <a:rPr lang="ru-RU" dirty="0" err="1" smtClean="0"/>
              <a:t>hands</a:t>
            </a:r>
            <a:r>
              <a:rPr lang="ru-RU" dirty="0" smtClean="0"/>
              <a:t>»- честность;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white</a:t>
            </a:r>
            <a:r>
              <a:rPr lang="ru-RU" dirty="0" smtClean="0"/>
              <a:t> </a:t>
            </a:r>
            <a:r>
              <a:rPr lang="ru-RU" dirty="0" err="1" smtClean="0"/>
              <a:t>lie</a:t>
            </a:r>
            <a:r>
              <a:rPr lang="ru-RU" dirty="0" smtClean="0"/>
              <a:t>»- ложь во благо.</a:t>
            </a:r>
          </a:p>
          <a:p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turn</a:t>
            </a:r>
            <a:r>
              <a:rPr lang="ru-RU" dirty="0" smtClean="0"/>
              <a:t> </a:t>
            </a:r>
            <a:r>
              <a:rPr lang="ru-RU" dirty="0" err="1" smtClean="0"/>
              <a:t>white</a:t>
            </a:r>
            <a:r>
              <a:rPr lang="ru-RU" dirty="0" smtClean="0"/>
              <a:t>» - побледнеть, побелеть</a:t>
            </a:r>
          </a:p>
          <a:p>
            <a:endParaRPr lang="ru-RU" dirty="0" smtClean="0"/>
          </a:p>
          <a:p>
            <a:r>
              <a:rPr lang="ru-RU" dirty="0" smtClean="0"/>
              <a:t>«белое пятно» - неизученная или малоизведанная территория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144</TotalTime>
  <Words>1041</Words>
  <Application>Microsoft Office PowerPoint</Application>
  <PresentationFormat>Экран (4:3)</PresentationFormat>
  <Paragraphs>108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Трек</vt:lpstr>
      <vt:lpstr>Научно-практическая конференция «Шаг в науку»</vt:lpstr>
      <vt:lpstr>Слайд 2</vt:lpstr>
      <vt:lpstr>Задачи исследования: </vt:lpstr>
      <vt:lpstr>Слайд 4</vt:lpstr>
      <vt:lpstr>Слайд 5</vt:lpstr>
      <vt:lpstr>Слайд 6</vt:lpstr>
      <vt:lpstr>Слайд 7</vt:lpstr>
      <vt:lpstr>Слайд 8</vt:lpstr>
      <vt:lpstr>Фразеологизмы с компонентом белого цвета   (white)</vt:lpstr>
      <vt:lpstr>Слайд 10</vt:lpstr>
      <vt:lpstr>Слайд 11</vt:lpstr>
      <vt:lpstr>Фразеологизмы с компонентом черного цвета (black)</vt:lpstr>
      <vt:lpstr>Слайд 13</vt:lpstr>
      <vt:lpstr>Слайд 14</vt:lpstr>
      <vt:lpstr>Фразеологизмы с компонентом красного цвета   (red)</vt:lpstr>
      <vt:lpstr>Слайд 16</vt:lpstr>
      <vt:lpstr>Фразеологизмы с компонентом голубого, синего цвета (blue)</vt:lpstr>
      <vt:lpstr>Слайд 18</vt:lpstr>
      <vt:lpstr>Фразеологизмы с компонентом зеленого цвета (green)</vt:lpstr>
      <vt:lpstr>Слайд 20</vt:lpstr>
      <vt:lpstr>Фразеологизмы с компонентом желтого цвета (yellow)</vt:lpstr>
      <vt:lpstr>Фразеологизмы с компонентом серого цвета (grey)</vt:lpstr>
      <vt:lpstr>Фразеологизмы с компонентом коричневого цвета (brown)</vt:lpstr>
      <vt:lpstr>Фразеологизмы с компонентом фиолетового цвета (purple)</vt:lpstr>
      <vt:lpstr>Фразеологизмы с компонентом розового цвета (pink)</vt:lpstr>
      <vt:lpstr>Фразеологизмы с компонентом оранжевого  цвета (orange)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Научно-практическая конференция «Язык и культура»</dc:title>
  <dc:creator>1</dc:creator>
  <cp:lastModifiedBy>Для_установки</cp:lastModifiedBy>
  <cp:revision>16</cp:revision>
  <dcterms:created xsi:type="dcterms:W3CDTF">2020-10-07T00:18:23Z</dcterms:created>
  <dcterms:modified xsi:type="dcterms:W3CDTF">2021-02-17T11:05:19Z</dcterms:modified>
</cp:coreProperties>
</file>