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68" r:id="rId15"/>
    <p:sldId id="273" r:id="rId16"/>
    <p:sldId id="276" r:id="rId17"/>
    <p:sldId id="277" r:id="rId18"/>
    <p:sldId id="278" r:id="rId19"/>
    <p:sldId id="274" r:id="rId20"/>
    <p:sldId id="270" r:id="rId21"/>
    <p:sldId id="271" r:id="rId22"/>
    <p:sldId id="272" r:id="rId23"/>
    <p:sldId id="282" r:id="rId24"/>
    <p:sldId id="283" r:id="rId25"/>
    <p:sldId id="284" r:id="rId26"/>
    <p:sldId id="285" r:id="rId27"/>
    <p:sldId id="287" r:id="rId28"/>
    <p:sldId id="286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1422C-9E54-4517-856A-15AE86A23303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61279-0CCE-471F-BBF9-2AD990583B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1422C-9E54-4517-856A-15AE86A23303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61279-0CCE-471F-BBF9-2AD990583B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1422C-9E54-4517-856A-15AE86A23303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61279-0CCE-471F-BBF9-2AD990583B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1422C-9E54-4517-856A-15AE86A23303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61279-0CCE-471F-BBF9-2AD990583B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1422C-9E54-4517-856A-15AE86A23303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61279-0CCE-471F-BBF9-2AD990583B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1422C-9E54-4517-856A-15AE86A23303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61279-0CCE-471F-BBF9-2AD990583B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1422C-9E54-4517-856A-15AE86A23303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61279-0CCE-471F-BBF9-2AD990583B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1422C-9E54-4517-856A-15AE86A23303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61279-0CCE-471F-BBF9-2AD990583B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1422C-9E54-4517-856A-15AE86A23303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61279-0CCE-471F-BBF9-2AD990583B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1422C-9E54-4517-856A-15AE86A23303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61279-0CCE-471F-BBF9-2AD990583B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1422C-9E54-4517-856A-15AE86A23303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E61279-0CCE-471F-BBF9-2AD990583B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C1422C-9E54-4517-856A-15AE86A23303}" type="datetimeFigureOut">
              <a:rPr lang="ru-RU" smtClean="0"/>
              <a:pPr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E61279-0CCE-471F-BBF9-2AD990583B0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edg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Овал 4"/>
          <p:cNvSpPr/>
          <p:nvPr/>
        </p:nvSpPr>
        <p:spPr>
          <a:xfrm>
            <a:off x="1331640" y="2060848"/>
            <a:ext cx="6984776" cy="165618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2"/>
                </a:solidFill>
                <a:latin typeface="Arial Black" pitchFamily="34" charset="0"/>
              </a:rPr>
              <a:t>Проект </a:t>
            </a:r>
            <a:endParaRPr lang="ru-RU" sz="3600" dirty="0" smtClean="0">
              <a:solidFill>
                <a:schemeClr val="tx2"/>
              </a:solidFill>
              <a:latin typeface="Arial Black" pitchFamily="34" charset="0"/>
            </a:endParaRPr>
          </a:p>
          <a:p>
            <a:pPr algn="ctr"/>
            <a:r>
              <a:rPr lang="ru-RU" sz="3600" dirty="0" smtClean="0">
                <a:solidFill>
                  <a:schemeClr val="tx2"/>
                </a:solidFill>
                <a:latin typeface="Arial Black" pitchFamily="34" charset="0"/>
              </a:rPr>
              <a:t>« </a:t>
            </a:r>
            <a:r>
              <a:rPr lang="ru-RU" sz="3600" dirty="0" smtClean="0">
                <a:solidFill>
                  <a:schemeClr val="tx2"/>
                </a:solidFill>
                <a:latin typeface="Arial Black" pitchFamily="34" charset="0"/>
              </a:rPr>
              <a:t>Такая разная одежда"</a:t>
            </a:r>
            <a:endParaRPr lang="ru-RU" sz="3600" dirty="0">
              <a:solidFill>
                <a:schemeClr val="tx2"/>
              </a:solidFill>
              <a:latin typeface="Arial Black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72199" y="5357826"/>
            <a:ext cx="264320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err="1" smtClean="0">
                <a:solidFill>
                  <a:schemeClr val="tx2"/>
                </a:solidFill>
                <a:latin typeface="Arial Black" pitchFamily="34" charset="0"/>
              </a:rPr>
              <a:t>Сустова</a:t>
            </a:r>
            <a:r>
              <a:rPr lang="ru-RU" dirty="0" smtClean="0">
                <a:solidFill>
                  <a:schemeClr val="tx2"/>
                </a:solidFill>
                <a:latin typeface="Arial Black" pitchFamily="34" charset="0"/>
              </a:rPr>
              <a:t> Мария Юрьевна</a:t>
            </a:r>
          </a:p>
          <a:p>
            <a:pPr algn="r"/>
            <a:r>
              <a:rPr lang="ru-RU" dirty="0" smtClean="0">
                <a:solidFill>
                  <a:schemeClr val="tx2"/>
                </a:solidFill>
                <a:latin typeface="Arial Black" pitchFamily="34" charset="0"/>
              </a:rPr>
              <a:t>Воспитатель МБДОУ №278 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835696" y="836712"/>
            <a:ext cx="6840760" cy="55446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000" dirty="0" smtClean="0">
              <a:solidFill>
                <a:schemeClr val="accent5">
                  <a:lumMod val="75000"/>
                </a:schemeClr>
              </a:solidFill>
              <a:latin typeface="Arial Black" pitchFamily="34" charset="0"/>
            </a:endParaRPr>
          </a:p>
          <a:p>
            <a:r>
              <a:rPr lang="ru-RU" sz="2000" dirty="0" smtClean="0">
                <a:solidFill>
                  <a:schemeClr val="tx2"/>
                </a:solidFill>
                <a:latin typeface="Arial Black" pitchFamily="34" charset="0"/>
              </a:rPr>
              <a:t>Рассматривание и обсуждение обучающих картинок «Одежда», сюжетных картинок с изображением детей в разных видах одежды в разное время года. </a:t>
            </a:r>
          </a:p>
          <a:p>
            <a:r>
              <a:rPr lang="ru-RU" sz="2000" dirty="0" smtClean="0">
                <a:solidFill>
                  <a:schemeClr val="tx2"/>
                </a:solidFill>
                <a:latin typeface="Arial Black" pitchFamily="34" charset="0"/>
              </a:rPr>
              <a:t>Закрепление понятий о разных видах одежды: одежда бывает женская, мужская, детская, праздничная, повседневная, спортивная, домашняя, верхняя, теплая (для холодного времени года), легкая (для теплого времени года), профессиональная или спецодежда (для работы), современная и устаревшая.</a:t>
            </a:r>
          </a:p>
          <a:p>
            <a:r>
              <a:rPr lang="ru-RU" sz="2000" dirty="0" smtClean="0">
                <a:solidFill>
                  <a:schemeClr val="tx2"/>
                </a:solidFill>
                <a:latin typeface="Arial Black" pitchFamily="34" charset="0"/>
              </a:rPr>
              <a:t>Рассматривание и обсуждение иллюстраций о том, какую одежду носили наши</a:t>
            </a:r>
          </a:p>
          <a:p>
            <a:r>
              <a:rPr lang="ru-RU" sz="2000" dirty="0" smtClean="0">
                <a:solidFill>
                  <a:schemeClr val="tx2"/>
                </a:solidFill>
                <a:latin typeface="Arial Black" pitchFamily="34" charset="0"/>
              </a:rPr>
              <a:t>предки. Чем отличается современная одежда? 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979712" y="548680"/>
            <a:ext cx="5832648" cy="7920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Реализация проекта:</a:t>
            </a:r>
            <a:endParaRPr lang="ru-RU" sz="2400" dirty="0" smtClean="0">
              <a:solidFill>
                <a:schemeClr val="accent5">
                  <a:lumMod val="75000"/>
                </a:schemeClr>
              </a:solidFill>
              <a:latin typeface="Arial Black" pitchFamily="34" charset="0"/>
            </a:endParaRPr>
          </a:p>
          <a:p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 </a:t>
            </a: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Познавательное развитие</a:t>
            </a:r>
            <a:endParaRPr lang="ru-RU" sz="2400" dirty="0">
              <a:solidFill>
                <a:schemeClr val="accent5">
                  <a:lumMod val="75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2051720" y="980728"/>
            <a:ext cx="6336704" cy="525658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 smtClean="0">
                <a:solidFill>
                  <a:schemeClr val="tx2"/>
                </a:solidFill>
                <a:latin typeface="Arial Black" pitchFamily="34" charset="0"/>
              </a:rPr>
              <a:t>Формирование у детей представлений о тканях, их разнообразии, их качествах.</a:t>
            </a:r>
          </a:p>
          <a:p>
            <a:r>
              <a:rPr lang="ru-RU" sz="2000" dirty="0" smtClean="0">
                <a:solidFill>
                  <a:schemeClr val="tx2"/>
                </a:solidFill>
                <a:latin typeface="Arial Black" pitchFamily="34" charset="0"/>
              </a:rPr>
              <a:t>Рассматривание друг друга – кто во что одет, делаем вывод, что одежда на всех разная, отличается друг от друга тем, что сшита из разных тканей. Воспитатель поясняет детям, что у каждой ткани есть свое название, предназначение, одна ткань толстая, другая тонкая, одна разноцветная, другая однотонная.</a:t>
            </a:r>
          </a:p>
          <a:p>
            <a:r>
              <a:rPr lang="ru-RU" sz="2000" dirty="0" smtClean="0">
                <a:solidFill>
                  <a:schemeClr val="tx2"/>
                </a:solidFill>
                <a:latin typeface="Arial Black" pitchFamily="34" charset="0"/>
              </a:rPr>
              <a:t>Рассматривание альбома «Образцы тканей». Воспитатель дает каждому ребенку потрогать лоскутки, сравниваем их между собой, находим сходство и отличия, пытаемся их описать какие они.</a:t>
            </a:r>
            <a:endParaRPr lang="ru-RU" sz="2000" dirty="0">
              <a:solidFill>
                <a:schemeClr val="tx2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1907704" y="1052736"/>
            <a:ext cx="6552728" cy="511256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Социально-коммуникативное развитие:</a:t>
            </a:r>
            <a:endParaRPr lang="ru-RU" sz="2400" dirty="0" smtClean="0">
              <a:solidFill>
                <a:schemeClr val="accent5">
                  <a:lumMod val="75000"/>
                </a:schemeClr>
              </a:solidFill>
              <a:latin typeface="Arial Black" pitchFamily="34" charset="0"/>
            </a:endParaRPr>
          </a:p>
          <a:p>
            <a:r>
              <a:rPr lang="ru-RU" sz="2000" b="1" dirty="0" smtClean="0">
                <a:solidFill>
                  <a:schemeClr val="tx2"/>
                </a:solidFill>
                <a:latin typeface="Arial Black" pitchFamily="34" charset="0"/>
              </a:rPr>
              <a:t>Беседы:</a:t>
            </a:r>
            <a:endParaRPr lang="ru-RU" sz="2000" dirty="0" smtClean="0">
              <a:solidFill>
                <a:schemeClr val="tx2"/>
              </a:solidFill>
              <a:latin typeface="Arial Black" pitchFamily="34" charset="0"/>
            </a:endParaRPr>
          </a:p>
          <a:p>
            <a:r>
              <a:rPr lang="ru-RU" sz="2000" dirty="0" smtClean="0">
                <a:solidFill>
                  <a:schemeClr val="tx2"/>
                </a:solidFill>
                <a:latin typeface="Arial Black" pitchFamily="34" charset="0"/>
              </a:rPr>
              <a:t>«Путешествие в прошлое одежды» ;</a:t>
            </a:r>
          </a:p>
          <a:p>
            <a:r>
              <a:rPr lang="ru-RU" sz="2000" dirty="0" smtClean="0">
                <a:solidFill>
                  <a:schemeClr val="tx2"/>
                </a:solidFill>
                <a:latin typeface="Arial Black" pitchFamily="34" charset="0"/>
              </a:rPr>
              <a:t>«Такая разная одежда» (разновидности одежды); </a:t>
            </a:r>
          </a:p>
          <a:p>
            <a:r>
              <a:rPr lang="ru-RU" sz="2000" dirty="0" smtClean="0">
                <a:solidFill>
                  <a:schemeClr val="tx2"/>
                </a:solidFill>
                <a:latin typeface="Arial Black" pitchFamily="34" charset="0"/>
              </a:rPr>
              <a:t>«Какие бывают ткани»;</a:t>
            </a:r>
          </a:p>
          <a:p>
            <a:r>
              <a:rPr lang="ru-RU" sz="2000" dirty="0" smtClean="0">
                <a:solidFill>
                  <a:schemeClr val="tx2"/>
                </a:solidFill>
                <a:latin typeface="Arial Black" pitchFamily="34" charset="0"/>
              </a:rPr>
              <a:t>«Кто изготавливает одежду» (профессии);</a:t>
            </a:r>
          </a:p>
          <a:p>
            <a:r>
              <a:rPr lang="ru-RU" sz="2000" dirty="0" smtClean="0">
                <a:solidFill>
                  <a:schemeClr val="tx2"/>
                </a:solidFill>
                <a:latin typeface="Arial Black" pitchFamily="34" charset="0"/>
              </a:rPr>
              <a:t>«Как нужно относиться к одежде?» (после экскурсии в прачечную)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979712" y="1196752"/>
            <a:ext cx="6480720" cy="49685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Дидактические игры:</a:t>
            </a:r>
            <a:endParaRPr lang="ru-RU" sz="2400" dirty="0" smtClean="0">
              <a:solidFill>
                <a:schemeClr val="accent5">
                  <a:lumMod val="75000"/>
                </a:schemeClr>
              </a:solidFill>
              <a:latin typeface="Arial Black" pitchFamily="34" charset="0"/>
            </a:endParaRPr>
          </a:p>
          <a:p>
            <a:r>
              <a:rPr lang="ru-RU" sz="2000" dirty="0" smtClean="0">
                <a:solidFill>
                  <a:schemeClr val="tx2"/>
                </a:solidFill>
                <a:latin typeface="Arial Black" pitchFamily="34" charset="0"/>
              </a:rPr>
              <a:t>«Дорожки» - раскладываем на полу несколько разных шарфиков – это дорожки. И по очереди находим узкую, широкую, длинную, короткую дорожку и т.д.; </a:t>
            </a:r>
          </a:p>
          <a:p>
            <a:r>
              <a:rPr lang="ru-RU" sz="2000" dirty="0" smtClean="0">
                <a:solidFill>
                  <a:schemeClr val="tx2"/>
                </a:solidFill>
                <a:latin typeface="Arial Black" pitchFamily="34" charset="0"/>
              </a:rPr>
              <a:t>«Подбери пуговицы» - предложить детям подобрать пуговицы по образцу, чтобы помочь кукле;  </a:t>
            </a:r>
          </a:p>
          <a:p>
            <a:r>
              <a:rPr lang="ru-RU" sz="2000" dirty="0" smtClean="0">
                <a:solidFill>
                  <a:schemeClr val="tx2"/>
                </a:solidFill>
                <a:latin typeface="Arial Black" pitchFamily="34" charset="0"/>
              </a:rPr>
              <a:t>«Подбери заплатку» - предложить детям подобрать соответствующие «заплатки» для большого куска ткани по цвету, рисунку, по форме; </a:t>
            </a:r>
          </a:p>
          <a:p>
            <a:r>
              <a:rPr lang="ru-RU" sz="2000" dirty="0" smtClean="0">
                <a:solidFill>
                  <a:schemeClr val="tx2"/>
                </a:solidFill>
                <a:latin typeface="Arial Black" pitchFamily="34" charset="0"/>
              </a:rPr>
              <a:t>«Четвертый лишний» - из четырех картинок нужно убрать одну лишнюю (три картинки с изображением одежды, одна – с изображением обуви или головных уборов, или чего-то совершенно не относящегося к одежде); </a:t>
            </a:r>
          </a:p>
          <a:p>
            <a:endParaRPr lang="ru-RU" sz="2000" dirty="0">
              <a:solidFill>
                <a:schemeClr val="accent5">
                  <a:lumMod val="75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979712" y="980728"/>
            <a:ext cx="6696744" cy="532859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Сюжетно-ролевые игры:</a:t>
            </a:r>
            <a:endParaRPr lang="ru-RU" sz="2000" dirty="0" smtClean="0">
              <a:solidFill>
                <a:schemeClr val="accent5">
                  <a:lumMod val="75000"/>
                </a:schemeClr>
              </a:solidFill>
              <a:latin typeface="Arial Black" pitchFamily="34" charset="0"/>
            </a:endParaRPr>
          </a:p>
          <a:p>
            <a:r>
              <a:rPr lang="ru-RU" sz="2000" dirty="0" smtClean="0">
                <a:solidFill>
                  <a:schemeClr val="tx2"/>
                </a:solidFill>
                <a:latin typeface="Arial Black" pitchFamily="34" charset="0"/>
              </a:rPr>
              <a:t>- «Ателье</a:t>
            </a:r>
            <a:r>
              <a:rPr lang="ru-RU" sz="2000" dirty="0" smtClean="0">
                <a:solidFill>
                  <a:schemeClr val="tx2"/>
                </a:solidFill>
                <a:latin typeface="Arial Black" pitchFamily="34" charset="0"/>
              </a:rPr>
              <a:t>»;</a:t>
            </a:r>
            <a:endParaRPr lang="ru-RU" sz="2000" dirty="0" smtClean="0">
              <a:solidFill>
                <a:schemeClr val="tx2"/>
              </a:solidFill>
              <a:latin typeface="Arial Black" pitchFamily="34" charset="0"/>
            </a:endParaRPr>
          </a:p>
          <a:p>
            <a:r>
              <a:rPr lang="ru-RU" sz="2000" dirty="0" smtClean="0">
                <a:solidFill>
                  <a:schemeClr val="tx2"/>
                </a:solidFill>
                <a:latin typeface="Arial Black" pitchFamily="34" charset="0"/>
              </a:rPr>
              <a:t>- «Магазин одежды».</a:t>
            </a:r>
          </a:p>
          <a:p>
            <a:r>
              <a:rPr lang="ru-RU" sz="2000" dirty="0" smtClean="0">
                <a:solidFill>
                  <a:schemeClr val="tx2"/>
                </a:solidFill>
                <a:latin typeface="Arial Black" pitchFamily="34" charset="0"/>
              </a:rPr>
              <a:t> </a:t>
            </a:r>
            <a:r>
              <a:rPr lang="ru-RU" sz="2000" b="1" dirty="0" smtClean="0">
                <a:solidFill>
                  <a:schemeClr val="tx2"/>
                </a:solidFill>
                <a:latin typeface="Arial Black" pitchFamily="34" charset="0"/>
              </a:rPr>
              <a:t>Речевое </a:t>
            </a:r>
            <a:r>
              <a:rPr lang="ru-RU" sz="2000" b="1" dirty="0" smtClean="0">
                <a:solidFill>
                  <a:schemeClr val="tx2"/>
                </a:solidFill>
                <a:latin typeface="Arial Black" pitchFamily="34" charset="0"/>
              </a:rPr>
              <a:t>развитие.</a:t>
            </a:r>
            <a:endParaRPr lang="ru-RU" sz="2000" dirty="0" smtClean="0">
              <a:solidFill>
                <a:schemeClr val="tx2"/>
              </a:solidFill>
              <a:latin typeface="Arial Black" pitchFamily="34" charset="0"/>
            </a:endParaRPr>
          </a:p>
          <a:p>
            <a:r>
              <a:rPr lang="ru-RU" sz="2000" dirty="0" smtClean="0">
                <a:solidFill>
                  <a:schemeClr val="tx2"/>
                </a:solidFill>
                <a:latin typeface="Arial Black" pitchFamily="34" charset="0"/>
              </a:rPr>
              <a:t>Чтение художественной литературы:</a:t>
            </a:r>
          </a:p>
          <a:p>
            <a:r>
              <a:rPr lang="ru-RU" sz="2000" dirty="0" smtClean="0">
                <a:solidFill>
                  <a:schemeClr val="tx2"/>
                </a:solidFill>
                <a:latin typeface="Arial Black" pitchFamily="34" charset="0"/>
              </a:rPr>
              <a:t>– рассказ Н.Носова «Заплатка</a:t>
            </a:r>
            <a:r>
              <a:rPr lang="ru-RU" sz="2000" dirty="0" smtClean="0">
                <a:solidFill>
                  <a:schemeClr val="tx2"/>
                </a:solidFill>
                <a:latin typeface="Arial Black" pitchFamily="34" charset="0"/>
              </a:rPr>
              <a:t>»;</a:t>
            </a:r>
            <a:endParaRPr lang="ru-RU" sz="2000" dirty="0" smtClean="0">
              <a:solidFill>
                <a:schemeClr val="tx2"/>
              </a:solidFill>
              <a:latin typeface="Arial Black" pitchFamily="34" charset="0"/>
            </a:endParaRPr>
          </a:p>
          <a:p>
            <a:r>
              <a:rPr lang="ru-RU" sz="2000" dirty="0" smtClean="0">
                <a:solidFill>
                  <a:schemeClr val="tx2"/>
                </a:solidFill>
                <a:latin typeface="Arial Black" pitchFamily="34" charset="0"/>
              </a:rPr>
              <a:t>– Е.Благинина «Научу одеваться и братца</a:t>
            </a:r>
            <a:r>
              <a:rPr lang="ru-RU" sz="2000" dirty="0" smtClean="0">
                <a:solidFill>
                  <a:schemeClr val="tx2"/>
                </a:solidFill>
                <a:latin typeface="Arial Black" pitchFamily="34" charset="0"/>
              </a:rPr>
              <a:t>»;</a:t>
            </a:r>
            <a:endParaRPr lang="ru-RU" sz="2000" dirty="0" smtClean="0">
              <a:solidFill>
                <a:schemeClr val="tx2"/>
              </a:solidFill>
              <a:latin typeface="Arial Black" pitchFamily="34" charset="0"/>
            </a:endParaRPr>
          </a:p>
          <a:p>
            <a:r>
              <a:rPr lang="ru-RU" sz="2000" dirty="0" smtClean="0">
                <a:solidFill>
                  <a:schemeClr val="tx2"/>
                </a:solidFill>
                <a:latin typeface="Arial Black" pitchFamily="34" charset="0"/>
              </a:rPr>
              <a:t>– В.Зайцев «Я одеваться сам могу</a:t>
            </a:r>
            <a:r>
              <a:rPr lang="ru-RU" sz="2000" dirty="0" smtClean="0">
                <a:solidFill>
                  <a:schemeClr val="tx2"/>
                </a:solidFill>
                <a:latin typeface="Arial Black" pitchFamily="34" charset="0"/>
              </a:rPr>
              <a:t>»;</a:t>
            </a:r>
            <a:endParaRPr lang="ru-RU" sz="2000" dirty="0" smtClean="0">
              <a:solidFill>
                <a:schemeClr val="tx2"/>
              </a:solidFill>
              <a:latin typeface="Arial Black" pitchFamily="34" charset="0"/>
            </a:endParaRPr>
          </a:p>
          <a:p>
            <a:r>
              <a:rPr lang="ru-RU" sz="2000" dirty="0" smtClean="0">
                <a:solidFill>
                  <a:schemeClr val="tx2"/>
                </a:solidFill>
                <a:latin typeface="Arial Black" pitchFamily="34" charset="0"/>
              </a:rPr>
              <a:t>– В.Орлов «Портниха».</a:t>
            </a:r>
          </a:p>
          <a:p>
            <a:r>
              <a:rPr lang="ru-RU" sz="2000" dirty="0" smtClean="0">
                <a:solidFill>
                  <a:schemeClr val="tx2"/>
                </a:solidFill>
                <a:latin typeface="Arial Black" pitchFamily="34" charset="0"/>
              </a:rPr>
              <a:t>Загадывание загадок про </a:t>
            </a:r>
            <a:r>
              <a:rPr lang="ru-RU" sz="2000" dirty="0" smtClean="0">
                <a:solidFill>
                  <a:schemeClr val="tx2"/>
                </a:solidFill>
                <a:latin typeface="Arial Black" pitchFamily="34" charset="0"/>
              </a:rPr>
              <a:t>одежду.</a:t>
            </a:r>
            <a:endParaRPr lang="ru-RU" sz="2000" dirty="0" smtClean="0">
              <a:solidFill>
                <a:schemeClr val="tx2"/>
              </a:solidFill>
              <a:latin typeface="Arial Black" pitchFamily="34" charset="0"/>
            </a:endParaRPr>
          </a:p>
          <a:p>
            <a:r>
              <a:rPr lang="ru-RU" sz="2000" dirty="0" smtClean="0">
                <a:solidFill>
                  <a:schemeClr val="tx2"/>
                </a:solidFill>
                <a:latin typeface="Arial Black" pitchFamily="34" charset="0"/>
              </a:rPr>
              <a:t> Упражнение «Скажи наоборот</a:t>
            </a:r>
            <a:r>
              <a:rPr lang="ru-RU" sz="2000" dirty="0" smtClean="0">
                <a:solidFill>
                  <a:schemeClr val="tx2"/>
                </a:solidFill>
                <a:latin typeface="Arial Black" pitchFamily="34" charset="0"/>
              </a:rPr>
              <a:t>».</a:t>
            </a:r>
            <a:endParaRPr lang="ru-RU" sz="2000" dirty="0" smtClean="0">
              <a:solidFill>
                <a:schemeClr val="tx2"/>
              </a:solidFill>
              <a:latin typeface="Arial Black" pitchFamily="34" charset="0"/>
            </a:endParaRPr>
          </a:p>
          <a:p>
            <a:r>
              <a:rPr lang="ru-RU" dirty="0" smtClean="0"/>
              <a:t> 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979712" y="836712"/>
            <a:ext cx="6840760" cy="57606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 smtClean="0">
                <a:solidFill>
                  <a:schemeClr val="tx2"/>
                </a:solidFill>
                <a:latin typeface="Arial Black" pitchFamily="34" charset="0"/>
              </a:rPr>
              <a:t> </a:t>
            </a:r>
            <a:r>
              <a:rPr lang="ru-RU" sz="2000" b="1" dirty="0" smtClean="0">
                <a:solidFill>
                  <a:schemeClr val="tx2"/>
                </a:solidFill>
                <a:latin typeface="Arial Black" pitchFamily="34" charset="0"/>
              </a:rPr>
              <a:t>«Гномики-прачки»</a:t>
            </a:r>
            <a:endParaRPr lang="ru-RU" sz="2000" dirty="0" smtClean="0">
              <a:solidFill>
                <a:schemeClr val="tx2"/>
              </a:solidFill>
              <a:latin typeface="Arial Black" pitchFamily="34" charset="0"/>
            </a:endParaRPr>
          </a:p>
          <a:p>
            <a:r>
              <a:rPr lang="ru-RU" sz="2000" dirty="0" smtClean="0">
                <a:solidFill>
                  <a:schemeClr val="tx2"/>
                </a:solidFill>
                <a:latin typeface="Arial Black" pitchFamily="34" charset="0"/>
              </a:rPr>
              <a:t>Жили-были в домике                        </a:t>
            </a:r>
          </a:p>
          <a:p>
            <a:r>
              <a:rPr lang="ru-RU" sz="2000" dirty="0" smtClean="0">
                <a:solidFill>
                  <a:schemeClr val="tx2"/>
                </a:solidFill>
                <a:latin typeface="Arial Black" pitchFamily="34" charset="0"/>
              </a:rPr>
              <a:t>Маленькие гномики:</a:t>
            </a:r>
          </a:p>
          <a:p>
            <a:r>
              <a:rPr lang="ru-RU" sz="2000" dirty="0" smtClean="0">
                <a:solidFill>
                  <a:schemeClr val="tx2"/>
                </a:solidFill>
                <a:latin typeface="Arial Black" pitchFamily="34" charset="0"/>
              </a:rPr>
              <a:t>Токи, Пики, Лики,                           </a:t>
            </a:r>
          </a:p>
          <a:p>
            <a:r>
              <a:rPr lang="ru-RU" sz="2000" dirty="0" err="1" smtClean="0">
                <a:solidFill>
                  <a:schemeClr val="tx2"/>
                </a:solidFill>
                <a:latin typeface="Arial Black" pitchFamily="34" charset="0"/>
              </a:rPr>
              <a:t>Чики</a:t>
            </a:r>
            <a:r>
              <a:rPr lang="ru-RU" sz="2000" dirty="0" smtClean="0">
                <a:solidFill>
                  <a:schemeClr val="tx2"/>
                </a:solidFill>
                <a:latin typeface="Arial Black" pitchFamily="34" charset="0"/>
              </a:rPr>
              <a:t>, Микки.</a:t>
            </a:r>
          </a:p>
          <a:p>
            <a:r>
              <a:rPr lang="ru-RU" sz="2000" dirty="0" smtClean="0">
                <a:solidFill>
                  <a:schemeClr val="tx2"/>
                </a:solidFill>
                <a:latin typeface="Arial Black" pitchFamily="34" charset="0"/>
              </a:rPr>
              <a:t>Раз, два, три, четыре, пять,        </a:t>
            </a:r>
          </a:p>
          <a:p>
            <a:r>
              <a:rPr lang="ru-RU" sz="2000" dirty="0" smtClean="0">
                <a:solidFill>
                  <a:schemeClr val="tx2"/>
                </a:solidFill>
                <a:latin typeface="Arial Black" pitchFamily="34" charset="0"/>
              </a:rPr>
              <a:t>Стали гномики стирать:            </a:t>
            </a:r>
          </a:p>
          <a:p>
            <a:r>
              <a:rPr lang="ru-RU" sz="2000" dirty="0" smtClean="0">
                <a:solidFill>
                  <a:schemeClr val="tx2"/>
                </a:solidFill>
                <a:latin typeface="Arial Black" pitchFamily="34" charset="0"/>
              </a:rPr>
              <a:t>Токи-рубашки,                               </a:t>
            </a:r>
          </a:p>
          <a:p>
            <a:r>
              <a:rPr lang="ru-RU" sz="2000" dirty="0" smtClean="0">
                <a:solidFill>
                  <a:schemeClr val="tx2"/>
                </a:solidFill>
                <a:latin typeface="Arial Black" pitchFamily="34" charset="0"/>
              </a:rPr>
              <a:t>Пики-платочки,</a:t>
            </a:r>
          </a:p>
          <a:p>
            <a:r>
              <a:rPr lang="ru-RU" sz="2000" dirty="0" smtClean="0">
                <a:solidFill>
                  <a:schemeClr val="tx2"/>
                </a:solidFill>
                <a:latin typeface="Arial Black" pitchFamily="34" charset="0"/>
              </a:rPr>
              <a:t>Лики-штанишки,</a:t>
            </a:r>
          </a:p>
          <a:p>
            <a:r>
              <a:rPr lang="ru-RU" sz="2000" dirty="0" err="1" smtClean="0">
                <a:solidFill>
                  <a:schemeClr val="tx2"/>
                </a:solidFill>
                <a:latin typeface="Arial Black" pitchFamily="34" charset="0"/>
              </a:rPr>
              <a:t>Чики-носочки</a:t>
            </a:r>
            <a:r>
              <a:rPr lang="ru-RU" sz="2000" dirty="0" smtClean="0">
                <a:solidFill>
                  <a:schemeClr val="tx2"/>
                </a:solidFill>
                <a:latin typeface="Arial Black" pitchFamily="34" charset="0"/>
              </a:rPr>
              <a:t>.</a:t>
            </a:r>
          </a:p>
          <a:p>
            <a:r>
              <a:rPr lang="ru-RU" sz="2000" dirty="0" smtClean="0">
                <a:solidFill>
                  <a:schemeClr val="tx2"/>
                </a:solidFill>
                <a:latin typeface="Arial Black" pitchFamily="34" charset="0"/>
              </a:rPr>
              <a:t>Микки умница был,</a:t>
            </a:r>
          </a:p>
          <a:p>
            <a:r>
              <a:rPr lang="ru-RU" sz="2000" dirty="0" smtClean="0">
                <a:solidFill>
                  <a:schemeClr val="tx2"/>
                </a:solidFill>
                <a:latin typeface="Arial Black" pitchFamily="34" charset="0"/>
              </a:rPr>
              <a:t>Всем водичку носил.</a:t>
            </a:r>
            <a:endParaRPr lang="ru-RU" sz="2000" dirty="0">
              <a:solidFill>
                <a:schemeClr val="tx2"/>
              </a:solidFill>
              <a:latin typeface="Arial Black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979712" y="548680"/>
            <a:ext cx="5544616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Пальчиковая гимнастика</a:t>
            </a:r>
            <a:endParaRPr lang="ru-RU" sz="2800" dirty="0">
              <a:solidFill>
                <a:schemeClr val="accent5">
                  <a:lumMod val="75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979712" y="620688"/>
            <a:ext cx="5040560" cy="41044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Физическое развитие</a:t>
            </a:r>
            <a:endParaRPr lang="ru-RU" sz="2800" dirty="0" smtClean="0">
              <a:solidFill>
                <a:schemeClr val="accent5">
                  <a:lumMod val="75000"/>
                </a:schemeClr>
              </a:solidFill>
              <a:latin typeface="Arial Black" pitchFamily="34" charset="0"/>
            </a:endParaRPr>
          </a:p>
          <a:p>
            <a:r>
              <a:rPr lang="ru-RU" sz="2000" dirty="0" smtClean="0">
                <a:solidFill>
                  <a:schemeClr val="tx2"/>
                </a:solidFill>
                <a:latin typeface="Arial Black" pitchFamily="34" charset="0"/>
              </a:rPr>
              <a:t> 1. Подвижные игры:</a:t>
            </a:r>
          </a:p>
          <a:p>
            <a:r>
              <a:rPr lang="ru-RU" sz="2000" dirty="0" smtClean="0">
                <a:solidFill>
                  <a:schemeClr val="tx2"/>
                </a:solidFill>
                <a:latin typeface="Arial Black" pitchFamily="34" charset="0"/>
              </a:rPr>
              <a:t>- «Иголка и нитка»,</a:t>
            </a:r>
          </a:p>
          <a:p>
            <a:r>
              <a:rPr lang="ru-RU" sz="2000" dirty="0" smtClean="0">
                <a:solidFill>
                  <a:schemeClr val="tx2"/>
                </a:solidFill>
                <a:latin typeface="Arial Black" pitchFamily="34" charset="0"/>
              </a:rPr>
              <a:t>- Эстафета «Одень куклу на прогулку»:</a:t>
            </a:r>
            <a:endParaRPr lang="ru-RU" sz="2000" dirty="0">
              <a:solidFill>
                <a:schemeClr val="tx2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907704" y="764704"/>
            <a:ext cx="6120680" cy="56166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Физкультминутка:</a:t>
            </a:r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  <a:r>
              <a:rPr lang="ru-RU" sz="2000" dirty="0" smtClean="0">
                <a:solidFill>
                  <a:schemeClr val="tx2"/>
                </a:solidFill>
                <a:latin typeface="Arial Black" pitchFamily="34" charset="0"/>
              </a:rPr>
              <a:t>«Вот портной наш шить устал,</a:t>
            </a:r>
          </a:p>
          <a:p>
            <a:r>
              <a:rPr lang="ru-RU" sz="2000" dirty="0" smtClean="0">
                <a:solidFill>
                  <a:schemeClr val="tx2"/>
                </a:solidFill>
                <a:latin typeface="Arial Black" pitchFamily="34" charset="0"/>
              </a:rPr>
              <a:t>Из-за стола он быстро встал,</a:t>
            </a:r>
          </a:p>
          <a:p>
            <a:r>
              <a:rPr lang="ru-RU" sz="2000" dirty="0" smtClean="0">
                <a:solidFill>
                  <a:schemeClr val="tx2"/>
                </a:solidFill>
                <a:latin typeface="Arial Black" pitchFamily="34" charset="0"/>
              </a:rPr>
              <a:t>Расправил плечи, потянулся,</a:t>
            </a:r>
          </a:p>
          <a:p>
            <a:r>
              <a:rPr lang="ru-RU" sz="2000" dirty="0" smtClean="0">
                <a:solidFill>
                  <a:schemeClr val="tx2"/>
                </a:solidFill>
                <a:latin typeface="Arial Black" pitchFamily="34" charset="0"/>
              </a:rPr>
              <a:t>Потом он низенько нагнулся.</a:t>
            </a:r>
          </a:p>
          <a:p>
            <a:r>
              <a:rPr lang="ru-RU" sz="2000" dirty="0" smtClean="0">
                <a:solidFill>
                  <a:schemeClr val="tx2"/>
                </a:solidFill>
                <a:latin typeface="Arial Black" pitchFamily="34" charset="0"/>
              </a:rPr>
              <a:t>Затем на цыпочки поднялся,</a:t>
            </a:r>
          </a:p>
          <a:p>
            <a:r>
              <a:rPr lang="ru-RU" sz="2000" dirty="0" err="1" smtClean="0">
                <a:solidFill>
                  <a:schemeClr val="tx2"/>
                </a:solidFill>
                <a:latin typeface="Arial Black" pitchFamily="34" charset="0"/>
              </a:rPr>
              <a:t>Поприседал</a:t>
            </a:r>
            <a:r>
              <a:rPr lang="ru-RU" sz="2000" dirty="0" smtClean="0">
                <a:solidFill>
                  <a:schemeClr val="tx2"/>
                </a:solidFill>
                <a:latin typeface="Arial Black" pitchFamily="34" charset="0"/>
              </a:rPr>
              <a:t>, потом размялся.</a:t>
            </a:r>
          </a:p>
          <a:p>
            <a:r>
              <a:rPr lang="ru-RU" sz="2000" dirty="0" smtClean="0">
                <a:solidFill>
                  <a:schemeClr val="tx2"/>
                </a:solidFill>
                <a:latin typeface="Arial Black" pitchFamily="34" charset="0"/>
              </a:rPr>
              <a:t>К работе можно приступать,</a:t>
            </a:r>
          </a:p>
          <a:p>
            <a:r>
              <a:rPr lang="ru-RU" sz="2000" dirty="0" smtClean="0">
                <a:solidFill>
                  <a:schemeClr val="tx2"/>
                </a:solidFill>
                <a:latin typeface="Arial Black" pitchFamily="34" charset="0"/>
              </a:rPr>
              <a:t>Теперь нам долго не устать».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 </a:t>
            </a:r>
            <a:endParaRPr lang="ru-RU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979712" y="1443841"/>
            <a:ext cx="597666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</a:t>
            </a: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Художественно-эстетическое развитие</a:t>
            </a:r>
            <a:endParaRPr lang="ru-RU" sz="2800" dirty="0" smtClean="0">
              <a:solidFill>
                <a:schemeClr val="accent5">
                  <a:lumMod val="75000"/>
                </a:schemeClr>
              </a:solidFill>
              <a:latin typeface="Arial Black" pitchFamily="34" charset="0"/>
            </a:endParaRPr>
          </a:p>
          <a:p>
            <a:r>
              <a:rPr lang="ru-RU" dirty="0" smtClean="0"/>
              <a:t> </a:t>
            </a:r>
            <a:r>
              <a:rPr lang="ru-RU" sz="2000" dirty="0" smtClean="0">
                <a:solidFill>
                  <a:schemeClr val="tx2"/>
                </a:solidFill>
                <a:latin typeface="Arial Black" pitchFamily="34" charset="0"/>
              </a:rPr>
              <a:t>1. Рисование «Платье на бал для принцессы</a:t>
            </a:r>
            <a:r>
              <a:rPr lang="ru-RU" sz="2000" dirty="0" smtClean="0">
                <a:solidFill>
                  <a:schemeClr val="tx2"/>
                </a:solidFill>
                <a:latin typeface="Arial Black" pitchFamily="34" charset="0"/>
              </a:rPr>
              <a:t>»;</a:t>
            </a:r>
            <a:endParaRPr lang="ru-RU" sz="2000" dirty="0" smtClean="0">
              <a:solidFill>
                <a:schemeClr val="tx2"/>
              </a:solidFill>
              <a:latin typeface="Arial Black" pitchFamily="34" charset="0"/>
            </a:endParaRPr>
          </a:p>
          <a:p>
            <a:r>
              <a:rPr lang="ru-RU" sz="2000" dirty="0" smtClean="0">
                <a:solidFill>
                  <a:schemeClr val="tx2"/>
                </a:solidFill>
                <a:latin typeface="Arial Black" pitchFamily="34" charset="0"/>
              </a:rPr>
              <a:t>2. Аппликация с применением пластилина и декора «Укрась свитер» (использование техники </a:t>
            </a:r>
            <a:r>
              <a:rPr lang="ru-RU" sz="2000" dirty="0" err="1" smtClean="0">
                <a:solidFill>
                  <a:schemeClr val="tx2"/>
                </a:solidFill>
                <a:latin typeface="Arial Black" pitchFamily="34" charset="0"/>
              </a:rPr>
              <a:t>пластилинография</a:t>
            </a:r>
            <a:r>
              <a:rPr lang="ru-RU" sz="2000" dirty="0" smtClean="0">
                <a:solidFill>
                  <a:schemeClr val="tx2"/>
                </a:solidFill>
                <a:latin typeface="Arial Black" pitchFamily="34" charset="0"/>
              </a:rPr>
              <a:t>, создание своего дизайна</a:t>
            </a:r>
            <a:r>
              <a:rPr lang="ru-RU" sz="2000" dirty="0" smtClean="0">
                <a:solidFill>
                  <a:schemeClr val="tx2"/>
                </a:solidFill>
                <a:latin typeface="Arial Black" pitchFamily="34" charset="0"/>
              </a:rPr>
              <a:t>);</a:t>
            </a:r>
            <a:endParaRPr lang="ru-RU" sz="2000" dirty="0" smtClean="0">
              <a:solidFill>
                <a:schemeClr val="tx2"/>
              </a:solidFill>
              <a:latin typeface="Arial Black" pitchFamily="34" charset="0"/>
            </a:endParaRPr>
          </a:p>
          <a:p>
            <a:r>
              <a:rPr lang="ru-RU" sz="2000" dirty="0" smtClean="0">
                <a:solidFill>
                  <a:schemeClr val="tx2"/>
                </a:solidFill>
                <a:latin typeface="Arial Black" pitchFamily="34" charset="0"/>
              </a:rPr>
              <a:t>3. Рисование «Нарисуй свою одежду» (на выбор ребенка</a:t>
            </a:r>
            <a:r>
              <a:rPr lang="ru-RU" sz="2000" dirty="0" smtClean="0">
                <a:solidFill>
                  <a:schemeClr val="tx2"/>
                </a:solidFill>
                <a:latin typeface="Arial Black" pitchFamily="34" charset="0"/>
              </a:rPr>
              <a:t>);</a:t>
            </a:r>
            <a:endParaRPr lang="ru-RU" sz="2000" dirty="0" smtClean="0">
              <a:solidFill>
                <a:schemeClr val="tx2"/>
              </a:solidFill>
              <a:latin typeface="Arial Black" pitchFamily="34" charset="0"/>
            </a:endParaRPr>
          </a:p>
          <a:p>
            <a:r>
              <a:rPr lang="ru-RU" sz="2000" dirty="0" smtClean="0">
                <a:solidFill>
                  <a:schemeClr val="tx2"/>
                </a:solidFill>
                <a:latin typeface="Arial Black" pitchFamily="34" charset="0"/>
              </a:rPr>
              <a:t>4. Рисунок или аппликация дома совместно с родителями по </a:t>
            </a:r>
            <a:r>
              <a:rPr lang="ru-RU" sz="2000" dirty="0" smtClean="0">
                <a:solidFill>
                  <a:schemeClr val="tx2"/>
                </a:solidFill>
                <a:latin typeface="Arial Black" pitchFamily="34" charset="0"/>
              </a:rPr>
              <a:t>теме.</a:t>
            </a:r>
            <a:endParaRPr lang="ru-RU" sz="2000" dirty="0" smtClean="0">
              <a:solidFill>
                <a:schemeClr val="tx2"/>
              </a:solidFill>
              <a:latin typeface="Arial Black" pitchFamily="34" charset="0"/>
            </a:endParaRP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763688" y="692696"/>
            <a:ext cx="5665832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Заключительный этап</a:t>
            </a:r>
            <a:endParaRPr lang="ru-RU" sz="2800" dirty="0" smtClean="0">
              <a:solidFill>
                <a:schemeClr val="accent5">
                  <a:lumMod val="75000"/>
                </a:schemeClr>
              </a:solidFill>
              <a:latin typeface="Arial Black" pitchFamily="34" charset="0"/>
            </a:endParaRPr>
          </a:p>
          <a:p>
            <a:endParaRPr lang="ru-RU" sz="2000" dirty="0" smtClean="0">
              <a:solidFill>
                <a:schemeClr val="accent5">
                  <a:lumMod val="75000"/>
                </a:schemeClr>
              </a:solidFill>
              <a:latin typeface="Arial Black" pitchFamily="34" charset="0"/>
            </a:endParaRPr>
          </a:p>
          <a:p>
            <a:endParaRPr lang="ru-RU" sz="2000" dirty="0" smtClean="0">
              <a:solidFill>
                <a:schemeClr val="accent5">
                  <a:lumMod val="75000"/>
                </a:schemeClr>
              </a:solidFill>
              <a:latin typeface="Arial Black" pitchFamily="34" charset="0"/>
            </a:endParaRPr>
          </a:p>
          <a:p>
            <a:endParaRPr lang="ru-RU" sz="2000" dirty="0" smtClean="0">
              <a:solidFill>
                <a:schemeClr val="accent5">
                  <a:lumMod val="75000"/>
                </a:schemeClr>
              </a:solidFill>
              <a:latin typeface="Arial Black" pitchFamily="34" charset="0"/>
            </a:endParaRPr>
          </a:p>
          <a:p>
            <a:endParaRPr lang="ru-RU" sz="2000" dirty="0" smtClean="0">
              <a:solidFill>
                <a:schemeClr val="accent5">
                  <a:lumMod val="75000"/>
                </a:schemeClr>
              </a:solidFill>
              <a:latin typeface="Arial Black" pitchFamily="34" charset="0"/>
            </a:endParaRPr>
          </a:p>
          <a:p>
            <a:r>
              <a:rPr lang="ru-RU" sz="2000" dirty="0" smtClean="0">
                <a:solidFill>
                  <a:schemeClr val="tx2"/>
                </a:solidFill>
                <a:latin typeface="Arial Black" pitchFamily="34" charset="0"/>
              </a:rPr>
              <a:t>Творческая </a:t>
            </a:r>
            <a:r>
              <a:rPr lang="ru-RU" sz="2000" dirty="0" smtClean="0">
                <a:solidFill>
                  <a:schemeClr val="tx2"/>
                </a:solidFill>
                <a:latin typeface="Arial Black" pitchFamily="34" charset="0"/>
              </a:rPr>
              <a:t>выставка детских работ</a:t>
            </a:r>
            <a:r>
              <a:rPr lang="ru-RU" sz="2000" dirty="0" smtClean="0">
                <a:solidFill>
                  <a:schemeClr val="tx2"/>
                </a:solidFill>
                <a:latin typeface="Arial Black" pitchFamily="34" charset="0"/>
              </a:rPr>
              <a:t>.</a:t>
            </a:r>
          </a:p>
          <a:p>
            <a:endParaRPr lang="ru-RU" sz="2000" dirty="0" smtClean="0">
              <a:solidFill>
                <a:schemeClr val="tx2"/>
              </a:solidFill>
              <a:latin typeface="Arial Black" pitchFamily="34" charset="0"/>
            </a:endParaRPr>
          </a:p>
          <a:p>
            <a:r>
              <a:rPr lang="ru-RU" sz="2000" dirty="0" smtClean="0">
                <a:solidFill>
                  <a:schemeClr val="tx2"/>
                </a:solidFill>
                <a:latin typeface="Arial Black" pitchFamily="34" charset="0"/>
              </a:rPr>
              <a:t> Презентация результата проекта «Такая разная одежда»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Овал 4"/>
          <p:cNvSpPr/>
          <p:nvPr/>
        </p:nvSpPr>
        <p:spPr>
          <a:xfrm>
            <a:off x="3059832" y="476672"/>
            <a:ext cx="3816424" cy="108012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987824" y="764704"/>
            <a:ext cx="3672408" cy="7920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О проекте</a:t>
            </a:r>
            <a:endParaRPr lang="ru-RU" sz="3600" dirty="0">
              <a:solidFill>
                <a:schemeClr val="accent5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91680" y="1700808"/>
            <a:ext cx="5832648" cy="302433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>
                <a:solidFill>
                  <a:schemeClr val="tx2"/>
                </a:solidFill>
                <a:latin typeface="Arial Black" pitchFamily="34" charset="0"/>
              </a:rPr>
              <a:t>Вид проекта:</a:t>
            </a:r>
            <a:r>
              <a:rPr lang="ru-RU" sz="2000" dirty="0">
                <a:solidFill>
                  <a:schemeClr val="tx2"/>
                </a:solidFill>
                <a:latin typeface="Arial Black" pitchFamily="34" charset="0"/>
              </a:rPr>
              <a:t> творческий, </a:t>
            </a:r>
            <a:r>
              <a:rPr lang="ru-RU" sz="2000" dirty="0" smtClean="0">
                <a:solidFill>
                  <a:schemeClr val="tx2"/>
                </a:solidFill>
                <a:latin typeface="Arial Black" pitchFamily="34" charset="0"/>
              </a:rPr>
              <a:t>познавательный</a:t>
            </a:r>
            <a:r>
              <a:rPr lang="ru-RU" sz="2000" dirty="0" smtClean="0">
                <a:solidFill>
                  <a:schemeClr val="tx2"/>
                </a:solidFill>
                <a:latin typeface="Arial Black" pitchFamily="34" charset="0"/>
              </a:rPr>
              <a:t>, исследовательский</a:t>
            </a:r>
            <a:endParaRPr lang="ru-RU" sz="2000" dirty="0" smtClean="0">
              <a:solidFill>
                <a:schemeClr val="tx2"/>
              </a:solidFill>
              <a:latin typeface="Arial Black" pitchFamily="34" charset="0"/>
            </a:endParaRPr>
          </a:p>
          <a:p>
            <a:r>
              <a:rPr lang="ru-RU" sz="2000" dirty="0" smtClean="0">
                <a:solidFill>
                  <a:schemeClr val="tx2"/>
                </a:solidFill>
                <a:latin typeface="Arial Black" pitchFamily="34" charset="0"/>
              </a:rPr>
              <a:t>Тип проекта: краткосрочный</a:t>
            </a:r>
          </a:p>
          <a:p>
            <a:r>
              <a:rPr lang="ru-RU" sz="2000" dirty="0" smtClean="0">
                <a:solidFill>
                  <a:schemeClr val="tx2"/>
                </a:solidFill>
                <a:latin typeface="Arial Black" pitchFamily="34" charset="0"/>
              </a:rPr>
              <a:t>Сроки реализации:1 неделя</a:t>
            </a:r>
            <a:endParaRPr lang="ru-RU" sz="2000" dirty="0">
              <a:solidFill>
                <a:schemeClr val="tx2"/>
              </a:solidFill>
              <a:latin typeface="Arial Black" pitchFamily="34" charset="0"/>
            </a:endParaRPr>
          </a:p>
          <a:p>
            <a:r>
              <a:rPr lang="ru-RU" sz="2000" b="1" dirty="0">
                <a:solidFill>
                  <a:schemeClr val="tx2"/>
                </a:solidFill>
                <a:latin typeface="Arial Black" pitchFamily="34" charset="0"/>
              </a:rPr>
              <a:t>Участники проекта:</a:t>
            </a:r>
            <a:r>
              <a:rPr lang="ru-RU" sz="2000" dirty="0">
                <a:solidFill>
                  <a:schemeClr val="tx2"/>
                </a:solidFill>
                <a:latin typeface="Arial Black" pitchFamily="34" charset="0"/>
              </a:rPr>
              <a:t> воспитатели, дети старшей группы, родители.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979712" y="548680"/>
            <a:ext cx="6480720" cy="57246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Результаты проекта: </a:t>
            </a:r>
            <a:endParaRPr lang="ru-RU" sz="2400" dirty="0" smtClean="0">
              <a:solidFill>
                <a:schemeClr val="accent5">
                  <a:lumMod val="75000"/>
                </a:schemeClr>
              </a:solidFill>
              <a:latin typeface="Arial Black" pitchFamily="34" charset="0"/>
            </a:endParaRPr>
          </a:p>
          <a:p>
            <a:endParaRPr lang="ru-RU" dirty="0" smtClean="0">
              <a:solidFill>
                <a:schemeClr val="accent1"/>
              </a:solidFill>
              <a:latin typeface="Arial Black" pitchFamily="34" charset="0"/>
            </a:endParaRPr>
          </a:p>
          <a:p>
            <a:r>
              <a:rPr lang="ru-RU" dirty="0" smtClean="0">
                <a:solidFill>
                  <a:schemeClr val="tx2"/>
                </a:solidFill>
                <a:latin typeface="Arial Black" pitchFamily="34" charset="0"/>
              </a:rPr>
              <a:t>Заключительным </a:t>
            </a:r>
            <a:r>
              <a:rPr lang="ru-RU" dirty="0" smtClean="0">
                <a:solidFill>
                  <a:schemeClr val="tx2"/>
                </a:solidFill>
                <a:latin typeface="Arial Black" pitchFamily="34" charset="0"/>
              </a:rPr>
              <a:t>этапом проекта стала итоговая творческая выставка всех детских работ, выполненных в рамках проекта.</a:t>
            </a:r>
          </a:p>
          <a:p>
            <a:r>
              <a:rPr lang="ru-RU" dirty="0" smtClean="0">
                <a:solidFill>
                  <a:schemeClr val="tx2"/>
                </a:solidFill>
                <a:latin typeface="Arial Black" pitchFamily="34" charset="0"/>
              </a:rPr>
              <a:t>По завершению проекта расширены знания детей по теме одежда. У детей развился устойчивый интерес к процессу экспериментирования и обучения, дети с большим интересом включались в различные виды деятельности, рисовали, лепили, украшали свои модели платьев и свитеров.</a:t>
            </a:r>
          </a:p>
          <a:p>
            <a:r>
              <a:rPr lang="ru-RU" dirty="0" smtClean="0">
                <a:solidFill>
                  <a:schemeClr val="tx2"/>
                </a:solidFill>
                <a:latin typeface="Arial Black" pitchFamily="34" charset="0"/>
              </a:rPr>
              <a:t>Благодаря проведенным занятиям, беседам, экскурсии в прачечную детского сада, игровой деятельности у детей закрепились и улучшились знания по данной теме, были решены задачи по обогащению словаря, развитию связной речи.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4338" name="Picture 2" descr="https://sun9-22.userapi.com/impg/JB16-Z-8FlsB2GWMMCovzEmoizWMNFKY4aB3cA/tSrS0Uo5vvk.jpg?size=813x1080&amp;quality=95&amp;sign=fd6c51f5b71b0103c11be02af3069e24&amp;type=albu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8794" y="2000240"/>
            <a:ext cx="3286148" cy="4003318"/>
          </a:xfrm>
          <a:prstGeom prst="rect">
            <a:avLst/>
          </a:prstGeom>
          <a:noFill/>
        </p:spPr>
      </p:pic>
      <p:pic>
        <p:nvPicPr>
          <p:cNvPr id="14340" name="Picture 4" descr="https://sun9-38.userapi.com/impg/H7Up5HtX2MlRHHI0Ci_ULeNyge0QaH5lC7otQw/McNthlk3dks.jpg?size=813x1080&amp;quality=95&amp;sign=f3cdf77e156fc6898d654d79ec1bb1d0&amp;type=album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72132" y="1928802"/>
            <a:ext cx="2908523" cy="4104456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899592" y="836712"/>
            <a:ext cx="4608512" cy="10801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Рисование "Расписные ткани</a:t>
            </a:r>
            <a:r>
              <a:rPr lang="ru-RU" b="1" dirty="0" smtClean="0"/>
              <a:t>"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827584" y="692696"/>
            <a:ext cx="79208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Аппликация с применением пластилина «Укрась свитер</a:t>
            </a: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»:</a:t>
            </a:r>
            <a:endParaRPr lang="ru-RU" sz="2000" dirty="0">
              <a:latin typeface="Arial Black" pitchFamily="34" charset="0"/>
            </a:endParaRPr>
          </a:p>
        </p:txBody>
      </p:sp>
      <p:pic>
        <p:nvPicPr>
          <p:cNvPr id="13314" name="Picture 2" descr="https://sun9-30.userapi.com/impg/35PleP4cO1bqihYW_tk4vDIhJiFKS3qe085eUw/6azy4QbDyWo.jpg?size=407x469&amp;quality=96&amp;sign=865a99b5d8ea08d1e03ff5ee34feb8e7&amp;type=albu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40" y="1571612"/>
            <a:ext cx="3588643" cy="4467226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691680" y="764704"/>
            <a:ext cx="64807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Дидактическая игра «Одень куклу</a:t>
            </a: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»:</a:t>
            </a:r>
            <a:endParaRPr lang="ru-RU" sz="2400" dirty="0">
              <a:solidFill>
                <a:schemeClr val="accent5">
                  <a:lumMod val="7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3076" name="Picture 4" descr="https://sun9-86.userapi.com/impg/25Vkl0r9eQ1KkiIF6t1L3Vp5jUI7BlLa4U7QYg/rAKuGt8junk.jpg?size=813x1080&amp;quality=95&amp;sign=4c4b7748952afc84dcd655d41771cc19&amp;type=albu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8794" y="1644106"/>
            <a:ext cx="2878610" cy="3823982"/>
          </a:xfrm>
          <a:prstGeom prst="rect">
            <a:avLst/>
          </a:prstGeom>
          <a:noFill/>
        </p:spPr>
      </p:pic>
      <p:pic>
        <p:nvPicPr>
          <p:cNvPr id="3078" name="Picture 6" descr="https://sun9-78.userapi.com/impg/RcqrAvL7NzW2Y4FmLmKuUkjMq1AChwN0_8xduA/f_9UnXBfCBE.jpg?size=813x1080&amp;quality=95&amp;sign=d774776d43fadd0189b9f4035ca0adc5&amp;type=album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28050" y="1589218"/>
            <a:ext cx="2944478" cy="3911484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052" name="Picture 4" descr="https://sun9-19.userapi.com/impg/iFIrqdsO2b1tKw5jc8fK3oAu7lI8P0D-QzhfQg/smGjEcaJ-P8.jpg?size=813x1080&amp;quality=95&amp;sign=eb46ac62c62aacf2feb1d54702e010f5&amp;type=albu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43570" y="1500174"/>
            <a:ext cx="2978822" cy="3957105"/>
          </a:xfrm>
          <a:prstGeom prst="rect">
            <a:avLst/>
          </a:prstGeom>
          <a:noFill/>
        </p:spPr>
      </p:pic>
      <p:pic>
        <p:nvPicPr>
          <p:cNvPr id="2054" name="Picture 6" descr="https://sun9-4.userapi.com/impg/xobZCiWsNbe09L76fAU4Fpx1beVXtTrE9NmqmA/1PDSJ_CUM3o.jpg?size=813x1080&amp;quality=95&amp;sign=0949c91d7697cbe8ce5faf2b32a44f32&amp;type=album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00232" y="1480094"/>
            <a:ext cx="2928958" cy="4049678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899592" y="476672"/>
            <a:ext cx="7848872" cy="864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Знакомство детей со швейной </a:t>
            </a: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машиной:</a:t>
            </a:r>
            <a:endParaRPr lang="ru-RU" sz="2800" dirty="0">
              <a:solidFill>
                <a:schemeClr val="accent5">
                  <a:lumMod val="75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26" name="Picture 2" descr="https://sun9-18.userapi.com/impg/0LFAYhJSxqLqu6g2DLS7DUr_3zf4im-zc6gV0w/jOEEspG4CeE.jpg?size=813x1080&amp;quality=95&amp;sign=23b9c27014dafa140725b61952518aab&amp;type=albu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43570" y="1643050"/>
            <a:ext cx="2891521" cy="4032448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619672" y="620688"/>
            <a:ext cx="6048672" cy="10081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Эксперименты с </a:t>
            </a: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тканью:</a:t>
            </a:r>
            <a:endParaRPr lang="ru-RU" sz="2800" dirty="0">
              <a:solidFill>
                <a:schemeClr val="accent5">
                  <a:lumMod val="7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1032" name="Picture 8" descr="https://sun9-40.userapi.com/impg/Lasn2ZdZAyylO6sVmpewuxJQwOwlmovdawYSxw/wZtukDnJ8D0.jpg?size=813x1080&amp;quality=95&amp;sign=c37c723935284540f65a017d5c653dcf&amp;type=album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3108" y="1714488"/>
            <a:ext cx="2960717" cy="3933056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47106" name="Picture 2" descr="https://sun9-28.userapi.com/impg/aE5fEQcVVKUx-Omehrm9fPGij7o-KGqtAw9Wkw/8ntHi2G5COs.jpg?size=813x1080&amp;quality=95&amp;sign=b9a4dab864b0d17a59a7d28a55b0c187&amp;type=albu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7554" y="2143116"/>
            <a:ext cx="3096343" cy="400506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043608" y="908720"/>
            <a:ext cx="7200800" cy="864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Чтение художественной литературы</a:t>
            </a:r>
            <a:endParaRPr lang="ru-RU" sz="2800" dirty="0">
              <a:solidFill>
                <a:schemeClr val="accent5">
                  <a:lumMod val="75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5058" name="Picture 2" descr="https://sun9-77.userapi.com/impg/PL4_Kb84MJeTHQSLiZc16zBAHj6ix5EzZtRznA/ERoZIBzcBws.jpg?size=694x1080&amp;quality=95&amp;sign=955789f84a6767d99e67cb8b8cdcecf9&amp;type=albu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40" y="2143116"/>
            <a:ext cx="3337037" cy="410445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043608" y="980728"/>
            <a:ext cx="7200800" cy="864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Работа с родителями</a:t>
            </a:r>
          </a:p>
          <a:p>
            <a:pPr algn="ctr"/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Изготовление национальной одежды народов </a:t>
            </a:r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России:</a:t>
            </a:r>
            <a:endParaRPr lang="ru-RU" sz="2800" dirty="0">
              <a:solidFill>
                <a:schemeClr val="accent5">
                  <a:lumMod val="75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835696" y="980728"/>
            <a:ext cx="6984776" cy="40324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Спасибо за внимание!</a:t>
            </a:r>
            <a:endParaRPr lang="ru-RU" sz="3200" dirty="0">
              <a:solidFill>
                <a:schemeClr val="accent5">
                  <a:lumMod val="75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Овал 4"/>
          <p:cNvSpPr/>
          <p:nvPr/>
        </p:nvSpPr>
        <p:spPr>
          <a:xfrm>
            <a:off x="2555776" y="404664"/>
            <a:ext cx="4824536" cy="108012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Актуальность</a:t>
            </a:r>
            <a:endParaRPr lang="ru-RU" sz="3200" dirty="0">
              <a:solidFill>
                <a:schemeClr val="accent5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51720" y="1556792"/>
            <a:ext cx="6264696" cy="40324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dirty="0">
                <a:solidFill>
                  <a:schemeClr val="tx2"/>
                </a:solidFill>
                <a:latin typeface="Arial Black" pitchFamily="34" charset="0"/>
              </a:rPr>
              <a:t>Несколько веков тому назад люди не знали, что такое ткань. Но они уже умели, пользуясь костяными иглами, сшивать, сплетать и связывать различные естественные материалы — листья, солому, тростник, шкуры животных, чтобы придать им желаемую форму. Такая одежда не была удобной. Детям будет интересно узнать историю возникновения одежды, и какие существуют ткани в современном мире, их свойства и назначение, какая ткань полезней для человека, что можно из нее сшить.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339752" y="332656"/>
            <a:ext cx="5112568" cy="13681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Проблема</a:t>
            </a:r>
            <a:endParaRPr lang="ru-RU" sz="2800" dirty="0">
              <a:solidFill>
                <a:schemeClr val="accent5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763688" y="1844824"/>
            <a:ext cx="6624736" cy="2592288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2"/>
                </a:solidFill>
                <a:latin typeface="Arial Black" pitchFamily="34" charset="0"/>
              </a:rPr>
              <a:t>Дети родившиеся в наше время не имеют представление об истории возникновения одежды, о её видах</a:t>
            </a:r>
            <a:r>
              <a:rPr lang="ru-RU" sz="2000" dirty="0" smtClean="0">
                <a:solidFill>
                  <a:schemeClr val="tx2"/>
                </a:solidFill>
                <a:latin typeface="Arial Black" pitchFamily="34" charset="0"/>
              </a:rPr>
              <a:t>, назначении</a:t>
            </a:r>
            <a:r>
              <a:rPr lang="ru-RU" sz="2000" dirty="0" smtClean="0">
                <a:solidFill>
                  <a:schemeClr val="tx2"/>
                </a:solidFill>
                <a:latin typeface="Arial Black" pitchFamily="34" charset="0"/>
              </a:rPr>
              <a:t>.</a:t>
            </a:r>
            <a:endParaRPr lang="ru-RU" sz="2000" dirty="0">
              <a:solidFill>
                <a:schemeClr val="tx2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Содержимое 3" descr="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475656" y="260648"/>
            <a:ext cx="5904656" cy="7920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Цель и задачи проекта</a:t>
            </a:r>
            <a:endParaRPr lang="ru-RU" sz="2800" dirty="0">
              <a:solidFill>
                <a:schemeClr val="accent5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19672" y="980728"/>
            <a:ext cx="5832648" cy="14401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2"/>
                </a:solidFill>
                <a:latin typeface="Arial Black" pitchFamily="34" charset="0"/>
              </a:rPr>
              <a:t>Цель:</a:t>
            </a:r>
            <a:r>
              <a:rPr lang="ru-RU" sz="2000" dirty="0">
                <a:solidFill>
                  <a:schemeClr val="tx2"/>
                </a:solidFill>
                <a:latin typeface="Arial Black" pitchFamily="34" charset="0"/>
              </a:rPr>
              <a:t> Формировать представления детей об одежде, её видах, частях</a:t>
            </a:r>
            <a:r>
              <a:rPr lang="ru-RU" sz="2000" dirty="0" smtClean="0">
                <a:solidFill>
                  <a:schemeClr val="tx2"/>
                </a:solidFill>
                <a:latin typeface="Arial Black" pitchFamily="34" charset="0"/>
              </a:rPr>
              <a:t>.</a:t>
            </a:r>
          </a:p>
          <a:p>
            <a:pPr algn="ctr"/>
            <a:endParaRPr lang="ru-RU" sz="2000" dirty="0">
              <a:solidFill>
                <a:schemeClr val="accent5">
                  <a:lumMod val="75000"/>
                </a:schemeClr>
              </a:solidFill>
              <a:latin typeface="Arial Black" pitchFamily="34" charset="0"/>
            </a:endParaRPr>
          </a:p>
          <a:p>
            <a:pPr algn="ctr"/>
            <a:endParaRPr lang="ru-RU" sz="2000" dirty="0">
              <a:solidFill>
                <a:schemeClr val="accent5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907704" y="2852936"/>
            <a:ext cx="6408712" cy="28803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907704" y="1700808"/>
            <a:ext cx="619268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tx2"/>
                </a:solidFill>
                <a:latin typeface="Arial Black" pitchFamily="34" charset="0"/>
              </a:rPr>
              <a:t>Задачи: Формировать </a:t>
            </a:r>
            <a:r>
              <a:rPr lang="ru-RU" sz="2000" dirty="0">
                <a:solidFill>
                  <a:schemeClr val="tx2"/>
                </a:solidFill>
                <a:latin typeface="Arial Black" pitchFamily="34" charset="0"/>
              </a:rPr>
              <a:t>представления детей об истории происхождения одежды.</a:t>
            </a:r>
          </a:p>
          <a:p>
            <a:r>
              <a:rPr lang="ru-RU" sz="2000" dirty="0" smtClean="0">
                <a:solidFill>
                  <a:schemeClr val="tx2"/>
                </a:solidFill>
                <a:latin typeface="Arial Black" pitchFamily="34" charset="0"/>
              </a:rPr>
              <a:t>Познакомить </a:t>
            </a:r>
            <a:r>
              <a:rPr lang="ru-RU" sz="2000" dirty="0">
                <a:solidFill>
                  <a:schemeClr val="tx2"/>
                </a:solidFill>
                <a:latin typeface="Arial Black" pitchFamily="34" charset="0"/>
              </a:rPr>
              <a:t>с </a:t>
            </a:r>
            <a:r>
              <a:rPr lang="ru-RU" sz="2000" dirty="0" smtClean="0">
                <a:solidFill>
                  <a:schemeClr val="tx2"/>
                </a:solidFill>
                <a:latin typeface="Arial Black" pitchFamily="34" charset="0"/>
              </a:rPr>
              <a:t>профессиями (портной, швея, модельер). </a:t>
            </a:r>
            <a:endParaRPr lang="ru-RU" sz="2000" dirty="0">
              <a:solidFill>
                <a:schemeClr val="tx2"/>
              </a:solidFill>
              <a:latin typeface="Arial Black" pitchFamily="34" charset="0"/>
            </a:endParaRPr>
          </a:p>
          <a:p>
            <a:r>
              <a:rPr lang="ru-RU" sz="2000" dirty="0">
                <a:solidFill>
                  <a:schemeClr val="tx2"/>
                </a:solidFill>
                <a:latin typeface="Arial Black" pitchFamily="34" charset="0"/>
              </a:rPr>
              <a:t>Познакомить детей со свойствами и качествами бумаги и ткани, учить сравнивать их и делать простые </a:t>
            </a:r>
            <a:r>
              <a:rPr lang="ru-RU" sz="2000" dirty="0" smtClean="0">
                <a:solidFill>
                  <a:schemeClr val="tx2"/>
                </a:solidFill>
                <a:latin typeface="Arial Black" pitchFamily="34" charset="0"/>
              </a:rPr>
              <a:t>выводы.</a:t>
            </a:r>
            <a:endParaRPr lang="ru-RU" sz="2000" dirty="0">
              <a:solidFill>
                <a:schemeClr val="tx2"/>
              </a:solidFill>
              <a:latin typeface="Arial Black" pitchFamily="34" charset="0"/>
            </a:endParaRPr>
          </a:p>
          <a:p>
            <a:r>
              <a:rPr lang="ru-RU" sz="2000" dirty="0">
                <a:solidFill>
                  <a:schemeClr val="tx2"/>
                </a:solidFill>
                <a:latin typeface="Arial Black" pitchFamily="34" charset="0"/>
              </a:rPr>
              <a:t>Развивать речь детей, расширять словарный запас по данной теме</a:t>
            </a:r>
            <a:r>
              <a:rPr lang="ru-RU" sz="2000" dirty="0" smtClean="0">
                <a:solidFill>
                  <a:schemeClr val="tx2"/>
                </a:solidFill>
                <a:latin typeface="Arial Black" pitchFamily="34" charset="0"/>
              </a:rPr>
              <a:t>.</a:t>
            </a:r>
            <a:endParaRPr lang="ru-RU" sz="2000" dirty="0">
              <a:solidFill>
                <a:schemeClr val="tx2"/>
              </a:solidFill>
              <a:latin typeface="Arial Black" pitchFamily="34" charset="0"/>
            </a:endParaRPr>
          </a:p>
          <a:p>
            <a:r>
              <a:rPr lang="ru-RU" sz="2000" dirty="0" smtClean="0">
                <a:solidFill>
                  <a:schemeClr val="tx2"/>
                </a:solidFill>
                <a:latin typeface="Arial Black" pitchFamily="34" charset="0"/>
              </a:rPr>
              <a:t>Воспитывать </a:t>
            </a:r>
            <a:r>
              <a:rPr lang="ru-RU" sz="2000" dirty="0">
                <a:solidFill>
                  <a:schemeClr val="tx2"/>
                </a:solidFill>
                <a:latin typeface="Arial Black" pitchFamily="34" charset="0"/>
              </a:rPr>
              <a:t>бережное отношение к одежде.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Овал 4"/>
          <p:cNvSpPr/>
          <p:nvPr/>
        </p:nvSpPr>
        <p:spPr>
          <a:xfrm>
            <a:off x="1043608" y="332656"/>
            <a:ext cx="7488832" cy="93610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Ожидаемые результаты</a:t>
            </a:r>
            <a:endParaRPr lang="ru-RU" sz="2800" dirty="0">
              <a:solidFill>
                <a:schemeClr val="accent5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907704" y="1124744"/>
            <a:ext cx="6912768" cy="50405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 smtClean="0">
                <a:solidFill>
                  <a:schemeClr val="tx2"/>
                </a:solidFill>
                <a:latin typeface="Arial Black" pitchFamily="34" charset="0"/>
              </a:rPr>
              <a:t>По </a:t>
            </a:r>
            <a:r>
              <a:rPr lang="ru-RU" sz="2000" dirty="0">
                <a:solidFill>
                  <a:schemeClr val="tx2"/>
                </a:solidFill>
                <a:latin typeface="Arial Black" pitchFamily="34" charset="0"/>
              </a:rPr>
              <a:t>окончании проекта дети будут знать и называть виды одежды, их назначение, составные части.</a:t>
            </a:r>
          </a:p>
          <a:p>
            <a:r>
              <a:rPr lang="ru-RU" sz="2000" dirty="0" smtClean="0">
                <a:solidFill>
                  <a:schemeClr val="tx2"/>
                </a:solidFill>
                <a:latin typeface="Arial Black" pitchFamily="34" charset="0"/>
              </a:rPr>
              <a:t>Дети </a:t>
            </a:r>
            <a:r>
              <a:rPr lang="ru-RU" sz="2000" dirty="0">
                <a:solidFill>
                  <a:schemeClr val="tx2"/>
                </a:solidFill>
                <a:latin typeface="Arial Black" pitchFamily="34" charset="0"/>
              </a:rPr>
              <a:t>научатся различать ткани по их характеристикам (толстая, тонкая, цветная, с рисунком, однотонная, легкая, теплая) и понимать их предназначение, что каждая вещь шьется из определенной ткани.</a:t>
            </a:r>
          </a:p>
          <a:p>
            <a:r>
              <a:rPr lang="ru-RU" sz="2000" dirty="0">
                <a:solidFill>
                  <a:schemeClr val="tx2"/>
                </a:solidFill>
                <a:latin typeface="Arial Black" pitchFamily="34" charset="0"/>
              </a:rPr>
              <a:t>В ходе эксперимента дети научатся сравнивать качества ткани и бумаги, находя сходство и различие. </a:t>
            </a:r>
          </a:p>
          <a:p>
            <a:r>
              <a:rPr lang="ru-RU" sz="2000" dirty="0" smtClean="0">
                <a:solidFill>
                  <a:schemeClr val="tx2"/>
                </a:solidFill>
                <a:latin typeface="Arial Black" pitchFamily="34" charset="0"/>
              </a:rPr>
              <a:t>Дети познакомятся с профессиями, связанные </a:t>
            </a:r>
            <a:r>
              <a:rPr lang="ru-RU" sz="2000" dirty="0">
                <a:solidFill>
                  <a:schemeClr val="tx2"/>
                </a:solidFill>
                <a:latin typeface="Arial Black" pitchFamily="34" charset="0"/>
              </a:rPr>
              <a:t>с изготовлением одежды. </a:t>
            </a:r>
          </a:p>
          <a:p>
            <a:r>
              <a:rPr lang="ru-RU" sz="2000" dirty="0" smtClean="0">
                <a:solidFill>
                  <a:schemeClr val="tx2"/>
                </a:solidFill>
                <a:latin typeface="Arial Black" pitchFamily="34" charset="0"/>
              </a:rPr>
              <a:t>Воспитание </a:t>
            </a:r>
            <a:r>
              <a:rPr lang="ru-RU" sz="2000" dirty="0">
                <a:solidFill>
                  <a:schemeClr val="tx2"/>
                </a:solidFill>
                <a:latin typeface="Arial Black" pitchFamily="34" charset="0"/>
              </a:rPr>
              <a:t>бережного отношения к одежде.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1907704" y="1196752"/>
          <a:ext cx="6757994" cy="4964897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6757994"/>
              </a:tblGrid>
              <a:tr h="496489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Содержимое 3" descr="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835696" y="332656"/>
            <a:ext cx="6768752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  <a:cs typeface="Times New Roman" panose="02020603050405020304" pitchFamily="18" charset="0"/>
              </a:rPr>
              <a:t>Этапы работы над проектом</a:t>
            </a:r>
            <a:endParaRPr lang="ru-RU" sz="2800" b="1" dirty="0">
              <a:solidFill>
                <a:schemeClr val="accent5">
                  <a:lumMod val="75000"/>
                </a:schemeClr>
              </a:solidFill>
              <a:latin typeface="Arial Black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907704" y="1340768"/>
            <a:ext cx="6768752" cy="47525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tx2"/>
                </a:solidFill>
                <a:latin typeface="Arial Black" pitchFamily="34" charset="0"/>
              </a:rPr>
              <a:t>Подготовительный этап:</a:t>
            </a:r>
            <a:endParaRPr lang="ru-RU" sz="2000" dirty="0" smtClean="0">
              <a:solidFill>
                <a:schemeClr val="tx2"/>
              </a:solidFill>
              <a:latin typeface="Arial Black" pitchFamily="34" charset="0"/>
            </a:endParaRPr>
          </a:p>
          <a:p>
            <a:r>
              <a:rPr lang="ru-RU" sz="2000" dirty="0" smtClean="0">
                <a:solidFill>
                  <a:schemeClr val="tx2"/>
                </a:solidFill>
                <a:latin typeface="Arial Black" pitchFamily="34" charset="0"/>
              </a:rPr>
              <a:t>Сбор и анализ литературы по данной теме;</a:t>
            </a:r>
          </a:p>
          <a:p>
            <a:r>
              <a:rPr lang="ru-RU" sz="2000" dirty="0" smtClean="0">
                <a:solidFill>
                  <a:schemeClr val="tx2"/>
                </a:solidFill>
                <a:latin typeface="Arial Black" pitchFamily="34" charset="0"/>
              </a:rPr>
              <a:t>Разработка плана реализации проекта;</a:t>
            </a:r>
          </a:p>
          <a:p>
            <a:r>
              <a:rPr lang="ru-RU" sz="2000" dirty="0" smtClean="0">
                <a:solidFill>
                  <a:schemeClr val="tx2"/>
                </a:solidFill>
                <a:latin typeface="Arial Black" pitchFamily="34" charset="0"/>
              </a:rPr>
              <a:t>Разработка дидактических пособий «Одежда»: «Мужская одежда», «Женская одежда», «Одежда наших предков», «Кто и как изготавливает нам Одежду?», «Образцы тканей</a:t>
            </a:r>
            <a:r>
              <a:rPr lang="ru-RU" sz="2000" dirty="0" smtClean="0">
                <a:solidFill>
                  <a:schemeClr val="tx2"/>
                </a:solidFill>
                <a:latin typeface="Arial Black" pitchFamily="34" charset="0"/>
              </a:rPr>
              <a:t>»;</a:t>
            </a:r>
            <a:endParaRPr lang="ru-RU" sz="2000" dirty="0" smtClean="0">
              <a:solidFill>
                <a:schemeClr val="tx2"/>
              </a:solidFill>
              <a:latin typeface="Arial Black" pitchFamily="34" charset="0"/>
            </a:endParaRPr>
          </a:p>
          <a:p>
            <a:r>
              <a:rPr lang="ru-RU" sz="2000" dirty="0" smtClean="0">
                <a:solidFill>
                  <a:schemeClr val="tx2"/>
                </a:solidFill>
                <a:latin typeface="Arial Black" pitchFamily="34" charset="0"/>
              </a:rPr>
              <a:t>Подборка иллюстративного материала;</a:t>
            </a:r>
          </a:p>
          <a:p>
            <a:r>
              <a:rPr lang="ru-RU" sz="2000" dirty="0" smtClean="0">
                <a:solidFill>
                  <a:schemeClr val="tx2"/>
                </a:solidFill>
                <a:latin typeface="Arial Black" pitchFamily="34" charset="0"/>
              </a:rPr>
              <a:t>Подборка стихотворений, загадок, песен, </a:t>
            </a:r>
          </a:p>
          <a:p>
            <a:r>
              <a:rPr lang="ru-RU" sz="2000" dirty="0" smtClean="0">
                <a:solidFill>
                  <a:schemeClr val="tx2"/>
                </a:solidFill>
                <a:latin typeface="Arial Black" pitchFamily="34" charset="0"/>
              </a:rPr>
              <a:t>Подготовка материала для продуктивной деятельности</a:t>
            </a:r>
          </a:p>
          <a:p>
            <a:r>
              <a:rPr lang="ru-RU" sz="2000" dirty="0" smtClean="0">
                <a:solidFill>
                  <a:schemeClr val="tx2"/>
                </a:solidFill>
                <a:latin typeface="Arial Black" pitchFamily="34" charset="0"/>
              </a:rPr>
              <a:t>Организация посещения экскурсии в прачечную детского сада;</a:t>
            </a:r>
          </a:p>
          <a:p>
            <a:r>
              <a:rPr lang="ru-RU" sz="2000" dirty="0" smtClean="0">
                <a:solidFill>
                  <a:schemeClr val="tx2"/>
                </a:solidFill>
                <a:latin typeface="Arial Black" pitchFamily="34" charset="0"/>
              </a:rPr>
              <a:t>Подготовка материала для эксперимента с бумагой, тканью и водой;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907704" y="764704"/>
            <a:ext cx="6480720" cy="55446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Подготовка к реализации проекта:</a:t>
            </a:r>
          </a:p>
          <a:p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 </a:t>
            </a:r>
          </a:p>
          <a:p>
            <a:r>
              <a:rPr lang="ru-RU" sz="2000" dirty="0" smtClean="0">
                <a:solidFill>
                  <a:schemeClr val="tx2"/>
                </a:solidFill>
                <a:latin typeface="Arial Black" pitchFamily="34" charset="0"/>
              </a:rPr>
              <a:t>- </a:t>
            </a:r>
            <a:r>
              <a:rPr lang="ru-RU" sz="2000" dirty="0" smtClean="0">
                <a:solidFill>
                  <a:schemeClr val="tx2"/>
                </a:solidFill>
                <a:latin typeface="Arial Black" pitchFamily="34" charset="0"/>
              </a:rPr>
              <a:t>формировать познавательный интерес к данной теме; </a:t>
            </a:r>
          </a:p>
          <a:p>
            <a:r>
              <a:rPr lang="ru-RU" sz="2000" dirty="0" smtClean="0">
                <a:solidFill>
                  <a:schemeClr val="tx2"/>
                </a:solidFill>
                <a:latin typeface="Arial Black" pitchFamily="34" charset="0"/>
              </a:rPr>
              <a:t>- вводные беседы и просмотр обучающих развивающих мультфильмов по теме с воспитанниками; </a:t>
            </a:r>
          </a:p>
          <a:p>
            <a:r>
              <a:rPr lang="ru-RU" sz="2000" dirty="0" smtClean="0">
                <a:solidFill>
                  <a:schemeClr val="tx2"/>
                </a:solidFill>
                <a:latin typeface="Arial Black" pitchFamily="34" charset="0"/>
              </a:rPr>
              <a:t>- в книжном уголке выставка журналов моды, картинки с изображением предметов одежды, сюжетные картинки с изображением детей в разных видах одежды в разное время года;</a:t>
            </a:r>
          </a:p>
          <a:p>
            <a:r>
              <a:rPr lang="ru-RU" sz="2000" dirty="0" smtClean="0">
                <a:solidFill>
                  <a:schemeClr val="tx2"/>
                </a:solidFill>
                <a:latin typeface="Arial Black" pitchFamily="34" charset="0"/>
              </a:rPr>
              <a:t>- консультация для родителей «Как научить ребенка ухаживать за </a:t>
            </a:r>
            <a:r>
              <a:rPr lang="ru-RU" sz="2000" dirty="0" smtClean="0">
                <a:solidFill>
                  <a:schemeClr val="tx2"/>
                </a:solidFill>
                <a:latin typeface="Arial Black" pitchFamily="34" charset="0"/>
              </a:rPr>
              <a:t>одеждой.</a:t>
            </a:r>
            <a:endParaRPr lang="ru-RU" sz="2000" dirty="0">
              <a:solidFill>
                <a:schemeClr val="tx2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267744" y="404664"/>
            <a:ext cx="576064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accent5">
                    <a:lumMod val="75000"/>
                  </a:schemeClr>
                </a:solidFill>
                <a:latin typeface="Arial Black" pitchFamily="34" charset="0"/>
              </a:rPr>
              <a:t>Работа с родителями</a:t>
            </a:r>
            <a:endParaRPr lang="ru-RU" sz="2800" dirty="0">
              <a:solidFill>
                <a:schemeClr val="accent5">
                  <a:lumMod val="75000"/>
                </a:schemeClr>
              </a:solidFill>
              <a:latin typeface="Arial Black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979712" y="1628800"/>
            <a:ext cx="6336704" cy="43204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 </a:t>
            </a:r>
            <a:r>
              <a:rPr lang="ru-RU" sz="2000" dirty="0" smtClean="0">
                <a:solidFill>
                  <a:schemeClr val="tx2"/>
                </a:solidFill>
                <a:latin typeface="Arial Black" pitchFamily="34" charset="0"/>
              </a:rPr>
              <a:t>Содействие в организации развивающей среды по теме на время проведения проекта, принести из дома книги, журналы моды, энциклопедии по </a:t>
            </a:r>
            <a:r>
              <a:rPr lang="ru-RU" sz="2000" dirty="0" smtClean="0">
                <a:solidFill>
                  <a:schemeClr val="tx2"/>
                </a:solidFill>
                <a:latin typeface="Arial Black" pitchFamily="34" charset="0"/>
              </a:rPr>
              <a:t>теме. </a:t>
            </a:r>
            <a:endParaRPr lang="ru-RU" sz="2000" dirty="0" smtClean="0">
              <a:solidFill>
                <a:schemeClr val="tx2"/>
              </a:solidFill>
              <a:latin typeface="Arial Black" pitchFamily="34" charset="0"/>
            </a:endParaRPr>
          </a:p>
          <a:p>
            <a:r>
              <a:rPr lang="ru-RU" sz="2000" b="1" dirty="0" smtClean="0">
                <a:solidFill>
                  <a:schemeClr val="tx2"/>
                </a:solidFill>
                <a:latin typeface="Arial Black" pitchFamily="34" charset="0"/>
              </a:rPr>
              <a:t> </a:t>
            </a:r>
            <a:r>
              <a:rPr lang="ru-RU" sz="2000" dirty="0" smtClean="0">
                <a:solidFill>
                  <a:schemeClr val="tx2"/>
                </a:solidFill>
                <a:latin typeface="Arial Black" pitchFamily="34" charset="0"/>
              </a:rPr>
              <a:t>Привлечение родителей к совместной деятельности с детьми и педагогами, консультация на темы: «Как аккуратно и правильно складывать свою одежду в </a:t>
            </a:r>
            <a:r>
              <a:rPr lang="ru-RU" sz="2000" dirty="0" smtClean="0">
                <a:solidFill>
                  <a:schemeClr val="tx2"/>
                </a:solidFill>
                <a:latin typeface="Arial Black" pitchFamily="34" charset="0"/>
              </a:rPr>
              <a:t>шкаф».</a:t>
            </a:r>
            <a:endParaRPr lang="ru-RU" sz="2000" dirty="0" smtClean="0">
              <a:solidFill>
                <a:schemeClr val="tx2"/>
              </a:solidFill>
              <a:latin typeface="Arial Black" pitchFamily="34" charset="0"/>
            </a:endParaRPr>
          </a:p>
          <a:p>
            <a:r>
              <a:rPr lang="ru-RU" sz="2000" dirty="0" smtClean="0">
                <a:solidFill>
                  <a:schemeClr val="tx2"/>
                </a:solidFill>
                <a:latin typeface="Arial Black" pitchFamily="34" charset="0"/>
              </a:rPr>
              <a:t>Совместная творческая работа родителей с ребенком на тему «Одежда» (рисунок или аппликация на выбор). </a:t>
            </a:r>
          </a:p>
          <a:p>
            <a:r>
              <a:rPr lang="ru-RU" sz="2000" b="1" dirty="0" smtClean="0">
                <a:solidFill>
                  <a:schemeClr val="tx2"/>
                </a:solidFill>
                <a:latin typeface="Arial Black" pitchFamily="34" charset="0"/>
              </a:rPr>
              <a:t> </a:t>
            </a:r>
            <a:r>
              <a:rPr lang="ru-RU" sz="2000" dirty="0" smtClean="0">
                <a:solidFill>
                  <a:schemeClr val="tx2"/>
                </a:solidFill>
                <a:latin typeface="Arial Black" pitchFamily="34" charset="0"/>
              </a:rPr>
              <a:t>Предложить родителям дома почитать детям рассказы, </a:t>
            </a:r>
            <a:r>
              <a:rPr lang="ru-RU" sz="2000" dirty="0" smtClean="0">
                <a:solidFill>
                  <a:schemeClr val="tx2"/>
                </a:solidFill>
                <a:latin typeface="Arial Black" pitchFamily="34" charset="0"/>
              </a:rPr>
              <a:t>стихи</a:t>
            </a:r>
            <a:r>
              <a:rPr lang="ru-RU" sz="2000" dirty="0" smtClean="0">
                <a:solidFill>
                  <a:schemeClr val="tx2"/>
                </a:solidFill>
                <a:latin typeface="Arial Black" pitchFamily="34" charset="0"/>
              </a:rPr>
              <a:t>, сказки по теме («Обновки» С.Маршака, «Сапожник» </a:t>
            </a:r>
            <a:r>
              <a:rPr lang="ru-RU" sz="2000" dirty="0" err="1" smtClean="0">
                <a:solidFill>
                  <a:schemeClr val="tx2"/>
                </a:solidFill>
                <a:latin typeface="Arial Black" pitchFamily="34" charset="0"/>
              </a:rPr>
              <a:t>Б.Заходера</a:t>
            </a:r>
            <a:r>
              <a:rPr lang="ru-RU" sz="2000" dirty="0" smtClean="0">
                <a:solidFill>
                  <a:schemeClr val="tx2"/>
                </a:solidFill>
                <a:latin typeface="Arial Black" pitchFamily="34" charset="0"/>
              </a:rPr>
              <a:t>, и др.).</a:t>
            </a:r>
            <a:endParaRPr lang="ru-RU" sz="2000" dirty="0">
              <a:solidFill>
                <a:schemeClr val="tx2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</TotalTime>
  <Words>556</Words>
  <Application>Microsoft Office PowerPoint</Application>
  <PresentationFormat>Экран (4:3)</PresentationFormat>
  <Paragraphs>139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278</cp:lastModifiedBy>
  <cp:revision>20</cp:revision>
  <dcterms:created xsi:type="dcterms:W3CDTF">2023-01-19T15:08:43Z</dcterms:created>
  <dcterms:modified xsi:type="dcterms:W3CDTF">2023-01-23T03:18:24Z</dcterms:modified>
</cp:coreProperties>
</file>