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sldIdLst>
    <p:sldId id="258" r:id="rId2"/>
    <p:sldId id="259" r:id="rId3"/>
    <p:sldId id="262" r:id="rId4"/>
    <p:sldId id="274" r:id="rId5"/>
    <p:sldId id="257" r:id="rId6"/>
    <p:sldId id="268" r:id="rId7"/>
    <p:sldId id="260" r:id="rId8"/>
    <p:sldId id="261" r:id="rId9"/>
    <p:sldId id="276" r:id="rId10"/>
    <p:sldId id="277" r:id="rId11"/>
    <p:sldId id="273" r:id="rId12"/>
    <p:sldId id="275" r:id="rId13"/>
    <p:sldId id="265" r:id="rId1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8" d="100"/>
          <a:sy n="78" d="100"/>
        </p:scale>
        <p:origin x="-114" y="-68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548520FB-2256-4024-8D0E-3891F904681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="" xmlns:a16="http://schemas.microsoft.com/office/drawing/2014/main" id="{97D79D2F-14DD-448C-B39E-AA2B7FF94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D583074C-BED0-42DA-A438-185C555F60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EA7060-07DC-49A0-BB53-2D3744C931E9}" type="datetimeFigureOut">
              <a:rPr lang="ru-RU" smtClean="0"/>
              <a:t>24.01.2023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3AE7B11E-17E1-43F2-BDDA-0039E2D19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8E036E22-5540-40E3-A1E1-7401F770A2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235209-1754-4771-A8CF-47EC0EC880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33861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E8E6E6D6-D12D-4B45-A5FC-48D94E1211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="" xmlns:a16="http://schemas.microsoft.com/office/drawing/2014/main" id="{ECA335A0-F2FA-430C-8C7F-A56600B153D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82BE465C-296A-4B30-8535-D7C7ECC365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EA7060-07DC-49A0-BB53-2D3744C931E9}" type="datetimeFigureOut">
              <a:rPr lang="ru-RU" smtClean="0"/>
              <a:t>24.01.2023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7CB012F7-3724-46FE-A846-AB4752CD8F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E9D15FAB-7F79-4802-B943-62FB03AE4C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235209-1754-4771-A8CF-47EC0EC880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13658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="" xmlns:a16="http://schemas.microsoft.com/office/drawing/2014/main" id="{20895C90-D0F9-4F62-85C0-CCB2485241E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="" xmlns:a16="http://schemas.microsoft.com/office/drawing/2014/main" id="{7695E722-EBFE-429D-8F96-359090C1DFC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E9A3FFF0-C34A-4F3D-8914-0AEDAC0792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EA7060-07DC-49A0-BB53-2D3744C931E9}" type="datetimeFigureOut">
              <a:rPr lang="ru-RU" smtClean="0"/>
              <a:t>24.01.2023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A2CB861E-5134-4222-9266-595DA52BE7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331189EF-DB6D-423A-9EB3-CD555F6F34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235209-1754-4771-A8CF-47EC0EC880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16998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DF66CA4D-B515-4540-A6EE-5D37E1E067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1163AE79-D004-45D9-9948-2629630F344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55F19219-5A46-4953-9959-B5FC9AC4BB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EA7060-07DC-49A0-BB53-2D3744C931E9}" type="datetimeFigureOut">
              <a:rPr lang="ru-RU" smtClean="0"/>
              <a:t>24.01.2023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C0FA0675-C9A9-4E8E-BFEF-FBF7BC1ED7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02DE6CFE-5A16-438B-A53D-411762734E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235209-1754-4771-A8CF-47EC0EC880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94047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2727CBBD-A7C5-4F09-A288-1DA656EE3F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CD2B6684-26FA-4199-96A3-0582CC0504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5722C19D-8C81-481C-96B3-4B0B600DDF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EA7060-07DC-49A0-BB53-2D3744C931E9}" type="datetimeFigureOut">
              <a:rPr lang="ru-RU" smtClean="0"/>
              <a:t>24.01.2023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1B41781F-B7FF-40D3-BAE8-A798ADB029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748824B0-7832-4870-8690-8F96071CC9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235209-1754-4771-A8CF-47EC0EC880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87589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19BA0705-EB07-492C-812F-1E3E781B23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18B53093-B79A-45FD-B571-3700A5BA454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="" xmlns:a16="http://schemas.microsoft.com/office/drawing/2014/main" id="{07CD0924-DC3D-44D1-AC7A-E29272DF91A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FC7A46D9-9DA0-467E-AA72-E732FD23C2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EA7060-07DC-49A0-BB53-2D3744C931E9}" type="datetimeFigureOut">
              <a:rPr lang="ru-RU" smtClean="0"/>
              <a:t>24.01.2023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5C25BE9D-85B9-4836-ABE6-A083636597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47F368F9-9658-48DE-8425-EE4AD761FD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235209-1754-4771-A8CF-47EC0EC880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30832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6A873E4E-1D08-4803-BC28-68FE7FF21D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19091E8E-2875-4588-AA3A-EA1485A3D99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="" xmlns:a16="http://schemas.microsoft.com/office/drawing/2014/main" id="{3A88F74C-F55D-4137-968B-52AB030D893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="" xmlns:a16="http://schemas.microsoft.com/office/drawing/2014/main" id="{62A0DDC3-B170-4DEF-B3E8-C94D6960BFA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="" xmlns:a16="http://schemas.microsoft.com/office/drawing/2014/main" id="{E07C9CFA-3A8F-4B0F-BC64-715248AC434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="" xmlns:a16="http://schemas.microsoft.com/office/drawing/2014/main" id="{75B877A6-DEC5-4DD3-BC8C-AABC2499FB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EA7060-07DC-49A0-BB53-2D3744C931E9}" type="datetimeFigureOut">
              <a:rPr lang="ru-RU" smtClean="0"/>
              <a:t>24.01.2023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="" xmlns:a16="http://schemas.microsoft.com/office/drawing/2014/main" id="{7C8A2784-2EEE-4B23-86BF-6CFA598BDF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="" xmlns:a16="http://schemas.microsoft.com/office/drawing/2014/main" id="{34C895CD-1038-460F-8235-6702A92435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235209-1754-4771-A8CF-47EC0EC880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74605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FF6DBAD9-C73C-4C6F-9939-81F0DCFCFF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="" xmlns:a16="http://schemas.microsoft.com/office/drawing/2014/main" id="{3E5A7003-6B4C-4356-8157-ECD3AD730D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EA7060-07DC-49A0-BB53-2D3744C931E9}" type="datetimeFigureOut">
              <a:rPr lang="ru-RU" smtClean="0"/>
              <a:t>24.01.2023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="" xmlns:a16="http://schemas.microsoft.com/office/drawing/2014/main" id="{1DFE7F77-0AE3-4E46-BE35-2AC45A965A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="" xmlns:a16="http://schemas.microsoft.com/office/drawing/2014/main" id="{ED580CE2-5F3D-4BCB-88E6-6B67748015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235209-1754-4771-A8CF-47EC0EC880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55390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="" xmlns:a16="http://schemas.microsoft.com/office/drawing/2014/main" id="{C1FFA939-BB37-4973-B07C-272A4C5216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EA7060-07DC-49A0-BB53-2D3744C931E9}" type="datetimeFigureOut">
              <a:rPr lang="ru-RU" smtClean="0"/>
              <a:t>24.01.2023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="" xmlns:a16="http://schemas.microsoft.com/office/drawing/2014/main" id="{07E3585D-7C4E-4E7B-9019-BB2BB193F4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="" xmlns:a16="http://schemas.microsoft.com/office/drawing/2014/main" id="{7600D58A-C523-4DA4-AEA9-5FA54FA3BF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235209-1754-4771-A8CF-47EC0EC880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96585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17D23645-21C5-4412-9C1B-8E9E9EDF7C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BBB5036D-E82A-467B-B984-6750A944955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="" xmlns:a16="http://schemas.microsoft.com/office/drawing/2014/main" id="{B534F9E8-2347-49F5-A5B3-A9E72DA9666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7E201CD0-DAA0-403F-9352-DC9A0A93F4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EA7060-07DC-49A0-BB53-2D3744C931E9}" type="datetimeFigureOut">
              <a:rPr lang="ru-RU" smtClean="0"/>
              <a:t>24.01.2023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0CD4EB73-9AF0-4E01-B2A5-3C6B387D34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2D36AA3E-B0F6-4B6B-9C4A-1A5A054893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235209-1754-4771-A8CF-47EC0EC880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19886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EE73B942-B086-4E9D-A8D4-A887AEB19A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="" xmlns:a16="http://schemas.microsoft.com/office/drawing/2014/main" id="{D8B96FA3-D8E1-48A2-9340-E07AE3A2373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="" xmlns:a16="http://schemas.microsoft.com/office/drawing/2014/main" id="{86DAD0E0-1CF0-4920-8FD9-0125FE14A5F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2BC3A628-2E05-49E1-A5C9-ACFE7248A4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EA7060-07DC-49A0-BB53-2D3744C931E9}" type="datetimeFigureOut">
              <a:rPr lang="ru-RU" smtClean="0"/>
              <a:t>24.01.2023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3398CE28-6E0F-4ADD-9ADC-D0F97C69D2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20B5A71B-BFED-45DC-885B-F525CE4DE3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235209-1754-4771-A8CF-47EC0EC880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27317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7E67944A-ACB1-4F0E-A120-3E762ADBD2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8582CF95-033E-40E0-8075-83EBB6A588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62E928A8-C781-44F7-852B-9D68B6E9F4E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EA7060-07DC-49A0-BB53-2D3744C931E9}" type="datetimeFigureOut">
              <a:rPr lang="ru-RU" smtClean="0"/>
              <a:t>24.01.2023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3D498A45-535F-4A78-B50B-EE8ACA86731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D5267A32-E3E2-474C-9B44-AA01CA1A938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235209-1754-4771-A8CF-47EC0EC880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38110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Изображение выглядит как внутренний, маленький, сидит, стол&#10;&#10;Автоматически созданное описание">
            <a:extLst>
              <a:ext uri="{FF2B5EF4-FFF2-40B4-BE49-F238E27FC236}">
                <a16:creationId xmlns="" xmlns:a16="http://schemas.microsoft.com/office/drawing/2014/main" id="{1066E22D-DD9E-464F-BBBC-8E9C7B1F7BD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" y="0"/>
            <a:ext cx="12192001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="" xmlns:a16="http://schemas.microsoft.com/office/drawing/2014/main" id="{17B3F9A8-9169-4A5B-A5FF-0911BCCC7FCE}"/>
              </a:ext>
            </a:extLst>
          </p:cNvPr>
          <p:cNvSpPr txBox="1"/>
          <p:nvPr/>
        </p:nvSpPr>
        <p:spPr>
          <a:xfrm>
            <a:off x="3052690" y="0"/>
            <a:ext cx="772316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ДОШКОЛЬНОЕ ОБРАЗОВАТЕЛЬНОЕ УЧРЕЖДЕНИЕ</a:t>
            </a:r>
          </a:p>
          <a:p>
            <a:pPr algn="ctr"/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«ДЕТСКИЙ САД «РОСИНКА» Г. НАДЫМА»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="" xmlns:a16="http://schemas.microsoft.com/office/drawing/2014/main" id="{B3D53C2A-F533-4737-90F4-C1FB0C3E832B}"/>
              </a:ext>
            </a:extLst>
          </p:cNvPr>
          <p:cNvSpPr txBox="1"/>
          <p:nvPr/>
        </p:nvSpPr>
        <p:spPr>
          <a:xfrm>
            <a:off x="6344846" y="2153439"/>
            <a:ext cx="378389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/>
              <a:t> </a:t>
            </a:r>
            <a:r>
              <a:rPr lang="ru-RU" sz="28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«Учим детей играя!».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="" xmlns:a16="http://schemas.microsoft.com/office/drawing/2014/main" id="{3E0EFA5C-6690-4C94-9F6E-3171E51EA1DF}"/>
              </a:ext>
            </a:extLst>
          </p:cNvPr>
          <p:cNvSpPr txBox="1"/>
          <p:nvPr/>
        </p:nvSpPr>
        <p:spPr>
          <a:xfrm>
            <a:off x="7850090" y="6113195"/>
            <a:ext cx="317452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Выполнила:</a:t>
            </a:r>
          </a:p>
          <a:p>
            <a:r>
              <a:rPr lang="ru-RU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Педагог-психолог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Санду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О.И..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="" xmlns:a16="http://schemas.microsoft.com/office/drawing/2014/main" id="{2CEBBB36-346D-4210-9EC7-F6BB362B62B0}"/>
              </a:ext>
            </a:extLst>
          </p:cNvPr>
          <p:cNvSpPr txBox="1"/>
          <p:nvPr/>
        </p:nvSpPr>
        <p:spPr>
          <a:xfrm>
            <a:off x="4374756" y="992078"/>
            <a:ext cx="749837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читательской грамотности</a:t>
            </a:r>
          </a:p>
          <a:p>
            <a:pPr algn="ctr"/>
            <a:r>
              <a:rPr lang="ru-RU" sz="32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дошкольников</a:t>
            </a:r>
            <a:endParaRPr lang="ru-RU" sz="3200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6349851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Изображение выглядит как рисунок, собака&#10;&#10;Автоматически созданное описание">
            <a:extLst>
              <a:ext uri="{FF2B5EF4-FFF2-40B4-BE49-F238E27FC236}">
                <a16:creationId xmlns="" xmlns:a16="http://schemas.microsoft.com/office/drawing/2014/main" id="{E372AE5A-B12A-4117-83DF-F6D3A6AAA122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43940" y="1079564"/>
            <a:ext cx="9904119" cy="5571067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="" xmlns:a16="http://schemas.microsoft.com/office/drawing/2014/main" id="{ECAE0685-E16F-4903-AF0A-31EAC51BEDC1}"/>
              </a:ext>
            </a:extLst>
          </p:cNvPr>
          <p:cNvSpPr txBox="1"/>
          <p:nvPr/>
        </p:nvSpPr>
        <p:spPr>
          <a:xfrm>
            <a:off x="2787753" y="94679"/>
            <a:ext cx="6616491" cy="9848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en-US" sz="4000" dirty="0" err="1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гра</a:t>
            </a:r>
            <a:r>
              <a:rPr lang="ru-RU" sz="4000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«Кто </a:t>
            </a:r>
            <a:r>
              <a:rPr lang="ru-RU" sz="4000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 голос подаёт!»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78796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Изображение выглядит как текст&#10;&#10;Автоматически созданное описание">
            <a:extLst>
              <a:ext uri="{FF2B5EF4-FFF2-40B4-BE49-F238E27FC236}">
                <a16:creationId xmlns="" xmlns:a16="http://schemas.microsoft.com/office/drawing/2014/main" id="{14033A74-DB4C-40A6-A502-678FBF506D52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142637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Изображение выглядит как клавиатура&#10;&#10;Автоматически созданное описание">
            <a:extLst>
              <a:ext uri="{FF2B5EF4-FFF2-40B4-BE49-F238E27FC236}">
                <a16:creationId xmlns="" xmlns:a16="http://schemas.microsoft.com/office/drawing/2014/main" id="{BB188648-E07C-4617-91EA-B70684EFE4E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94465" y="1286933"/>
            <a:ext cx="8637310" cy="5571067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="" xmlns:a16="http://schemas.microsoft.com/office/drawing/2014/main" id="{667A346B-7185-4B36-A19D-62A7FB520790}"/>
              </a:ext>
            </a:extLst>
          </p:cNvPr>
          <p:cNvSpPr txBox="1"/>
          <p:nvPr/>
        </p:nvSpPr>
        <p:spPr>
          <a:xfrm>
            <a:off x="2760453" y="185572"/>
            <a:ext cx="5591067" cy="10002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ru-RU" sz="4000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en-US" sz="4000" dirty="0" err="1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гра</a:t>
            </a:r>
            <a:r>
              <a:rPr lang="ru-RU" sz="4000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«Д</a:t>
            </a:r>
            <a:r>
              <a:rPr lang="en-US" sz="4000" dirty="0" err="1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омик</a:t>
            </a:r>
            <a:r>
              <a:rPr lang="ru-RU" sz="4000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4000" dirty="0" err="1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звуков</a:t>
            </a:r>
            <a:r>
              <a:rPr lang="ru-RU" sz="4000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!»</a:t>
            </a:r>
            <a:endParaRPr lang="ru-RU" sz="4000" dirty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6900517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="" xmlns:a16="http://schemas.microsoft.com/office/drawing/2014/main" id="{C62694F8-3F73-4414-81C8-742879B68F8C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99403" y="-98474"/>
            <a:ext cx="5596597" cy="6808763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="" xmlns:a16="http://schemas.microsoft.com/office/drawing/2014/main" id="{F666E7DA-BED9-410E-8A23-F3CD4EA60FEA}"/>
              </a:ext>
            </a:extLst>
          </p:cNvPr>
          <p:cNvSpPr txBox="1"/>
          <p:nvPr/>
        </p:nvSpPr>
        <p:spPr>
          <a:xfrm>
            <a:off x="6693876" y="210026"/>
            <a:ext cx="4998721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Читая книги, ребенок обогащает словарный запас, развивает память и воображение.</a:t>
            </a:r>
          </a:p>
          <a:p>
            <a:endParaRPr lang="ru-RU" sz="2400" b="1" dirty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i="1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Чтение – это окошко, через которое дети видят и познают мир и самих себя.</a:t>
            </a:r>
            <a:br>
              <a:rPr lang="ru-RU" sz="2400" b="1" i="1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i="1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Оно открывается перед ребёнком лишь тогда, когда, наряду с чтением, одновременно с ним и даже раньше, чем впервые раскрыта книга, начинается кропотливая работа над словами.</a:t>
            </a:r>
            <a:br>
              <a:rPr lang="ru-RU" sz="2400" b="1" i="1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400" b="1" i="1" dirty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i="1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В.А. Сухомлинский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156585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Изображение выглядит как рисунок&#10;&#10;Автоматически созданное описание">
            <a:extLst>
              <a:ext uri="{FF2B5EF4-FFF2-40B4-BE49-F238E27FC236}">
                <a16:creationId xmlns="" xmlns:a16="http://schemas.microsoft.com/office/drawing/2014/main" id="{B40393A8-4967-483C-9C81-77312851D0E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62511" y="643466"/>
            <a:ext cx="7929489" cy="5571067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="" xmlns:a16="http://schemas.microsoft.com/office/drawing/2014/main" id="{533ECE1F-7FAA-42D1-8AD7-0E38D441A1D7}"/>
              </a:ext>
            </a:extLst>
          </p:cNvPr>
          <p:cNvSpPr txBox="1"/>
          <p:nvPr/>
        </p:nvSpPr>
        <p:spPr>
          <a:xfrm>
            <a:off x="271978" y="643466"/>
            <a:ext cx="5087814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Понятие </a:t>
            </a:r>
          </a:p>
          <a:p>
            <a:r>
              <a:rPr lang="ru-RU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«Читательская грамотность» </a:t>
            </a:r>
          </a:p>
          <a:p>
            <a:endParaRPr lang="ru-RU" sz="2800" i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i="1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Читательская грамотность, это способность человека понимать и использовать письменные тексты, размышлять о них и заниматься чтением для того, чтобы достигать своих целей, расширять свои знания и возможности, участвовать в социальной жизни».</a:t>
            </a:r>
          </a:p>
        </p:txBody>
      </p:sp>
    </p:spTree>
    <p:extLst>
      <p:ext uri="{BB962C8B-B14F-4D97-AF65-F5344CB8AC3E}">
        <p14:creationId xmlns:p14="http://schemas.microsoft.com/office/powerpoint/2010/main" val="29657443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Изображение выглядит как рисунок, игрушка&#10;&#10;Автоматически созданное описание">
            <a:extLst>
              <a:ext uri="{FF2B5EF4-FFF2-40B4-BE49-F238E27FC236}">
                <a16:creationId xmlns="" xmlns:a16="http://schemas.microsoft.com/office/drawing/2014/main" id="{83D6A7DD-0A44-4852-8047-224C733A9E5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04893" y="126609"/>
            <a:ext cx="6087107" cy="4911568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="" xmlns:a16="http://schemas.microsoft.com/office/drawing/2014/main" id="{59257D56-6E49-43B4-A7EB-AFDA7225C3E4}"/>
              </a:ext>
            </a:extLst>
          </p:cNvPr>
          <p:cNvSpPr txBox="1"/>
          <p:nvPr/>
        </p:nvSpPr>
        <p:spPr>
          <a:xfrm>
            <a:off x="379828" y="126609"/>
            <a:ext cx="5725065" cy="67403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Приемы и методы для формирования читательской грамотности дошкольников: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sz="2400" i="1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чтение или рассказ взрослом 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sz="2400" i="1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разучивание стихотворений;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sz="2400" i="1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прослушивание и просмотр записей народного творчества 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sz="2400" i="1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беседа и вопросы по прочитанному материалу,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sz="2400" i="1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самостоятельное обсуждение прочитанного, 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sz="2400" i="1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чтение и рассказывание с использованием наглядного материала;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sz="2400" i="1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проектная деятельность, в ходе которой совершенствуются умения детей отражать результаты восприятия произведений в разных видах художественно-речевой и изобразительной деятельности;</a:t>
            </a:r>
          </a:p>
        </p:txBody>
      </p:sp>
    </p:spTree>
    <p:extLst>
      <p:ext uri="{BB962C8B-B14F-4D97-AF65-F5344CB8AC3E}">
        <p14:creationId xmlns:p14="http://schemas.microsoft.com/office/powerpoint/2010/main" val="4265095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Изображение выглядит как кукла, игрушка, рисунок&#10;&#10;Автоматически созданное описание">
            <a:extLst>
              <a:ext uri="{FF2B5EF4-FFF2-40B4-BE49-F238E27FC236}">
                <a16:creationId xmlns="" xmlns:a16="http://schemas.microsoft.com/office/drawing/2014/main" id="{5E0CD93B-FDCB-46F6-A9DF-87A53CC4FD6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="" xmlns:a16="http://schemas.microsoft.com/office/drawing/2014/main" id="{20C2A120-6B93-4391-9096-90CD3A62FB05}"/>
              </a:ext>
            </a:extLst>
          </p:cNvPr>
          <p:cNvSpPr txBox="1"/>
          <p:nvPr/>
        </p:nvSpPr>
        <p:spPr>
          <a:xfrm>
            <a:off x="5043811" y="3426680"/>
            <a:ext cx="2343077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 причин чтобы </a:t>
            </a:r>
          </a:p>
          <a:p>
            <a:pPr algn="ctr"/>
            <a:r>
              <a:rPr lang="ru-RU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читать книги</a:t>
            </a:r>
          </a:p>
          <a:p>
            <a:endParaRPr lang="ru-RU" dirty="0"/>
          </a:p>
        </p:txBody>
      </p:sp>
      <p:sp>
        <p:nvSpPr>
          <p:cNvPr id="6" name="TextBox 5">
            <a:extLst>
              <a:ext uri="{FF2B5EF4-FFF2-40B4-BE49-F238E27FC236}">
                <a16:creationId xmlns="" xmlns:a16="http://schemas.microsoft.com/office/drawing/2014/main" id="{09CCC097-C42F-487D-A17D-AEAC3704E686}"/>
              </a:ext>
            </a:extLst>
          </p:cNvPr>
          <p:cNvSpPr txBox="1"/>
          <p:nvPr/>
        </p:nvSpPr>
        <p:spPr>
          <a:xfrm>
            <a:off x="6419679" y="4219010"/>
            <a:ext cx="2622885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Чтение содействует успешному</a:t>
            </a:r>
          </a:p>
          <a:p>
            <a:r>
              <a:rPr lang="ru-RU" i="1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освоению грамотного </a:t>
            </a:r>
          </a:p>
          <a:p>
            <a:r>
              <a:rPr lang="ru-RU" i="1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письма детьми.</a:t>
            </a:r>
          </a:p>
          <a:p>
            <a:endParaRPr lang="ru-RU" dirty="0"/>
          </a:p>
        </p:txBody>
      </p:sp>
      <p:sp>
        <p:nvSpPr>
          <p:cNvPr id="7" name="TextBox 6">
            <a:extLst>
              <a:ext uri="{FF2B5EF4-FFF2-40B4-BE49-F238E27FC236}">
                <a16:creationId xmlns="" xmlns:a16="http://schemas.microsoft.com/office/drawing/2014/main" id="{73AF52CD-B719-4490-9D8D-419F525EF277}"/>
              </a:ext>
            </a:extLst>
          </p:cNvPr>
          <p:cNvSpPr txBox="1"/>
          <p:nvPr/>
        </p:nvSpPr>
        <p:spPr>
          <a:xfrm>
            <a:off x="5409349" y="2228671"/>
            <a:ext cx="185005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i="1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Ребенок учится, </a:t>
            </a:r>
          </a:p>
          <a:p>
            <a:r>
              <a:rPr lang="ru-RU" i="1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сопереживает, </a:t>
            </a:r>
          </a:p>
          <a:p>
            <a:r>
              <a:rPr lang="ru-RU" i="1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развивается </a:t>
            </a:r>
          </a:p>
          <a:p>
            <a:r>
              <a:rPr lang="ru-RU" i="1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Эмоционально.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="" xmlns:a16="http://schemas.microsoft.com/office/drawing/2014/main" id="{E82FCA72-AB62-4A91-AEBC-19083FEB0727}"/>
              </a:ext>
            </a:extLst>
          </p:cNvPr>
          <p:cNvSpPr txBox="1"/>
          <p:nvPr/>
        </p:nvSpPr>
        <p:spPr>
          <a:xfrm>
            <a:off x="3479777" y="4087024"/>
            <a:ext cx="2413353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i="1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Общение с книгой </a:t>
            </a:r>
          </a:p>
          <a:p>
            <a:r>
              <a:rPr lang="ru-RU" i="1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выступает мощным </a:t>
            </a:r>
          </a:p>
          <a:p>
            <a:r>
              <a:rPr lang="ru-RU" i="1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источником развития </a:t>
            </a:r>
          </a:p>
          <a:p>
            <a:r>
              <a:rPr lang="ru-RU" i="1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Интеллекта.</a:t>
            </a:r>
          </a:p>
          <a:p>
            <a:endParaRPr lang="ru-RU" dirty="0"/>
          </a:p>
        </p:txBody>
      </p:sp>
      <p:sp>
        <p:nvSpPr>
          <p:cNvPr id="9" name="TextBox 8">
            <a:extLst>
              <a:ext uri="{FF2B5EF4-FFF2-40B4-BE49-F238E27FC236}">
                <a16:creationId xmlns="" xmlns:a16="http://schemas.microsoft.com/office/drawing/2014/main" id="{8FF757B0-42D9-40A6-94C9-3FB8B4120E11}"/>
              </a:ext>
            </a:extLst>
          </p:cNvPr>
          <p:cNvSpPr txBox="1"/>
          <p:nvPr/>
        </p:nvSpPr>
        <p:spPr>
          <a:xfrm>
            <a:off x="2953733" y="2279524"/>
            <a:ext cx="2470356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i="1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Успешность ребенка </a:t>
            </a:r>
          </a:p>
          <a:p>
            <a:r>
              <a:rPr lang="ru-RU" i="1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учебе находится в </a:t>
            </a:r>
          </a:p>
          <a:p>
            <a:r>
              <a:rPr lang="ru-RU" i="1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прямой зависимости </a:t>
            </a:r>
          </a:p>
          <a:p>
            <a:r>
              <a:rPr lang="ru-RU" i="1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 его начитанности.</a:t>
            </a:r>
          </a:p>
          <a:p>
            <a:endParaRPr lang="ru-RU" dirty="0"/>
          </a:p>
        </p:txBody>
      </p:sp>
      <p:sp>
        <p:nvSpPr>
          <p:cNvPr id="10" name="TextBox 9">
            <a:extLst>
              <a:ext uri="{FF2B5EF4-FFF2-40B4-BE49-F238E27FC236}">
                <a16:creationId xmlns="" xmlns:a16="http://schemas.microsoft.com/office/drawing/2014/main" id="{756AD9A5-6C80-4FA0-9DC2-0AC8C30F35F6}"/>
              </a:ext>
            </a:extLst>
          </p:cNvPr>
          <p:cNvSpPr txBox="1"/>
          <p:nvPr/>
        </p:nvSpPr>
        <p:spPr>
          <a:xfrm>
            <a:off x="7259407" y="2228671"/>
            <a:ext cx="262288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Читая книги, ребенок </a:t>
            </a:r>
          </a:p>
          <a:p>
            <a:r>
              <a:rPr lang="ru-RU" i="1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обогащает словарный </a:t>
            </a:r>
          </a:p>
          <a:p>
            <a:r>
              <a:rPr lang="ru-RU" i="1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запас, развивает память и воображение.</a:t>
            </a:r>
          </a:p>
        </p:txBody>
      </p:sp>
    </p:spTree>
    <p:extLst>
      <p:ext uri="{BB962C8B-B14F-4D97-AF65-F5344CB8AC3E}">
        <p14:creationId xmlns:p14="http://schemas.microsoft.com/office/powerpoint/2010/main" val="28288396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Изображение выглядит как игрушка, рисунок&#10;&#10;Автоматически созданное описание">
            <a:extLst>
              <a:ext uri="{FF2B5EF4-FFF2-40B4-BE49-F238E27FC236}">
                <a16:creationId xmlns="" xmlns:a16="http://schemas.microsoft.com/office/drawing/2014/main" id="{15494130-F6B7-4EC3-AC13-20F7CC6F688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3022" y="0"/>
            <a:ext cx="8238978" cy="6858000"/>
          </a:xfrm>
          <a:prstGeom prst="rect">
            <a:avLst/>
          </a:prstGeom>
        </p:spPr>
      </p:pic>
      <p:sp>
        <p:nvSpPr>
          <p:cNvPr id="4" name="Прямоугольник 3">
            <a:extLst>
              <a:ext uri="{FF2B5EF4-FFF2-40B4-BE49-F238E27FC236}">
                <a16:creationId xmlns="" xmlns:a16="http://schemas.microsoft.com/office/drawing/2014/main" id="{45474AFD-BD4A-4C69-85D2-3765E9E3DE5F}"/>
              </a:ext>
            </a:extLst>
          </p:cNvPr>
          <p:cNvSpPr/>
          <p:nvPr/>
        </p:nvSpPr>
        <p:spPr>
          <a:xfrm>
            <a:off x="-1" y="0"/>
            <a:ext cx="3390315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800" cap="none" spc="0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0000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Учим детей играя!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="" xmlns:a16="http://schemas.microsoft.com/office/drawing/2014/main" id="{785CE08C-0383-4D2E-BEA1-D1954BB7B75D}"/>
              </a:ext>
            </a:extLst>
          </p:cNvPr>
          <p:cNvSpPr txBox="1"/>
          <p:nvPr/>
        </p:nvSpPr>
        <p:spPr>
          <a:xfrm>
            <a:off x="126609" y="2082018"/>
            <a:ext cx="3443187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Если вы хотите, чтобы ваши дети были умны, читайте им сказки.</a:t>
            </a:r>
          </a:p>
          <a:p>
            <a:r>
              <a:rPr lang="ru-RU" sz="2800" i="1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Если вы хотите, чтобы они были еще умнее, читайте им еще больше сказок».</a:t>
            </a:r>
          </a:p>
        </p:txBody>
      </p:sp>
    </p:spTree>
    <p:extLst>
      <p:ext uri="{BB962C8B-B14F-4D97-AF65-F5344CB8AC3E}">
        <p14:creationId xmlns:p14="http://schemas.microsoft.com/office/powerpoint/2010/main" val="1652753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Рисунок 19" descr="Изображение выглядит как трава, внешний, игрушка, сидит&#10;&#10;Автоматически созданное описание">
            <a:extLst>
              <a:ext uri="{FF2B5EF4-FFF2-40B4-BE49-F238E27FC236}">
                <a16:creationId xmlns="" xmlns:a16="http://schemas.microsoft.com/office/drawing/2014/main" id="{AC7F895E-00F1-47A0-8F23-81856549BE02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pic>
        <p:nvPicPr>
          <p:cNvPr id="22" name="Рисунок 21" descr="Изображение выглядит как человек, внутренний, сидит, ребенок&#10;&#10;Автоматически созданное описание">
            <a:extLst>
              <a:ext uri="{FF2B5EF4-FFF2-40B4-BE49-F238E27FC236}">
                <a16:creationId xmlns="" xmlns:a16="http://schemas.microsoft.com/office/drawing/2014/main" id="{11B3A075-02DE-431F-B4E8-0F898C24F58F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5739" y="502655"/>
            <a:ext cx="4545351" cy="3409013"/>
          </a:xfrm>
          <a:prstGeom prst="rect">
            <a:avLst/>
          </a:prstGeom>
        </p:spPr>
      </p:pic>
      <p:pic>
        <p:nvPicPr>
          <p:cNvPr id="24" name="Рисунок 23" descr="Изображение выглядит как внутренний, укладывает, кот, сидит&#10;&#10;Автоматически созданное описание">
            <a:extLst>
              <a:ext uri="{FF2B5EF4-FFF2-40B4-BE49-F238E27FC236}">
                <a16:creationId xmlns="" xmlns:a16="http://schemas.microsoft.com/office/drawing/2014/main" id="{E1058988-03EC-499F-9360-2CEE1297D1E1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4788184" y="928483"/>
            <a:ext cx="3429000" cy="2571750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="" xmlns:a16="http://schemas.microsoft.com/office/drawing/2014/main" id="{8C23D805-292C-4566-A8DA-E4DEEDDA29C0}"/>
              </a:ext>
            </a:extLst>
          </p:cNvPr>
          <p:cNvSpPr txBox="1"/>
          <p:nvPr/>
        </p:nvSpPr>
        <p:spPr>
          <a:xfrm>
            <a:off x="0" y="4388742"/>
            <a:ext cx="4815164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Чтение и инсценировка</a:t>
            </a:r>
          </a:p>
          <a:p>
            <a:r>
              <a:rPr lang="ru-RU" sz="36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сказки теремок по </a:t>
            </a:r>
          </a:p>
          <a:p>
            <a:r>
              <a:rPr lang="ru-RU" sz="36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Технологий ТРИЗ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="" xmlns:a16="http://schemas.microsoft.com/office/drawing/2014/main" id="{D8388D99-D27B-4A02-AB76-C0B74DDC7CD9}"/>
              </a:ext>
            </a:extLst>
          </p:cNvPr>
          <p:cNvSpPr txBox="1"/>
          <p:nvPr/>
        </p:nvSpPr>
        <p:spPr>
          <a:xfrm>
            <a:off x="8961119" y="179280"/>
            <a:ext cx="3010440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i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«Поиграем в сказку»</a:t>
            </a:r>
            <a:endParaRPr lang="ru-RU" sz="2400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3578982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Изображение выглядит как занавеска, красный, стол, сидит&#10;&#10;Автоматически созданное описание">
            <a:extLst>
              <a:ext uri="{FF2B5EF4-FFF2-40B4-BE49-F238E27FC236}">
                <a16:creationId xmlns="" xmlns:a16="http://schemas.microsoft.com/office/drawing/2014/main" id="{7384DC81-4038-4CD9-BB18-83A53434E7D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="" xmlns:a16="http://schemas.microsoft.com/office/drawing/2014/main" id="{36949CF3-995D-431F-B96D-88112F7A7F7D}"/>
              </a:ext>
            </a:extLst>
          </p:cNvPr>
          <p:cNvSpPr txBox="1"/>
          <p:nvPr/>
        </p:nvSpPr>
        <p:spPr>
          <a:xfrm>
            <a:off x="3052690" y="309489"/>
            <a:ext cx="5500468" cy="61247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Разыгрывание коротких сценок с использованием кукол БИ-БА-БО (младшая группа)</a:t>
            </a:r>
          </a:p>
          <a:p>
            <a:endParaRPr lang="ru-RU" sz="2400" i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i="1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Театрализованная постановка на базе сказок (Репка, Колобок, Курочка ряба)</a:t>
            </a:r>
          </a:p>
          <a:p>
            <a:r>
              <a:rPr lang="ru-RU" sz="2400" i="1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(Младшая группа)</a:t>
            </a:r>
          </a:p>
          <a:p>
            <a:endParaRPr lang="ru-RU" sz="2400" i="1" dirty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i="1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Чтение и драматизации по произведениям </a:t>
            </a:r>
            <a:r>
              <a:rPr lang="ru-RU" sz="2400" i="1" dirty="0" err="1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А.Барто</a:t>
            </a:r>
            <a:r>
              <a:rPr lang="ru-RU" sz="2400" i="1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совместно с родителями в младшей группе (привлечение внимания родителей к творчеству </a:t>
            </a:r>
            <a:r>
              <a:rPr lang="ru-RU" sz="2400" i="1" dirty="0" err="1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А.Л.Барто</a:t>
            </a:r>
            <a:r>
              <a:rPr lang="ru-RU" sz="2400" i="1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приобщение к совместному чтению с детьми)</a:t>
            </a:r>
          </a:p>
          <a:p>
            <a:endParaRPr lang="ru-RU" sz="2800" i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245045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Изображение выглядит как рисунок, зеркало&#10;&#10;Автоматически созданное описание">
            <a:extLst>
              <a:ext uri="{FF2B5EF4-FFF2-40B4-BE49-F238E27FC236}">
                <a16:creationId xmlns="" xmlns:a16="http://schemas.microsoft.com/office/drawing/2014/main" id="{FE14697A-C672-4E00-A47F-FBCCB4B02F32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="" xmlns:a16="http://schemas.microsoft.com/office/drawing/2014/main" id="{47EDA9BD-0EE9-49E2-B3C8-A4E4E496F147}"/>
              </a:ext>
            </a:extLst>
          </p:cNvPr>
          <p:cNvSpPr txBox="1"/>
          <p:nvPr/>
        </p:nvSpPr>
        <p:spPr>
          <a:xfrm>
            <a:off x="4101069" y="2304369"/>
            <a:ext cx="5268173" cy="273921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2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Конкурсы чтецов позволяют воспитывать </a:t>
            </a:r>
          </a:p>
          <a:p>
            <a:r>
              <a:rPr lang="ru-RU" sz="22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положительное эмоциональное</a:t>
            </a:r>
          </a:p>
          <a:p>
            <a:r>
              <a:rPr lang="ru-RU" sz="22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отношение к литературным поэтическим</a:t>
            </a:r>
          </a:p>
          <a:p>
            <a:r>
              <a:rPr lang="ru-RU" sz="22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произведениям, формировать </a:t>
            </a:r>
          </a:p>
          <a:p>
            <a:r>
              <a:rPr lang="ru-RU" sz="22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выразительную речи у детей старшего</a:t>
            </a:r>
          </a:p>
          <a:p>
            <a:r>
              <a:rPr lang="ru-RU" sz="22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дошкольного возраста посредством </a:t>
            </a:r>
          </a:p>
          <a:p>
            <a:r>
              <a:rPr lang="ru-RU" sz="22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художественно-поэтического слова.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9188832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Изображение выглядит как рисунок&#10;&#10;Автоматически созданное описание">
            <a:extLst>
              <a:ext uri="{FF2B5EF4-FFF2-40B4-BE49-F238E27FC236}">
                <a16:creationId xmlns="" xmlns:a16="http://schemas.microsoft.com/office/drawing/2014/main" id="{B86640F6-1334-404F-895E-21F772A9F70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1237" y="643466"/>
            <a:ext cx="5684762" cy="5571067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="" xmlns:a16="http://schemas.microsoft.com/office/drawing/2014/main" id="{A07F2248-EA7C-41A1-BBB4-04AE806C551D}"/>
              </a:ext>
            </a:extLst>
          </p:cNvPr>
          <p:cNvSpPr txBox="1"/>
          <p:nvPr/>
        </p:nvSpPr>
        <p:spPr>
          <a:xfrm>
            <a:off x="2723153" y="-143933"/>
            <a:ext cx="7019807" cy="9848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en-US" sz="4000" dirty="0" err="1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гра</a:t>
            </a:r>
            <a:r>
              <a:rPr lang="ru-RU" sz="4000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«Испорченный </a:t>
            </a:r>
            <a:r>
              <a:rPr lang="ru-RU" sz="4000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телефон!»</a:t>
            </a:r>
          </a:p>
          <a:p>
            <a:endParaRPr lang="ru-RU" dirty="0"/>
          </a:p>
        </p:txBody>
      </p:sp>
      <p:sp>
        <p:nvSpPr>
          <p:cNvPr id="7" name="TextBox 6">
            <a:extLst>
              <a:ext uri="{FF2B5EF4-FFF2-40B4-BE49-F238E27FC236}">
                <a16:creationId xmlns="" xmlns:a16="http://schemas.microsoft.com/office/drawing/2014/main" id="{3C2C60AD-9E66-4E04-AEE0-A66E8183C006}"/>
              </a:ext>
            </a:extLst>
          </p:cNvPr>
          <p:cNvSpPr txBox="1"/>
          <p:nvPr/>
        </p:nvSpPr>
        <p:spPr>
          <a:xfrm>
            <a:off x="6095999" y="840952"/>
            <a:ext cx="6313716" cy="49859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i="1" u="sng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Цель:</a:t>
            </a:r>
            <a:r>
              <a:rPr lang="ru-RU" sz="2000" i="1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развитие слухового внимания.</a:t>
            </a:r>
          </a:p>
          <a:p>
            <a:r>
              <a:rPr lang="ru-RU" sz="2000" i="1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Дети выбирают ведущего при помощи считалочки.</a:t>
            </a:r>
          </a:p>
          <a:p>
            <a:r>
              <a:rPr lang="ru-RU" sz="2000" i="1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Все садятся на стулья, поставленные в ряд.</a:t>
            </a:r>
          </a:p>
          <a:p>
            <a:r>
              <a:rPr lang="ru-RU" sz="2000" i="1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Ведущий тихо на ухо говорит какое-либо слово рядом</a:t>
            </a:r>
          </a:p>
          <a:p>
            <a:r>
              <a:rPr lang="ru-RU" sz="2000" i="1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сидящему, тот передает его следующему и т.д. </a:t>
            </a:r>
          </a:p>
          <a:p>
            <a:r>
              <a:rPr lang="ru-RU" sz="2000" i="1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Слово должно дойти до последнего ребенка. </a:t>
            </a:r>
          </a:p>
          <a:p>
            <a:r>
              <a:rPr lang="ru-RU" sz="2000" i="1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Ведущий спрашивает у последнего игрока: </a:t>
            </a:r>
          </a:p>
          <a:p>
            <a:r>
              <a:rPr lang="ru-RU" sz="2000" i="1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«Какое слово ты слышал?» </a:t>
            </a:r>
          </a:p>
          <a:p>
            <a:r>
              <a:rPr lang="ru-RU" sz="2000" i="1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Если тот скажет слово, предложенное ведущим,</a:t>
            </a:r>
          </a:p>
          <a:p>
            <a:r>
              <a:rPr lang="ru-RU" sz="2000" i="1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значит, телефон исправлен.</a:t>
            </a:r>
          </a:p>
          <a:p>
            <a:r>
              <a:rPr lang="ru-RU" sz="2000" i="1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Если же слово не то, ведущий спрашивает всех по</a:t>
            </a:r>
          </a:p>
          <a:p>
            <a:r>
              <a:rPr lang="ru-RU" sz="2000" i="1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очереди, начиная с последнего, какое он услышал слово. </a:t>
            </a:r>
          </a:p>
          <a:p>
            <a:r>
              <a:rPr lang="ru-RU" sz="2000" i="1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Так узнают, то напутал и «испортил» телефон. </a:t>
            </a:r>
          </a:p>
          <a:p>
            <a:r>
              <a:rPr lang="ru-RU" sz="2000" i="1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Провинившийся занимает последнее место в ряду.</a:t>
            </a:r>
          </a:p>
          <a:p>
            <a:r>
              <a:rPr lang="ru-RU" sz="2000" b="1" i="1" u="sng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Интеграционная область:</a:t>
            </a:r>
            <a:r>
              <a:rPr lang="ru-RU" sz="2000" i="1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познание, коммуникация.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2103767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377</TotalTime>
  <Words>348</Words>
  <Application>Microsoft Office PowerPoint</Application>
  <PresentationFormat>Произвольный</PresentationFormat>
  <Paragraphs>81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виы</dc:creator>
  <cp:lastModifiedBy>IRU</cp:lastModifiedBy>
  <cp:revision>6</cp:revision>
  <dcterms:created xsi:type="dcterms:W3CDTF">2020-04-27T06:48:16Z</dcterms:created>
  <dcterms:modified xsi:type="dcterms:W3CDTF">2023-01-24T05:54:42Z</dcterms:modified>
</cp:coreProperties>
</file>