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6" r:id="rId3"/>
    <p:sldId id="264" r:id="rId4"/>
    <p:sldId id="265" r:id="rId5"/>
    <p:sldId id="257" r:id="rId6"/>
    <p:sldId id="258" r:id="rId7"/>
    <p:sldId id="259" r:id="rId8"/>
    <p:sldId id="260" r:id="rId9"/>
    <p:sldId id="261" r:id="rId10"/>
    <p:sldId id="262" r:id="rId12"/>
    <p:sldId id="266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33CC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/>
    <p:restoredTop sz="94606"/>
  </p:normalViewPr>
  <p:slideViewPr>
    <p:cSldViewPr showGuides="1"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052" name="Rectangle 4"/>
          <p:cNvSpPr>
            <a:spLocks noRot="1" noTextEdi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Образец текста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Второй уровень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Третий уровень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Четвертый уровень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Пятый уровень</a:t>
            </a:r>
            <a:endParaRPr kumimoji="0" lang="ru-RU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E8C84A9-D45F-4D83-B6CB-E23F8270EFC5}" type="slidenum"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Rectangle 7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 anchorCtr="0"/>
          <a:p>
            <a:pPr lvl="0" algn="r" eaLnBrk="1" hangingPunct="1"/>
            <a:fld id="{9A0DB2DC-4C9A-4742-B13C-FB6460FD3503}" type="slidenum">
              <a:rPr lang="ru-RU" altLang="ru-RU" sz="1200" dirty="0">
                <a:latin typeface="Arial" panose="020B0604020202020204" pitchFamily="34" charset="0"/>
              </a:rPr>
            </a:fld>
            <a:endParaRPr lang="ru-RU" altLang="ru-RU" sz="1200" dirty="0">
              <a:latin typeface="Arial" panose="020B0604020202020204" pitchFamily="34" charset="0"/>
            </a:endParaRPr>
          </a:p>
        </p:txBody>
      </p:sp>
      <p:sp>
        <p:nvSpPr>
          <p:cNvPr id="11267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 anchorCtr="0"/>
          <a:p>
            <a:pPr lvl="0" eaLnBrk="1" hangingPunct="1"/>
            <a:r>
              <a:rPr lang="ru-RU" altLang="ru-RU" dirty="0"/>
              <a:t>ОБРАТИТЬ ВНИМАНИЕ НА ОБОЗНАЧЕНИЕ ПРЯМЫХ</a:t>
            </a:r>
            <a:endParaRPr lang="ru-RU" alt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ru-RU" noProof="0" smtClean="0"/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ru-RU" noProof="0" smtClean="0"/>
          </a:p>
        </p:txBody>
      </p:sp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CCBC16A-25D9-433A-AF8B-B7346CEBFCCA}" type="slidenum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CCBC16A-25D9-433A-AF8B-B7346CEBFCCA}" type="slidenum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CCBC16A-25D9-433A-AF8B-B7346CEBFCCA}" type="slidenum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CCBC16A-25D9-433A-AF8B-B7346CEBFCCA}" type="slidenum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CCBC16A-25D9-433A-AF8B-B7346CEBFCCA}" type="slidenum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CCBC16A-25D9-433A-AF8B-B7346CEBFCCA}" type="slidenum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CCBC16A-25D9-433A-AF8B-B7346CEBFCCA}" type="slidenum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CCBC16A-25D9-433A-AF8B-B7346CEBFCCA}" type="slidenum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CCBC16A-25D9-433A-AF8B-B7346CEBFCCA}" type="slidenum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CCBC16A-25D9-433A-AF8B-B7346CEBFCCA}" type="slidenum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None/>
              <a:defRPr/>
            </a:pPr>
            <a:endParaRPr kumimoji="0" lang="ru-RU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  <a:endParaRPr lang="ru-RU" smtClean="0"/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CCBC16A-25D9-433A-AF8B-B7346CEBFCCA}" type="slidenum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>
            <a:duotone>
              <a:schemeClr val="bg1"/>
              <a:srgbClr val="FFFFFF"/>
            </a:duotone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ru-RU" smtClean="0"/>
              <a:t>Образец заголовка</a:t>
            </a:r>
            <a:endParaRPr lang="ru-RU" smtClean="0"/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ru-RU" smtClean="0"/>
              <a:t>Образец текста</a:t>
            </a:r>
            <a:endParaRPr lang="ru-RU" smtClean="0"/>
          </a:p>
          <a:p>
            <a:pPr lvl="1"/>
            <a:r>
              <a:rPr lang="ru-RU" smtClean="0"/>
              <a:t>Второй уровень</a:t>
            </a:r>
            <a:endParaRPr lang="ru-RU" smtClean="0"/>
          </a:p>
          <a:p>
            <a:pPr lvl="2"/>
            <a:r>
              <a:rPr lang="ru-RU" smtClean="0"/>
              <a:t>Третий уровень</a:t>
            </a:r>
            <a:endParaRPr lang="ru-RU" smtClean="0"/>
          </a:p>
          <a:p>
            <a:pPr lvl="3"/>
            <a:r>
              <a:rPr lang="ru-RU" smtClean="0"/>
              <a:t>Четвертый уровень</a:t>
            </a:r>
            <a:endParaRPr lang="ru-RU" smtClean="0"/>
          </a:p>
          <a:p>
            <a:pPr lvl="4"/>
            <a:r>
              <a:rPr lang="ru-RU" smtClean="0"/>
              <a:t>Пятый уровень</a:t>
            </a:r>
            <a:endParaRPr lang="ru-RU" smtClean="0"/>
          </a:p>
        </p:txBody>
      </p:sp>
      <p:sp>
        <p:nvSpPr>
          <p:cNvPr id="129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400"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29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ctr" eaLnBrk="1" hangingPunct="1">
              <a:defRPr sz="1400"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29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400">
                <a:effectLst>
                  <a:outerShdw blurRad="38100" dist="38100" dir="2700000" algn="tl">
                    <a:srgbClr val="FFFFFF"/>
                  </a:outerShdw>
                </a:effectLst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CCBC16A-25D9-433A-AF8B-B7346CEBFCCA}" type="slidenum">
              <a:rPr kumimoji="0" lang="ru-RU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anose="020B060403050404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n"/>
        <a:defRPr sz="3200" kern="1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anose="05000000000000000000" pitchFamily="2" charset="2"/>
        <a:buChar char="n"/>
        <a:defRPr sz="2800" kern="1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n"/>
        <a:defRPr sz="2400" kern="1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anose="05000000000000000000" pitchFamily="2" charset="2"/>
        <a:buChar char="n"/>
        <a:defRPr sz="2000" kern="1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02" name="Text Box 6"/>
          <p:cNvSpPr txBox="1"/>
          <p:nvPr/>
        </p:nvSpPr>
        <p:spPr>
          <a:xfrm>
            <a:off x="609600" y="838200"/>
            <a:ext cx="3405188" cy="396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u="sng" dirty="0">
                <a:latin typeface="Arial" panose="020B0604020202020204" pitchFamily="34" charset="0"/>
              </a:rPr>
              <a:t>1. Задания на повторение</a:t>
            </a:r>
            <a:r>
              <a:rPr lang="en-US" altLang="ru-RU" sz="2000" u="sng" dirty="0">
                <a:latin typeface="Arial" panose="020B0604020202020204" pitchFamily="34" charset="0"/>
              </a:rPr>
              <a:t>: </a:t>
            </a:r>
            <a:endParaRPr lang="ru-RU" altLang="ru-RU" sz="2000" u="sng" dirty="0">
              <a:latin typeface="Arial" panose="020B0604020202020204" pitchFamily="34" charset="0"/>
            </a:endParaRPr>
          </a:p>
        </p:txBody>
      </p:sp>
      <p:sp>
        <p:nvSpPr>
          <p:cNvPr id="4103" name="Text Box 7"/>
          <p:cNvSpPr txBox="1"/>
          <p:nvPr/>
        </p:nvSpPr>
        <p:spPr>
          <a:xfrm>
            <a:off x="593725" y="2474913"/>
            <a:ext cx="2035175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Что изображено?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sp>
        <p:nvSpPr>
          <p:cNvPr id="4104" name="Line 8"/>
          <p:cNvSpPr/>
          <p:nvPr/>
        </p:nvSpPr>
        <p:spPr>
          <a:xfrm flipV="1">
            <a:off x="1143000" y="3657600"/>
            <a:ext cx="1143000" cy="381000"/>
          </a:xfrm>
          <a:prstGeom prst="line">
            <a:avLst/>
          </a:prstGeom>
          <a:ln w="9525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105" name="Oval 9"/>
          <p:cNvSpPr/>
          <p:nvPr/>
        </p:nvSpPr>
        <p:spPr>
          <a:xfrm>
            <a:off x="1143000" y="39624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dirty="0"/>
          </a:p>
        </p:txBody>
      </p:sp>
      <p:sp>
        <p:nvSpPr>
          <p:cNvPr id="4106" name="Oval 10"/>
          <p:cNvSpPr/>
          <p:nvPr/>
        </p:nvSpPr>
        <p:spPr>
          <a:xfrm>
            <a:off x="2286000" y="35814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dirty="0"/>
          </a:p>
        </p:txBody>
      </p:sp>
      <p:sp>
        <p:nvSpPr>
          <p:cNvPr id="4107" name="Text Box 11"/>
          <p:cNvSpPr txBox="1"/>
          <p:nvPr/>
        </p:nvSpPr>
        <p:spPr>
          <a:xfrm>
            <a:off x="914400" y="4038600"/>
            <a:ext cx="3365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А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sp>
        <p:nvSpPr>
          <p:cNvPr id="4108" name="Text Box 12"/>
          <p:cNvSpPr txBox="1"/>
          <p:nvPr/>
        </p:nvSpPr>
        <p:spPr>
          <a:xfrm>
            <a:off x="2209800" y="3581400"/>
            <a:ext cx="3365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В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sp>
        <p:nvSpPr>
          <p:cNvPr id="4109" name="Text Box 13"/>
          <p:cNvSpPr txBox="1"/>
          <p:nvPr/>
        </p:nvSpPr>
        <p:spPr>
          <a:xfrm>
            <a:off x="1524000" y="4038600"/>
            <a:ext cx="123507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solidFill>
                  <a:schemeClr val="accent2"/>
                </a:solidFill>
                <a:latin typeface="Arial" panose="020B0604020202020204" pitchFamily="34" charset="0"/>
              </a:rPr>
              <a:t>отрезок</a:t>
            </a:r>
            <a:endParaRPr lang="ru-RU" altLang="ru-RU" sz="1800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4110" name="Text Box 14"/>
          <p:cNvSpPr txBox="1"/>
          <p:nvPr/>
        </p:nvSpPr>
        <p:spPr>
          <a:xfrm>
            <a:off x="593725" y="4760913"/>
            <a:ext cx="8826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А </a:t>
            </a:r>
            <a:r>
              <a:rPr lang="en-US" altLang="ru-RU" sz="1800" dirty="0">
                <a:latin typeface="Arial" panose="020B0604020202020204" pitchFamily="34" charset="0"/>
              </a:rPr>
              <a:t>,</a:t>
            </a:r>
            <a:r>
              <a:rPr lang="ru-RU" altLang="ru-RU" sz="1800" dirty="0">
                <a:latin typeface="Arial" panose="020B0604020202020204" pitchFamily="34" charset="0"/>
              </a:rPr>
              <a:t> В - 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sp>
        <p:nvSpPr>
          <p:cNvPr id="4112" name="Text Box 16"/>
          <p:cNvSpPr txBox="1"/>
          <p:nvPr/>
        </p:nvSpPr>
        <p:spPr>
          <a:xfrm>
            <a:off x="1371600" y="4800600"/>
            <a:ext cx="171450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концы отрезка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sp>
        <p:nvSpPr>
          <p:cNvPr id="4113" name="Line 17"/>
          <p:cNvSpPr/>
          <p:nvPr/>
        </p:nvSpPr>
        <p:spPr>
          <a:xfrm flipH="1">
            <a:off x="3962400" y="3124200"/>
            <a:ext cx="762000" cy="762000"/>
          </a:xfrm>
          <a:prstGeom prst="line">
            <a:avLst/>
          </a:prstGeom>
          <a:ln w="9525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115" name="Line 19"/>
          <p:cNvSpPr/>
          <p:nvPr/>
        </p:nvSpPr>
        <p:spPr>
          <a:xfrm>
            <a:off x="3962400" y="3886200"/>
            <a:ext cx="1447800" cy="457200"/>
          </a:xfrm>
          <a:prstGeom prst="line">
            <a:avLst/>
          </a:prstGeom>
          <a:ln w="9525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116" name="Line 20"/>
          <p:cNvSpPr/>
          <p:nvPr/>
        </p:nvSpPr>
        <p:spPr>
          <a:xfrm>
            <a:off x="4724400" y="3124200"/>
            <a:ext cx="685800" cy="1219200"/>
          </a:xfrm>
          <a:prstGeom prst="line">
            <a:avLst/>
          </a:prstGeom>
          <a:ln w="9525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117" name="Text Box 21"/>
          <p:cNvSpPr txBox="1"/>
          <p:nvPr/>
        </p:nvSpPr>
        <p:spPr>
          <a:xfrm>
            <a:off x="3581400" y="4191000"/>
            <a:ext cx="1474788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solidFill>
                  <a:schemeClr val="accent2"/>
                </a:solidFill>
                <a:latin typeface="Arial" panose="020B0604020202020204" pitchFamily="34" charset="0"/>
              </a:rPr>
              <a:t>треугольник</a:t>
            </a:r>
            <a:endParaRPr lang="ru-RU" altLang="ru-RU" sz="1800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4118" name="Text Box 22"/>
          <p:cNvSpPr txBox="1"/>
          <p:nvPr/>
        </p:nvSpPr>
        <p:spPr>
          <a:xfrm>
            <a:off x="3581400" y="3810000"/>
            <a:ext cx="33655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А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sp>
        <p:nvSpPr>
          <p:cNvPr id="4119" name="Text Box 23"/>
          <p:cNvSpPr txBox="1"/>
          <p:nvPr/>
        </p:nvSpPr>
        <p:spPr>
          <a:xfrm>
            <a:off x="4572000" y="2743200"/>
            <a:ext cx="3365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В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sp>
        <p:nvSpPr>
          <p:cNvPr id="4120" name="Text Box 24"/>
          <p:cNvSpPr txBox="1"/>
          <p:nvPr/>
        </p:nvSpPr>
        <p:spPr>
          <a:xfrm>
            <a:off x="5394325" y="4227513"/>
            <a:ext cx="3492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С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sp>
        <p:nvSpPr>
          <p:cNvPr id="4121" name="Text Box 25"/>
          <p:cNvSpPr txBox="1"/>
          <p:nvPr/>
        </p:nvSpPr>
        <p:spPr>
          <a:xfrm>
            <a:off x="3717925" y="4913313"/>
            <a:ext cx="11112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А</a:t>
            </a:r>
            <a:r>
              <a:rPr lang="en-US" altLang="ru-RU" sz="1800" dirty="0">
                <a:latin typeface="Arial" panose="020B0604020202020204" pitchFamily="34" charset="0"/>
              </a:rPr>
              <a:t>,</a:t>
            </a:r>
            <a:r>
              <a:rPr lang="ru-RU" altLang="ru-RU" sz="1800" dirty="0">
                <a:latin typeface="Arial" panose="020B0604020202020204" pitchFamily="34" charset="0"/>
              </a:rPr>
              <a:t> В</a:t>
            </a:r>
            <a:r>
              <a:rPr lang="en-US" altLang="ru-RU" sz="1800" dirty="0">
                <a:latin typeface="Arial" panose="020B0604020202020204" pitchFamily="34" charset="0"/>
              </a:rPr>
              <a:t>,</a:t>
            </a:r>
            <a:r>
              <a:rPr lang="ru-RU" altLang="ru-RU" sz="1800" dirty="0">
                <a:latin typeface="Arial" panose="020B0604020202020204" pitchFamily="34" charset="0"/>
              </a:rPr>
              <a:t> С</a:t>
            </a:r>
            <a:r>
              <a:rPr lang="en-US" altLang="ru-RU" sz="1800" dirty="0">
                <a:latin typeface="Arial" panose="020B0604020202020204" pitchFamily="34" charset="0"/>
              </a:rPr>
              <a:t> - 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sp>
        <p:nvSpPr>
          <p:cNvPr id="4122" name="Text Box 26"/>
          <p:cNvSpPr txBox="1"/>
          <p:nvPr/>
        </p:nvSpPr>
        <p:spPr>
          <a:xfrm>
            <a:off x="3641725" y="5370513"/>
            <a:ext cx="15811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 АВ</a:t>
            </a:r>
            <a:r>
              <a:rPr lang="en-US" altLang="ru-RU" sz="1800" dirty="0">
                <a:latin typeface="Arial" panose="020B0604020202020204" pitchFamily="34" charset="0"/>
              </a:rPr>
              <a:t>,</a:t>
            </a:r>
            <a:r>
              <a:rPr lang="ru-RU" altLang="ru-RU" sz="1800" dirty="0">
                <a:latin typeface="Arial" panose="020B0604020202020204" pitchFamily="34" charset="0"/>
              </a:rPr>
              <a:t> ВС</a:t>
            </a:r>
            <a:r>
              <a:rPr lang="en-US" altLang="ru-RU" sz="1800" dirty="0">
                <a:latin typeface="Arial" panose="020B0604020202020204" pitchFamily="34" charset="0"/>
              </a:rPr>
              <a:t>,</a:t>
            </a:r>
            <a:r>
              <a:rPr lang="ru-RU" altLang="ru-RU" sz="1800" dirty="0">
                <a:latin typeface="Arial" panose="020B0604020202020204" pitchFamily="34" charset="0"/>
              </a:rPr>
              <a:t> АС -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sp>
        <p:nvSpPr>
          <p:cNvPr id="4123" name="Text Box 27"/>
          <p:cNvSpPr txBox="1"/>
          <p:nvPr/>
        </p:nvSpPr>
        <p:spPr>
          <a:xfrm>
            <a:off x="4800600" y="4953000"/>
            <a:ext cx="2644775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вершины треугольника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sp>
        <p:nvSpPr>
          <p:cNvPr id="4124" name="Text Box 28"/>
          <p:cNvSpPr txBox="1"/>
          <p:nvPr/>
        </p:nvSpPr>
        <p:spPr>
          <a:xfrm>
            <a:off x="5105400" y="5334000"/>
            <a:ext cx="2557463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стороны треугольника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sp>
        <p:nvSpPr>
          <p:cNvPr id="4125" name="Line 29"/>
          <p:cNvSpPr/>
          <p:nvPr/>
        </p:nvSpPr>
        <p:spPr>
          <a:xfrm flipV="1">
            <a:off x="6553200" y="2743200"/>
            <a:ext cx="685800" cy="685800"/>
          </a:xfrm>
          <a:prstGeom prst="line">
            <a:avLst/>
          </a:prstGeom>
          <a:ln w="9525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126" name="Line 30"/>
          <p:cNvSpPr/>
          <p:nvPr/>
        </p:nvSpPr>
        <p:spPr>
          <a:xfrm>
            <a:off x="7239000" y="2743200"/>
            <a:ext cx="457200" cy="457200"/>
          </a:xfrm>
          <a:prstGeom prst="line">
            <a:avLst/>
          </a:prstGeom>
          <a:ln w="9525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127" name="Line 31"/>
          <p:cNvSpPr/>
          <p:nvPr/>
        </p:nvSpPr>
        <p:spPr>
          <a:xfrm>
            <a:off x="7696200" y="3200400"/>
            <a:ext cx="0" cy="685800"/>
          </a:xfrm>
          <a:prstGeom prst="line">
            <a:avLst/>
          </a:prstGeom>
          <a:ln w="9525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128" name="Line 32"/>
          <p:cNvSpPr/>
          <p:nvPr/>
        </p:nvSpPr>
        <p:spPr>
          <a:xfrm>
            <a:off x="6553200" y="3429000"/>
            <a:ext cx="1143000" cy="457200"/>
          </a:xfrm>
          <a:prstGeom prst="line">
            <a:avLst/>
          </a:prstGeom>
          <a:ln w="9525" cap="flat" cmpd="sng">
            <a:solidFill>
              <a:srgbClr val="FF33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129" name="Text Box 33"/>
          <p:cNvSpPr txBox="1"/>
          <p:nvPr/>
        </p:nvSpPr>
        <p:spPr>
          <a:xfrm>
            <a:off x="6553200" y="4191000"/>
            <a:ext cx="20002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solidFill>
                  <a:schemeClr val="accent2"/>
                </a:solidFill>
                <a:latin typeface="Arial" panose="020B0604020202020204" pitchFamily="34" charset="0"/>
              </a:rPr>
              <a:t>четырехугольник</a:t>
            </a:r>
            <a:endParaRPr lang="ru-RU" altLang="ru-RU" sz="1800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4130" name="Text Box 34"/>
          <p:cNvSpPr txBox="1"/>
          <p:nvPr/>
        </p:nvSpPr>
        <p:spPr>
          <a:xfrm>
            <a:off x="6308725" y="3389313"/>
            <a:ext cx="3492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С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sp>
        <p:nvSpPr>
          <p:cNvPr id="4131" name="Text Box 35"/>
          <p:cNvSpPr txBox="1"/>
          <p:nvPr/>
        </p:nvSpPr>
        <p:spPr>
          <a:xfrm>
            <a:off x="6994525" y="2398713"/>
            <a:ext cx="3492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1800" dirty="0">
                <a:latin typeface="Arial" panose="020B0604020202020204" pitchFamily="34" charset="0"/>
              </a:rPr>
              <a:t>D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sp>
        <p:nvSpPr>
          <p:cNvPr id="4132" name="Text Box 36"/>
          <p:cNvSpPr txBox="1"/>
          <p:nvPr/>
        </p:nvSpPr>
        <p:spPr>
          <a:xfrm>
            <a:off x="7620000" y="2971800"/>
            <a:ext cx="3365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1800" dirty="0">
                <a:latin typeface="Arial" panose="020B0604020202020204" pitchFamily="34" charset="0"/>
              </a:rPr>
              <a:t>E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sp>
        <p:nvSpPr>
          <p:cNvPr id="4133" name="Text Box 37"/>
          <p:cNvSpPr txBox="1"/>
          <p:nvPr/>
        </p:nvSpPr>
        <p:spPr>
          <a:xfrm>
            <a:off x="7620000" y="3810000"/>
            <a:ext cx="3238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1800" dirty="0">
                <a:latin typeface="Arial" panose="020B0604020202020204" pitchFamily="34" charset="0"/>
              </a:rPr>
              <a:t>F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0" dur="10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10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0" dur="100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5" dur="1000"/>
                                        <p:tgtEl>
                                          <p:spTgt spid="4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0" dur="1000"/>
                                        <p:tgtEl>
                                          <p:spTgt spid="4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4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4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2" dur="1000"/>
                                        <p:tgtEl>
                                          <p:spTgt spid="4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9" dur="1000"/>
                                        <p:tgtEl>
                                          <p:spTgt spid="4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6" dur="1000"/>
                                        <p:tgtEl>
                                          <p:spTgt spid="4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4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3" dur="1000"/>
                                        <p:tgtEl>
                                          <p:spTgt spid="4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4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0" dur="1000"/>
                                        <p:tgtEl>
                                          <p:spTgt spid="4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4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5" dur="1000"/>
                                        <p:tgtEl>
                                          <p:spTgt spid="4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4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0" dur="1000"/>
                                        <p:tgtEl>
                                          <p:spTgt spid="4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4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5" dur="1000"/>
                                        <p:tgtEl>
                                          <p:spTgt spid="4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4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4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0" dur="1000"/>
                                        <p:tgtEl>
                                          <p:spTgt spid="4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4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4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5" dur="1000"/>
                                        <p:tgtEl>
                                          <p:spTgt spid="4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4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4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0" dur="1000"/>
                                        <p:tgtEl>
                                          <p:spTgt spid="4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4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4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5" dur="1000"/>
                                        <p:tgtEl>
                                          <p:spTgt spid="4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0" dur="500"/>
                                        <p:tgtEl>
                                          <p:spTgt spid="4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/>
      <p:bldP spid="4103" grpId="0"/>
      <p:bldP spid="4105" grpId="0" animBg="1"/>
      <p:bldP spid="4106" grpId="0" animBg="1"/>
      <p:bldP spid="4107" grpId="0"/>
      <p:bldP spid="4108" grpId="0"/>
      <p:bldP spid="4109" grpId="0"/>
      <p:bldP spid="4110" grpId="0"/>
      <p:bldP spid="4112" grpId="0"/>
      <p:bldP spid="4117" grpId="0"/>
      <p:bldP spid="4118" grpId="0"/>
      <p:bldP spid="4119" grpId="0"/>
      <p:bldP spid="4120" grpId="0"/>
      <p:bldP spid="4121" grpId="0"/>
      <p:bldP spid="4122" grpId="0"/>
      <p:bldP spid="4123" grpId="0"/>
      <p:bldP spid="4124" grpId="0"/>
      <p:bldP spid="4129" grpId="0"/>
      <p:bldP spid="4130" grpId="0"/>
      <p:bldP spid="4131" grpId="0"/>
      <p:bldP spid="4132" grpId="0"/>
      <p:bldP spid="413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800" b="0" i="1" u="sng" strike="noStrike" kern="1200" cap="none" spc="0" normalizeH="0" baseline="0" noProof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Задание1</a:t>
            </a:r>
            <a:r>
              <a:rPr kumimoji="0" lang="en-US" sz="2800" b="0" i="1" u="sng" strike="noStrike" kern="1200" cap="none" spc="0" normalizeH="0" baseline="0" noProof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:</a:t>
            </a:r>
            <a:endParaRPr kumimoji="0" lang="ru-RU" sz="2800" b="0" i="1" u="sng" strike="noStrike" kern="1200" cap="none" spc="0" normalizeH="0" baseline="0" noProof="0" smtClean="0">
              <a:ln>
                <a:noFill/>
              </a:ln>
              <a:solidFill>
                <a:srgbClr val="0033CC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315" name="Text Box 4"/>
          <p:cNvSpPr txBox="1">
            <a:spLocks noChangeArrowheads="1"/>
          </p:cNvSpPr>
          <p:nvPr/>
        </p:nvSpPr>
        <p:spPr bwMode="auto">
          <a:xfrm>
            <a:off x="381000" y="1676400"/>
            <a:ext cx="3886200" cy="4154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6289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30861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5433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4000500" indent="-342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Пересекаются ли</a:t>
            </a:r>
            <a:r>
              <a:rPr kumimoji="0" lang="en-US" alt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:</a:t>
            </a:r>
            <a:endParaRPr kumimoji="0" lang="ru-RU" alt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AutoNum type="arabicParenR"/>
              <a:defRPr/>
            </a:pPr>
            <a:r>
              <a:rPr kumimoji="0" lang="ru-RU" alt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Прямая </a:t>
            </a:r>
            <a:r>
              <a:rPr kumimoji="0" lang="en-US" alt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AC </a:t>
            </a:r>
            <a:r>
              <a:rPr kumimoji="0" lang="ru-RU" alt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прямая ОВ</a:t>
            </a:r>
            <a:endParaRPr kumimoji="0" lang="ru-RU" alt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AutoNum type="arabicParenR"/>
              <a:defRPr/>
            </a:pPr>
            <a:r>
              <a:rPr kumimoji="0" lang="ru-RU" alt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Отрезки АС и ОВ</a:t>
            </a:r>
            <a:endParaRPr kumimoji="0" lang="ru-RU" alt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AutoNum type="arabicParenR"/>
              <a:defRPr/>
            </a:pPr>
            <a:r>
              <a:rPr kumimoji="0" lang="ru-RU" alt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Прямая АС и отрезок ОВ</a:t>
            </a:r>
            <a:endParaRPr kumimoji="0" lang="ru-RU" alt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AutoNum type="arabicParenR"/>
              <a:defRPr/>
            </a:pPr>
            <a:r>
              <a:rPr kumimoji="0" lang="ru-RU" alt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Луч СА и луч ВО</a:t>
            </a:r>
            <a:endParaRPr kumimoji="0" lang="ru-RU" alt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AutoNum type="arabicParenR"/>
              <a:defRPr/>
            </a:pPr>
            <a:r>
              <a:rPr kumimoji="0" lang="ru-RU" alt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Луч ОВ и луч СА</a:t>
            </a:r>
            <a:endParaRPr kumimoji="0" lang="ru-RU" alt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AutoNum type="arabicParenR"/>
              <a:defRPr/>
            </a:pPr>
            <a:r>
              <a:rPr kumimoji="0" lang="ru-RU" alt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Прямая АС и луч ВО </a:t>
            </a:r>
            <a:endParaRPr kumimoji="0" lang="ru-RU" alt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3316" name="Line 5"/>
          <p:cNvSpPr/>
          <p:nvPr/>
        </p:nvSpPr>
        <p:spPr>
          <a:xfrm flipV="1">
            <a:off x="5105400" y="1676400"/>
            <a:ext cx="1676400" cy="22098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3317" name="Line 6"/>
          <p:cNvSpPr/>
          <p:nvPr/>
        </p:nvSpPr>
        <p:spPr>
          <a:xfrm>
            <a:off x="6324600" y="3048000"/>
            <a:ext cx="0" cy="18288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3318" name="Oval 7"/>
          <p:cNvSpPr/>
          <p:nvPr/>
        </p:nvSpPr>
        <p:spPr>
          <a:xfrm>
            <a:off x="5410200" y="34290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dirty="0"/>
          </a:p>
        </p:txBody>
      </p:sp>
      <p:sp>
        <p:nvSpPr>
          <p:cNvPr id="13319" name="Oval 8"/>
          <p:cNvSpPr/>
          <p:nvPr/>
        </p:nvSpPr>
        <p:spPr>
          <a:xfrm flipH="1">
            <a:off x="6629400" y="18288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dirty="0"/>
          </a:p>
        </p:txBody>
      </p:sp>
      <p:sp>
        <p:nvSpPr>
          <p:cNvPr id="13320" name="Oval 9"/>
          <p:cNvSpPr/>
          <p:nvPr/>
        </p:nvSpPr>
        <p:spPr>
          <a:xfrm>
            <a:off x="6324600" y="34290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dirty="0"/>
          </a:p>
        </p:txBody>
      </p:sp>
      <p:sp>
        <p:nvSpPr>
          <p:cNvPr id="13321" name="Oval 10"/>
          <p:cNvSpPr/>
          <p:nvPr/>
        </p:nvSpPr>
        <p:spPr>
          <a:xfrm>
            <a:off x="6324600" y="44196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dirty="0"/>
          </a:p>
        </p:txBody>
      </p:sp>
      <p:sp>
        <p:nvSpPr>
          <p:cNvPr id="13322" name="Text Box 11"/>
          <p:cNvSpPr txBox="1"/>
          <p:nvPr/>
        </p:nvSpPr>
        <p:spPr>
          <a:xfrm>
            <a:off x="5394325" y="3657600"/>
            <a:ext cx="39687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1800" dirty="0">
                <a:latin typeface="Arial" panose="020B0604020202020204" pitchFamily="34" charset="0"/>
              </a:rPr>
              <a:t>A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sp>
        <p:nvSpPr>
          <p:cNvPr id="13323" name="Text Box 12"/>
          <p:cNvSpPr txBox="1"/>
          <p:nvPr/>
        </p:nvSpPr>
        <p:spPr>
          <a:xfrm>
            <a:off x="6858000" y="1752600"/>
            <a:ext cx="5334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1800" dirty="0">
                <a:latin typeface="Arial" panose="020B0604020202020204" pitchFamily="34" charset="0"/>
              </a:rPr>
              <a:t>C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sp>
        <p:nvSpPr>
          <p:cNvPr id="13324" name="Text Box 13"/>
          <p:cNvSpPr txBox="1"/>
          <p:nvPr/>
        </p:nvSpPr>
        <p:spPr>
          <a:xfrm>
            <a:off x="6477000" y="4343400"/>
            <a:ext cx="3810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1800" dirty="0">
                <a:latin typeface="Arial" panose="020B0604020202020204" pitchFamily="34" charset="0"/>
              </a:rPr>
              <a:t>B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sp>
        <p:nvSpPr>
          <p:cNvPr id="13325" name="Text Box 14"/>
          <p:cNvSpPr txBox="1"/>
          <p:nvPr/>
        </p:nvSpPr>
        <p:spPr>
          <a:xfrm>
            <a:off x="6400800" y="3276600"/>
            <a:ext cx="3810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1800" dirty="0">
                <a:latin typeface="Arial" panose="020B0604020202020204" pitchFamily="34" charset="0"/>
              </a:rPr>
              <a:t>O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Text Box 4"/>
          <p:cNvSpPr txBox="1"/>
          <p:nvPr/>
        </p:nvSpPr>
        <p:spPr>
          <a:xfrm>
            <a:off x="539750" y="836613"/>
            <a:ext cx="8064500" cy="1187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400" dirty="0">
                <a:latin typeface="Arial" panose="020B0604020202020204" pitchFamily="34" charset="0"/>
              </a:rPr>
              <a:t>Начертите прямую МК и отрезки АВ и С</a:t>
            </a:r>
            <a:r>
              <a:rPr lang="en-US" altLang="ru-RU" sz="2400" dirty="0">
                <a:latin typeface="Arial" panose="020B0604020202020204" pitchFamily="34" charset="0"/>
              </a:rPr>
              <a:t>D</a:t>
            </a:r>
            <a:r>
              <a:rPr lang="ru-RU" altLang="ru-RU" sz="2400" dirty="0">
                <a:latin typeface="Arial" panose="020B0604020202020204" pitchFamily="34" charset="0"/>
              </a:rPr>
              <a:t> так, чтобы прямая МК пересекала отрезок АВ, но не пересекала отрезок С</a:t>
            </a:r>
            <a:r>
              <a:rPr lang="en-US" altLang="ru-RU" sz="2400" dirty="0">
                <a:latin typeface="Arial" panose="020B0604020202020204" pitchFamily="34" charset="0"/>
              </a:rPr>
              <a:t>D</a:t>
            </a:r>
            <a:r>
              <a:rPr lang="ru-RU" altLang="ru-RU" sz="2400" dirty="0">
                <a:latin typeface="Arial" panose="020B0604020202020204" pitchFamily="34" charset="0"/>
              </a:rPr>
              <a:t>.</a:t>
            </a:r>
            <a:endParaRPr lang="ru-RU" altLang="ru-RU" sz="2400" dirty="0">
              <a:latin typeface="Arial" panose="020B0604020202020204" pitchFamily="34" charset="0"/>
            </a:endParaRPr>
          </a:p>
        </p:txBody>
      </p:sp>
      <p:sp>
        <p:nvSpPr>
          <p:cNvPr id="27653" name="Line 5"/>
          <p:cNvSpPr/>
          <p:nvPr/>
        </p:nvSpPr>
        <p:spPr>
          <a:xfrm>
            <a:off x="1042988" y="3284538"/>
            <a:ext cx="6624637" cy="2160587"/>
          </a:xfrm>
          <a:prstGeom prst="line">
            <a:avLst/>
          </a:prstGeom>
          <a:ln w="38100" cap="flat" cmpd="sng">
            <a:solidFill>
              <a:srgbClr val="0000FF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7654" name="Line 6"/>
          <p:cNvSpPr/>
          <p:nvPr/>
        </p:nvSpPr>
        <p:spPr>
          <a:xfrm>
            <a:off x="1835150" y="4437063"/>
            <a:ext cx="3960813" cy="71437"/>
          </a:xfrm>
          <a:prstGeom prst="line">
            <a:avLst/>
          </a:prstGeom>
          <a:ln w="38100" cap="flat" cmpd="sng">
            <a:solidFill>
              <a:srgbClr val="FFFF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7655" name="Line 7"/>
          <p:cNvSpPr/>
          <p:nvPr/>
        </p:nvSpPr>
        <p:spPr>
          <a:xfrm>
            <a:off x="4859338" y="2924175"/>
            <a:ext cx="2233612" cy="1441450"/>
          </a:xfrm>
          <a:prstGeom prst="line">
            <a:avLst/>
          </a:prstGeom>
          <a:ln w="38100" cap="flat" cmpd="sng">
            <a:solidFill>
              <a:srgbClr val="FFFF00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27656" name="Oval 8"/>
          <p:cNvSpPr/>
          <p:nvPr/>
        </p:nvSpPr>
        <p:spPr>
          <a:xfrm flipH="1">
            <a:off x="1752600" y="4365625"/>
            <a:ext cx="82550" cy="74613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800" dirty="0">
              <a:latin typeface="Arial" panose="020B0604020202020204" pitchFamily="34" charset="0"/>
            </a:endParaRPr>
          </a:p>
        </p:txBody>
      </p:sp>
      <p:sp>
        <p:nvSpPr>
          <p:cNvPr id="27657" name="Oval 9"/>
          <p:cNvSpPr/>
          <p:nvPr/>
        </p:nvSpPr>
        <p:spPr>
          <a:xfrm flipH="1">
            <a:off x="5791200" y="4495800"/>
            <a:ext cx="85725" cy="74613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800" dirty="0">
              <a:latin typeface="Arial" panose="020B0604020202020204" pitchFamily="34" charset="0"/>
            </a:endParaRPr>
          </a:p>
        </p:txBody>
      </p:sp>
      <p:sp>
        <p:nvSpPr>
          <p:cNvPr id="27658" name="Oval 10"/>
          <p:cNvSpPr/>
          <p:nvPr/>
        </p:nvSpPr>
        <p:spPr>
          <a:xfrm flipH="1">
            <a:off x="4713288" y="2852738"/>
            <a:ext cx="74612" cy="74612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800" dirty="0">
              <a:latin typeface="Arial" panose="020B0604020202020204" pitchFamily="34" charset="0"/>
            </a:endParaRPr>
          </a:p>
        </p:txBody>
      </p:sp>
      <p:sp>
        <p:nvSpPr>
          <p:cNvPr id="27659" name="Oval 11"/>
          <p:cNvSpPr/>
          <p:nvPr/>
        </p:nvSpPr>
        <p:spPr>
          <a:xfrm>
            <a:off x="7019925" y="4292600"/>
            <a:ext cx="74613" cy="74613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800" dirty="0">
              <a:latin typeface="Arial" panose="020B0604020202020204" pitchFamily="34" charset="0"/>
            </a:endParaRPr>
          </a:p>
        </p:txBody>
      </p:sp>
      <p:sp>
        <p:nvSpPr>
          <p:cNvPr id="27660" name="Text Box 12"/>
          <p:cNvSpPr txBox="1"/>
          <p:nvPr/>
        </p:nvSpPr>
        <p:spPr>
          <a:xfrm>
            <a:off x="611188" y="2924175"/>
            <a:ext cx="194468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400" dirty="0">
                <a:latin typeface="Arial" panose="020B0604020202020204" pitchFamily="34" charset="0"/>
              </a:rPr>
              <a:t>М</a:t>
            </a:r>
            <a:endParaRPr lang="ru-RU" altLang="ru-RU" sz="2400" dirty="0">
              <a:latin typeface="Arial" panose="020B0604020202020204" pitchFamily="34" charset="0"/>
            </a:endParaRPr>
          </a:p>
        </p:txBody>
      </p:sp>
      <p:sp>
        <p:nvSpPr>
          <p:cNvPr id="27661" name="Text Box 13"/>
          <p:cNvSpPr txBox="1"/>
          <p:nvPr/>
        </p:nvSpPr>
        <p:spPr>
          <a:xfrm>
            <a:off x="6659563" y="4941888"/>
            <a:ext cx="1296987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400" dirty="0">
                <a:latin typeface="Arial" panose="020B0604020202020204" pitchFamily="34" charset="0"/>
              </a:rPr>
              <a:t>К</a:t>
            </a:r>
            <a:endParaRPr lang="ru-RU" altLang="ru-RU" sz="2400" dirty="0">
              <a:latin typeface="Arial" panose="020B0604020202020204" pitchFamily="34" charset="0"/>
            </a:endParaRPr>
          </a:p>
        </p:txBody>
      </p:sp>
      <p:sp>
        <p:nvSpPr>
          <p:cNvPr id="27662" name="Text Box 14"/>
          <p:cNvSpPr txBox="1"/>
          <p:nvPr/>
        </p:nvSpPr>
        <p:spPr>
          <a:xfrm>
            <a:off x="1187450" y="3860800"/>
            <a:ext cx="13684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400" dirty="0">
                <a:latin typeface="Arial" panose="020B0604020202020204" pitchFamily="34" charset="0"/>
              </a:rPr>
              <a:t>А</a:t>
            </a:r>
            <a:endParaRPr lang="ru-RU" altLang="ru-RU" sz="2400" dirty="0">
              <a:latin typeface="Arial" panose="020B0604020202020204" pitchFamily="34" charset="0"/>
            </a:endParaRPr>
          </a:p>
        </p:txBody>
      </p:sp>
      <p:sp>
        <p:nvSpPr>
          <p:cNvPr id="27663" name="Text Box 15"/>
          <p:cNvSpPr txBox="1"/>
          <p:nvPr/>
        </p:nvSpPr>
        <p:spPr>
          <a:xfrm>
            <a:off x="5029200" y="3886200"/>
            <a:ext cx="1439863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400" dirty="0">
                <a:latin typeface="Arial" panose="020B0604020202020204" pitchFamily="34" charset="0"/>
              </a:rPr>
              <a:t>В</a:t>
            </a:r>
            <a:endParaRPr lang="ru-RU" altLang="ru-RU" sz="2400" dirty="0">
              <a:latin typeface="Arial" panose="020B0604020202020204" pitchFamily="34" charset="0"/>
            </a:endParaRPr>
          </a:p>
        </p:txBody>
      </p:sp>
      <p:sp>
        <p:nvSpPr>
          <p:cNvPr id="27664" name="Text Box 16"/>
          <p:cNvSpPr txBox="1"/>
          <p:nvPr/>
        </p:nvSpPr>
        <p:spPr>
          <a:xfrm>
            <a:off x="3995738" y="2420938"/>
            <a:ext cx="18002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400" dirty="0">
                <a:latin typeface="Arial" panose="020B0604020202020204" pitchFamily="34" charset="0"/>
              </a:rPr>
              <a:t>С</a:t>
            </a:r>
            <a:endParaRPr lang="ru-RU" altLang="ru-RU" sz="2400" dirty="0">
              <a:latin typeface="Arial" panose="020B0604020202020204" pitchFamily="34" charset="0"/>
            </a:endParaRPr>
          </a:p>
        </p:txBody>
      </p:sp>
      <p:sp>
        <p:nvSpPr>
          <p:cNvPr id="27665" name="Text Box 17"/>
          <p:cNvSpPr txBox="1"/>
          <p:nvPr/>
        </p:nvSpPr>
        <p:spPr>
          <a:xfrm>
            <a:off x="6588125" y="3860800"/>
            <a:ext cx="1584325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2400" dirty="0">
                <a:latin typeface="Arial" panose="020B0604020202020204" pitchFamily="34" charset="0"/>
              </a:rPr>
              <a:t>D</a:t>
            </a:r>
            <a:endParaRPr lang="ru-RU" altLang="ru-RU" sz="2400" dirty="0">
              <a:latin typeface="Arial" panose="020B0604020202020204" pitchFamily="34" charset="0"/>
            </a:endParaRPr>
          </a:p>
        </p:txBody>
      </p:sp>
      <p:sp>
        <p:nvSpPr>
          <p:cNvPr id="39952" name="Rectangle 16"/>
          <p:cNvSpPr>
            <a:spLocks noChangeArrowheads="1"/>
          </p:cNvSpPr>
          <p:nvPr/>
        </p:nvSpPr>
        <p:spPr bwMode="auto">
          <a:xfrm>
            <a:off x="457200" y="-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1pPr>
            <a:lvl2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2pPr>
            <a:lvl3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3pPr>
            <a:lvl4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4pPr>
            <a:lvl5pPr algn="ctr"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800" b="0" i="1" u="sng" strike="noStrike" kern="1200" cap="none" spc="0" normalizeH="0" baseline="0" noProof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+mn-cs"/>
              </a:rPr>
              <a:t>Задание2</a:t>
            </a:r>
            <a:r>
              <a:rPr kumimoji="0" lang="en-US" sz="2800" b="0" i="1" u="sng" strike="noStrike" kern="1200" cap="none" spc="0" normalizeH="0" baseline="0" noProof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ahoma" panose="020B0604030504040204" pitchFamily="34" charset="0"/>
                <a:ea typeface="+mn-ea"/>
                <a:cs typeface="+mn-cs"/>
              </a:rPr>
              <a:t>:</a:t>
            </a:r>
            <a:endParaRPr kumimoji="0" lang="ru-RU" sz="2800" b="0" i="1" u="sng" strike="noStrike" kern="1200" cap="none" spc="0" normalizeH="0" baseline="0" noProof="0" smtClean="0">
              <a:ln>
                <a:noFill/>
              </a:ln>
              <a:solidFill>
                <a:srgbClr val="0033CC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Tahoma" panose="020B060403050404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6" grpId="0" animBg="1"/>
      <p:bldP spid="27657" grpId="0" animBg="1"/>
      <p:bldP spid="27658" grpId="0" animBg="1"/>
      <p:bldP spid="27659" grpId="0" animBg="1"/>
      <p:bldP spid="27660" grpId="0"/>
      <p:bldP spid="27661" grpId="0"/>
      <p:bldP spid="27662" grpId="0"/>
      <p:bldP spid="27663" grpId="0"/>
      <p:bldP spid="27664" grpId="0"/>
      <p:bldP spid="2766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1075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371600"/>
            <a:ext cx="8229600" cy="41148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None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Начертите треугольник 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ABC</a:t>
            </a: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. На сколько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частей делят плоскость прямые 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AB, AC, BC.</a:t>
            </a:r>
            <a:endParaRPr kumimoji="0" lang="ru-RU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107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3124200" cy="7620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800" b="0" i="1" u="sng" strike="noStrike" kern="1200" cap="none" spc="0" normalizeH="0" baseline="0" noProof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Задание</a:t>
            </a:r>
            <a:r>
              <a:rPr kumimoji="0" lang="en-US" sz="2800" b="0" i="1" u="sng" strike="noStrike" kern="1200" cap="none" spc="0" normalizeH="0" baseline="0" noProof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3:</a:t>
            </a:r>
            <a:endParaRPr kumimoji="0" lang="ru-RU" sz="2800" b="0" i="1" u="sng" strike="noStrike" kern="1200" cap="none" spc="0" normalizeH="0" baseline="0" noProof="0" smtClean="0">
              <a:ln>
                <a:noFill/>
              </a:ln>
              <a:solidFill>
                <a:srgbClr val="0033CC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5364" name="Line 5"/>
          <p:cNvSpPr/>
          <p:nvPr/>
        </p:nvSpPr>
        <p:spPr>
          <a:xfrm flipV="1">
            <a:off x="1905000" y="3124200"/>
            <a:ext cx="2971800" cy="23622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5365" name="Line 6"/>
          <p:cNvSpPr/>
          <p:nvPr/>
        </p:nvSpPr>
        <p:spPr>
          <a:xfrm>
            <a:off x="3048000" y="2895600"/>
            <a:ext cx="4038600" cy="27432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5366" name="Line 7"/>
          <p:cNvSpPr/>
          <p:nvPr/>
        </p:nvSpPr>
        <p:spPr>
          <a:xfrm>
            <a:off x="2057400" y="4800600"/>
            <a:ext cx="5029200" cy="3810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5367" name="Text Box 8"/>
          <p:cNvSpPr txBox="1"/>
          <p:nvPr/>
        </p:nvSpPr>
        <p:spPr>
          <a:xfrm>
            <a:off x="4038600" y="3276600"/>
            <a:ext cx="4572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1800" dirty="0"/>
              <a:t>A</a:t>
            </a:r>
            <a:endParaRPr lang="ru-RU" altLang="ru-RU" sz="1800" dirty="0"/>
          </a:p>
        </p:txBody>
      </p:sp>
      <p:sp>
        <p:nvSpPr>
          <p:cNvPr id="15368" name="Text Box 9"/>
          <p:cNvSpPr txBox="1"/>
          <p:nvPr/>
        </p:nvSpPr>
        <p:spPr>
          <a:xfrm>
            <a:off x="2514600" y="4953000"/>
            <a:ext cx="5334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1800" dirty="0"/>
              <a:t>B</a:t>
            </a:r>
            <a:endParaRPr lang="ru-RU" altLang="ru-RU" sz="1800" dirty="0"/>
          </a:p>
        </p:txBody>
      </p:sp>
      <p:sp>
        <p:nvSpPr>
          <p:cNvPr id="15369" name="Text Box 10"/>
          <p:cNvSpPr txBox="1"/>
          <p:nvPr/>
        </p:nvSpPr>
        <p:spPr>
          <a:xfrm>
            <a:off x="6096000" y="5257800"/>
            <a:ext cx="457200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ru-RU" sz="1800" dirty="0"/>
              <a:t>C</a:t>
            </a:r>
            <a:endParaRPr lang="ru-RU" altLang="ru-RU" sz="1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Домашнее задание</a:t>
            </a:r>
            <a:endParaRPr kumimoji="0" lang="ru-RU" sz="4400" b="0" i="0" u="none" strike="noStrike" kern="1200" cap="none" spc="0" normalizeH="0" baseline="0" noProof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2099" name="Rectangle 3"/>
          <p:cNvSpPr>
            <a:spLocks noGrp="1" noChangeArrowheads="1"/>
          </p:cNvSpPr>
          <p:nvPr>
            <p:ph idx="1"/>
          </p:nvPr>
        </p:nvSpPr>
        <p:spPr/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None/>
              <a:defRPr/>
            </a:pPr>
            <a:r>
              <a:rPr kumimoji="0" lang="ru-RU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№79, №80, №98, №99</a:t>
            </a:r>
            <a:endParaRPr kumimoji="0" lang="ru-RU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Вопросы</a:t>
            </a: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:</a:t>
            </a: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400" b="0" i="0" u="none" strike="noStrike" kern="1200" cap="none" spc="0" normalizeH="0" baseline="0" noProof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None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1) Как сравнивают два отрезка?</a:t>
            </a: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None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2) Какие единицы для измерения длин вы знаете?</a:t>
            </a: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None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3) Сколько сантиметров в дециметре?</a:t>
            </a: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None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4) Сколько миллиметров в сантиметре?</a:t>
            </a: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None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3) Назовите единицу длины в 100 раз большую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чем сантиметр?</a:t>
            </a: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None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4) Назовите единицу длины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в 1000 раз большую метра.?</a:t>
            </a: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None/>
              <a:defRPr/>
            </a:pP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219200"/>
            <a:ext cx="8229600" cy="17526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4800" b="0" i="0" u="none" strike="noStrike" kern="1200" cap="none" spc="0" normalizeH="0" baseline="0" noProof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Тема</a:t>
            </a:r>
            <a:r>
              <a:rPr kumimoji="0" lang="en-US" sz="4800" b="0" i="0" u="none" strike="noStrike" kern="1200" cap="none" spc="0" normalizeH="0" baseline="0" noProof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: </a:t>
            </a:r>
            <a:r>
              <a:rPr kumimoji="0" lang="ru-RU" sz="4000" b="0" i="1" u="sng" strike="noStrike" kern="1200" cap="none" spc="0" normalizeH="0" baseline="0" noProof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Плоскость</a:t>
            </a:r>
            <a:r>
              <a:rPr kumimoji="0" lang="en-US" sz="4000" b="0" i="1" u="sng" strike="noStrike" kern="1200" cap="none" spc="0" normalizeH="0" baseline="0" noProof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,</a:t>
            </a:r>
            <a:r>
              <a:rPr kumimoji="0" lang="ru-RU" sz="4000" b="0" i="1" u="sng" strike="noStrike" kern="1200" cap="none" spc="0" normalizeH="0" baseline="0" noProof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прямая</a:t>
            </a:r>
            <a:r>
              <a:rPr kumimoji="0" lang="en-US" sz="4000" b="0" i="1" u="sng" strike="noStrike" kern="1200" cap="none" spc="0" normalizeH="0" baseline="0" noProof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, </a:t>
            </a:r>
            <a:r>
              <a:rPr kumimoji="0" lang="ru-RU" sz="4000" b="0" i="1" u="sng" strike="noStrike" kern="1200" cap="none" spc="0" normalizeH="0" baseline="0" noProof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луч</a:t>
            </a:r>
            <a:endParaRPr kumimoji="0" lang="ru-RU" sz="4000" b="0" i="1" u="sng" strike="noStrike" kern="1200" cap="none" spc="0" normalizeH="0" baseline="0" noProof="0" smtClean="0">
              <a:ln>
                <a:noFill/>
              </a:ln>
              <a:solidFill>
                <a:srgbClr val="0033CC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123" name="Text Box 4"/>
          <p:cNvSpPr txBox="1"/>
          <p:nvPr/>
        </p:nvSpPr>
        <p:spPr>
          <a:xfrm>
            <a:off x="6858000" y="5943600"/>
            <a:ext cx="55626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3600" u="sng" dirty="0">
                <a:latin typeface="Arial" panose="020B0604020202020204" pitchFamily="34" charset="0"/>
              </a:rPr>
              <a:t>5 класс</a:t>
            </a:r>
            <a:endParaRPr lang="ru-RU" altLang="ru-RU" sz="3600" u="sng" dirty="0">
              <a:latin typeface="Arial" panose="020B0604020202020204" pitchFamily="34" charset="0"/>
            </a:endParaRPr>
          </a:p>
        </p:txBody>
      </p:sp>
      <p:sp>
        <p:nvSpPr>
          <p:cNvPr id="5124" name="Text Box 5"/>
          <p:cNvSpPr txBox="1"/>
          <p:nvPr/>
        </p:nvSpPr>
        <p:spPr>
          <a:xfrm>
            <a:off x="914400" y="3429000"/>
            <a:ext cx="8016875" cy="15541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i="1" u="sng" dirty="0">
                <a:latin typeface="Arial" panose="020B0604020202020204" pitchFamily="34" charset="0"/>
              </a:rPr>
              <a:t>Цель урока</a:t>
            </a:r>
            <a:r>
              <a:rPr lang="en-US" altLang="ru-RU" i="1" u="sng" dirty="0">
                <a:latin typeface="Arial" panose="020B0604020202020204" pitchFamily="34" charset="0"/>
              </a:rPr>
              <a:t>: </a:t>
            </a:r>
            <a:endParaRPr lang="ru-RU" altLang="ru-RU" i="1" u="sng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i="1" dirty="0">
                <a:latin typeface="Arial" panose="020B0604020202020204" pitchFamily="34" charset="0"/>
              </a:rPr>
              <a:t>Познакомить учащихся  с понятиями</a:t>
            </a:r>
            <a:r>
              <a:rPr lang="en-US" altLang="ru-RU" i="1" dirty="0">
                <a:latin typeface="Arial" panose="020B0604020202020204" pitchFamily="34" charset="0"/>
              </a:rPr>
              <a:t>:</a:t>
            </a:r>
            <a:r>
              <a:rPr lang="ru-RU" altLang="ru-RU" i="1" dirty="0">
                <a:latin typeface="Arial" panose="020B0604020202020204" pitchFamily="34" charset="0"/>
              </a:rPr>
              <a:t> плоскость</a:t>
            </a:r>
            <a:r>
              <a:rPr lang="en-US" altLang="ru-RU" i="1" dirty="0">
                <a:latin typeface="Arial" panose="020B0604020202020204" pitchFamily="34" charset="0"/>
              </a:rPr>
              <a:t>,</a:t>
            </a:r>
            <a:r>
              <a:rPr lang="ru-RU" altLang="ru-RU" i="1" dirty="0">
                <a:latin typeface="Arial" panose="020B0604020202020204" pitchFamily="34" charset="0"/>
              </a:rPr>
              <a:t> прямая</a:t>
            </a:r>
            <a:r>
              <a:rPr lang="en-US" altLang="ru-RU" i="1" dirty="0">
                <a:latin typeface="Arial" panose="020B0604020202020204" pitchFamily="34" charset="0"/>
              </a:rPr>
              <a:t>,</a:t>
            </a:r>
            <a:r>
              <a:rPr lang="ru-RU" altLang="ru-RU" i="1" dirty="0">
                <a:latin typeface="Arial" panose="020B0604020202020204" pitchFamily="34" charset="0"/>
              </a:rPr>
              <a:t> луч</a:t>
            </a:r>
            <a:endParaRPr lang="ru-RU" altLang="ru-RU" i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Назовите все фигуры одним словом.</a:t>
            </a:r>
            <a:endParaRPr kumimoji="0" lang="ru-RU" sz="2800" b="0" i="0" u="none" strike="noStrike" kern="1200" cap="none" spc="0" normalizeH="0" baseline="0" noProof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172" name="PubTriangle"/>
          <p:cNvSpPr>
            <a:spLocks noEditPoints="1"/>
          </p:cNvSpPr>
          <p:nvPr/>
        </p:nvSpPr>
        <p:spPr>
          <a:xfrm>
            <a:off x="533400" y="1447800"/>
            <a:ext cx="1828800" cy="1828800"/>
          </a:xfrm>
          <a:custGeom>
            <a:avLst/>
            <a:gdLst>
              <a:gd name="txL" fmla="*/ 8100 w 21600"/>
              <a:gd name="txT" fmla="*/ 5400 h 21600"/>
              <a:gd name="txR" fmla="*/ 16200 w 21600"/>
              <a:gd name="txB" fmla="*/ 13500 h 21600"/>
            </a:gdLst>
            <a:ahLst/>
            <a:cxnLst>
              <a:cxn ang="0">
                <a:pos x="2147483646" y="0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txL" t="txT" r="txR" b="txB"/>
            <a:pathLst>
              <a:path w="21600" h="21600">
                <a:moveTo>
                  <a:pt x="10800" y="0"/>
                </a:moveTo>
                <a:lnTo>
                  <a:pt x="0" y="21600"/>
                </a:lnTo>
                <a:lnTo>
                  <a:pt x="21600" y="10800"/>
                </a:lnTo>
                <a:lnTo>
                  <a:pt x="10800" y="0"/>
                </a:lnTo>
                <a:close/>
              </a:path>
            </a:pathLst>
          </a:custGeom>
          <a:solidFill>
            <a:srgbClr val="D8EBB3">
              <a:alpha val="100000"/>
            </a:srgbClr>
          </a:solidFill>
          <a:ln w="9525" cap="flat" cmpd="sng">
            <a:solidFill>
              <a:srgbClr val="000000">
                <a:alpha val="100000"/>
              </a:srgbClr>
            </a:solidFill>
            <a:prstDash val="solid"/>
            <a:miter lim="800000"/>
            <a:headEnd type="none" w="med" len="med"/>
            <a:tailEnd type="none" w="med" len="med"/>
          </a:ln>
          <a:effectLst>
            <a:outerShdw dist="107763" dir="2699999" algn="ctr" rotWithShape="0">
              <a:srgbClr val="808080">
                <a:alpha val="100000"/>
              </a:srgbClr>
            </a:outerShdw>
          </a:effectLst>
        </p:spPr>
        <p:txBody>
          <a:bodyPr/>
          <a:p>
            <a:endParaRPr lang="ru-RU" altLang="en-US"/>
          </a:p>
        </p:txBody>
      </p:sp>
      <p:pic>
        <p:nvPicPr>
          <p:cNvPr id="7177" name="Picture 9" descr="i?id=107390960-07-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62600" y="3657600"/>
            <a:ext cx="1428750" cy="1428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9" name="Picture 11" descr="i?id=330049796-67-7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1400" y="2819400"/>
            <a:ext cx="1428750" cy="12096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81" name="Picture 13" descr="i?id=135046814-03-7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1800" y="3200400"/>
            <a:ext cx="1000125" cy="990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83" name="Picture 15" descr="i?id=129841907-48-7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4267200"/>
            <a:ext cx="1343025" cy="7524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85" name="Picture 17" descr="i?id=129852646-59-7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5400" y="2057400"/>
            <a:ext cx="1057275" cy="981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86" name="Text Box 18"/>
          <p:cNvSpPr txBox="1"/>
          <p:nvPr/>
        </p:nvSpPr>
        <p:spPr>
          <a:xfrm>
            <a:off x="3200400" y="5715000"/>
            <a:ext cx="2720975" cy="406400"/>
          </a:xfrm>
          <a:prstGeom prst="rect">
            <a:avLst/>
          </a:prstGeom>
          <a:noFill/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b="1" i="1" dirty="0">
                <a:solidFill>
                  <a:schemeClr val="accent2"/>
                </a:solidFill>
                <a:latin typeface="Arial" panose="020B0604020202020204" pitchFamily="34" charset="0"/>
              </a:rPr>
              <a:t>МНОГОУГОЛЬНИКИ</a:t>
            </a:r>
            <a:endParaRPr lang="ru-RU" altLang="ru-RU" sz="2000" b="1" i="1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8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400" b="0" i="0" u="sng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Подготовьте карандаши и линейки</a:t>
            </a:r>
            <a:r>
              <a:rPr kumimoji="0" lang="en-US" sz="2400" b="0" i="0" u="sng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,</a:t>
            </a:r>
            <a:r>
              <a:rPr kumimoji="0" lang="ru-RU" sz="2400" b="0" i="0" u="sng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будем работать в тетради</a:t>
            </a:r>
            <a:endParaRPr kumimoji="0" lang="ru-RU" sz="2400" b="0" i="0" u="sng" strike="noStrike" kern="1200" cap="none" spc="0" normalizeH="0" baseline="0" noProof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197" name="Text Box 5"/>
          <p:cNvSpPr txBox="1"/>
          <p:nvPr/>
        </p:nvSpPr>
        <p:spPr>
          <a:xfrm>
            <a:off x="304800" y="2057400"/>
            <a:ext cx="292100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1. Изобразим отрезок  АВ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sp>
        <p:nvSpPr>
          <p:cNvPr id="8198" name="Line 6"/>
          <p:cNvSpPr/>
          <p:nvPr/>
        </p:nvSpPr>
        <p:spPr>
          <a:xfrm flipV="1">
            <a:off x="6019800" y="3352800"/>
            <a:ext cx="990600" cy="2286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8199" name="Oval 7"/>
          <p:cNvSpPr/>
          <p:nvPr/>
        </p:nvSpPr>
        <p:spPr>
          <a:xfrm>
            <a:off x="5943600" y="35814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dirty="0"/>
          </a:p>
        </p:txBody>
      </p:sp>
      <p:sp>
        <p:nvSpPr>
          <p:cNvPr id="8200" name="Oval 8"/>
          <p:cNvSpPr/>
          <p:nvPr/>
        </p:nvSpPr>
        <p:spPr>
          <a:xfrm>
            <a:off x="6934200" y="33528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dirty="0"/>
          </a:p>
        </p:txBody>
      </p:sp>
      <p:sp>
        <p:nvSpPr>
          <p:cNvPr id="8201" name="Text Box 9"/>
          <p:cNvSpPr txBox="1"/>
          <p:nvPr/>
        </p:nvSpPr>
        <p:spPr>
          <a:xfrm>
            <a:off x="5715000" y="3810000"/>
            <a:ext cx="3365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А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sp>
        <p:nvSpPr>
          <p:cNvPr id="8202" name="Text Box 10"/>
          <p:cNvSpPr txBox="1"/>
          <p:nvPr/>
        </p:nvSpPr>
        <p:spPr>
          <a:xfrm>
            <a:off x="6934200" y="3505200"/>
            <a:ext cx="3365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В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sp>
        <p:nvSpPr>
          <p:cNvPr id="8204" name="Text Box 12"/>
          <p:cNvSpPr txBox="1"/>
          <p:nvPr/>
        </p:nvSpPr>
        <p:spPr>
          <a:xfrm>
            <a:off x="609600" y="2438400"/>
            <a:ext cx="4891088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2. Продолжим АВ по линейке в обе стороны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sp>
        <p:nvSpPr>
          <p:cNvPr id="8205" name="Text Box 13"/>
          <p:cNvSpPr txBox="1"/>
          <p:nvPr/>
        </p:nvSpPr>
        <p:spPr>
          <a:xfrm>
            <a:off x="914400" y="2895600"/>
            <a:ext cx="4117975" cy="119062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3. Получим </a:t>
            </a:r>
            <a:r>
              <a:rPr lang="ru-RU" altLang="ru-RU" sz="1800" dirty="0">
                <a:solidFill>
                  <a:srgbClr val="0033CC"/>
                </a:solidFill>
                <a:latin typeface="Arial" panose="020B0604020202020204" pitchFamily="34" charset="0"/>
              </a:rPr>
              <a:t>прямую АВ</a:t>
            </a:r>
            <a:r>
              <a:rPr lang="ru-RU" altLang="ru-RU" sz="1800" dirty="0">
                <a:latin typeface="Arial" panose="020B0604020202020204" pitchFamily="34" charset="0"/>
              </a:rPr>
              <a:t> (или ВА)</a:t>
            </a:r>
            <a:endParaRPr lang="ru-RU" altLang="ru-RU" sz="1800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    Прямая не имеет концов. </a:t>
            </a:r>
            <a:endParaRPr lang="ru-RU" altLang="ru-RU" sz="1800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    Она неограниченно продолжается</a:t>
            </a:r>
            <a:endParaRPr lang="ru-RU" altLang="ru-RU" sz="1800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    в обе стороны.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sp>
        <p:nvSpPr>
          <p:cNvPr id="8206" name="Line 14"/>
          <p:cNvSpPr/>
          <p:nvPr/>
        </p:nvSpPr>
        <p:spPr>
          <a:xfrm flipV="1">
            <a:off x="7010400" y="3200400"/>
            <a:ext cx="609600" cy="1524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8207" name="Line 15"/>
          <p:cNvSpPr/>
          <p:nvPr/>
        </p:nvSpPr>
        <p:spPr>
          <a:xfrm flipH="1">
            <a:off x="5410200" y="3581400"/>
            <a:ext cx="609600" cy="1524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8208" name="Text Box 16"/>
          <p:cNvSpPr txBox="1"/>
          <p:nvPr/>
        </p:nvSpPr>
        <p:spPr>
          <a:xfrm>
            <a:off x="822325" y="4532313"/>
            <a:ext cx="5899150" cy="376237"/>
          </a:xfrm>
          <a:prstGeom prst="rect">
            <a:avLst/>
          </a:prstGeom>
          <a:noFill/>
          <a:ln w="9525" cap="flat" cmpd="sng">
            <a:solidFill>
              <a:srgbClr val="FF33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solidFill>
                  <a:srgbClr val="0033CC"/>
                </a:solidFill>
                <a:latin typeface="Arial" panose="020B0604020202020204" pitchFamily="34" charset="0"/>
              </a:rPr>
              <a:t>Через любые 2 точки проходит единственная прямая</a:t>
            </a:r>
            <a:endParaRPr lang="ru-RU" altLang="ru-RU" sz="1800" dirty="0">
              <a:solidFill>
                <a:srgbClr val="0033CC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/>
      <p:bldP spid="8197" grpId="0"/>
      <p:bldP spid="8199" grpId="0" animBg="1"/>
      <p:bldP spid="8200" grpId="0" animBg="1"/>
      <p:bldP spid="8201" grpId="0"/>
      <p:bldP spid="8202" grpId="0"/>
      <p:bldP spid="8204" grpId="0"/>
      <p:bldP spid="8205" grpId="0"/>
      <p:bldP spid="820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62000"/>
            <a:ext cx="4038600" cy="9144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Если 2 прямые имеют общую точку</a:t>
            </a: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,</a:t>
            </a: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b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то говорят</a:t>
            </a:r>
            <a:r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,</a:t>
            </a: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что они </a:t>
            </a:r>
            <a:r>
              <a:rPr kumimoji="0" lang="ru-RU" sz="1800" b="0" i="0" u="none" strike="noStrike" kern="120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пересекаются</a:t>
            </a:r>
            <a:endParaRPr kumimoji="0" lang="ru-RU" sz="1800" b="0" i="0" u="none" strike="noStrike" kern="1200" cap="none" spc="0" normalizeH="0" baseline="0" noProof="0" smtClean="0">
              <a:ln>
                <a:noFill/>
              </a:ln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44" name="Line 4"/>
          <p:cNvSpPr/>
          <p:nvPr/>
        </p:nvSpPr>
        <p:spPr>
          <a:xfrm flipV="1">
            <a:off x="152400" y="2209800"/>
            <a:ext cx="2362200" cy="12192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245" name="Line 5"/>
          <p:cNvSpPr/>
          <p:nvPr/>
        </p:nvSpPr>
        <p:spPr>
          <a:xfrm>
            <a:off x="228600" y="1905000"/>
            <a:ext cx="2819400" cy="17526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246" name="Text Box 6"/>
          <p:cNvSpPr txBox="1"/>
          <p:nvPr/>
        </p:nvSpPr>
        <p:spPr>
          <a:xfrm>
            <a:off x="1447800" y="2895600"/>
            <a:ext cx="3619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О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sp>
        <p:nvSpPr>
          <p:cNvPr id="10247" name="Text Box 7"/>
          <p:cNvSpPr txBox="1"/>
          <p:nvPr/>
        </p:nvSpPr>
        <p:spPr>
          <a:xfrm>
            <a:off x="0" y="4114800"/>
            <a:ext cx="3883025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О – точка пересечения 2-х прямых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sp>
        <p:nvSpPr>
          <p:cNvPr id="10249" name="Text Box 9"/>
          <p:cNvSpPr txBox="1"/>
          <p:nvPr/>
        </p:nvSpPr>
        <p:spPr>
          <a:xfrm>
            <a:off x="4648200" y="914400"/>
            <a:ext cx="44958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solidFill>
                  <a:schemeClr val="tx2"/>
                </a:solidFill>
                <a:latin typeface="Arial" panose="020B0604020202020204" pitchFamily="34" charset="0"/>
              </a:rPr>
              <a:t>Если 2 прямые не имеют общих точек</a:t>
            </a:r>
            <a:r>
              <a:rPr lang="en-US" altLang="ru-RU" sz="1800" dirty="0">
                <a:solidFill>
                  <a:schemeClr val="tx2"/>
                </a:solidFill>
                <a:latin typeface="Arial" panose="020B0604020202020204" pitchFamily="34" charset="0"/>
              </a:rPr>
              <a:t>,</a:t>
            </a:r>
            <a:r>
              <a:rPr lang="ru-RU" altLang="ru-RU" sz="1800" dirty="0">
                <a:solidFill>
                  <a:schemeClr val="tx2"/>
                </a:solidFill>
                <a:latin typeface="Arial" panose="020B0604020202020204" pitchFamily="34" charset="0"/>
              </a:rPr>
              <a:t> </a:t>
            </a:r>
            <a:br>
              <a:rPr lang="ru-RU" altLang="ru-RU" sz="1800" dirty="0">
                <a:solidFill>
                  <a:schemeClr val="tx2"/>
                </a:solidFill>
                <a:latin typeface="Arial" panose="020B0604020202020204" pitchFamily="34" charset="0"/>
              </a:rPr>
            </a:br>
            <a:r>
              <a:rPr lang="ru-RU" altLang="ru-RU" sz="1800" dirty="0">
                <a:solidFill>
                  <a:schemeClr val="tx2"/>
                </a:solidFill>
                <a:latin typeface="Arial" panose="020B0604020202020204" pitchFamily="34" charset="0"/>
              </a:rPr>
              <a:t>то они </a:t>
            </a:r>
            <a:r>
              <a:rPr lang="ru-RU" altLang="ru-RU" sz="1800" dirty="0">
                <a:solidFill>
                  <a:srgbClr val="FF3300"/>
                </a:solidFill>
                <a:latin typeface="Arial" panose="020B0604020202020204" pitchFamily="34" charset="0"/>
              </a:rPr>
              <a:t>параллельны</a:t>
            </a:r>
            <a:endParaRPr lang="ru-RU" altLang="ru-RU" sz="1800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0250" name="Line 10"/>
          <p:cNvSpPr/>
          <p:nvPr/>
        </p:nvSpPr>
        <p:spPr>
          <a:xfrm flipV="1">
            <a:off x="4953000" y="1981200"/>
            <a:ext cx="2362200" cy="11430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0251" name="Line 11"/>
          <p:cNvSpPr/>
          <p:nvPr/>
        </p:nvSpPr>
        <p:spPr>
          <a:xfrm flipV="1">
            <a:off x="5181600" y="2590800"/>
            <a:ext cx="2362200" cy="11430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8202" name="Line 12"/>
          <p:cNvSpPr/>
          <p:nvPr/>
        </p:nvSpPr>
        <p:spPr>
          <a:xfrm>
            <a:off x="4343400" y="0"/>
            <a:ext cx="0" cy="6477000"/>
          </a:xfrm>
          <a:prstGeom prst="line">
            <a:avLst/>
          </a:prstGeom>
          <a:ln w="9525" cap="flat" cmpd="sng">
            <a:solidFill>
              <a:schemeClr val="tx1"/>
            </a:solidFill>
            <a:prstDash val="lgDash"/>
            <a:headEnd type="none" w="med" len="med"/>
            <a:tailEnd type="none" w="med" len="med"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6" grpId="0"/>
      <p:bldP spid="10247" grpId="0"/>
      <p:bldP spid="102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Нарисуем прямую АВ и отметим на ней точку О</a:t>
            </a:r>
            <a:endParaRPr kumimoji="0" lang="ru-RU" sz="2000" b="0" i="0" u="none" strike="noStrike" kern="1200" cap="none" spc="0" normalizeH="0" baseline="0" noProof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268" name="Line 4"/>
          <p:cNvSpPr/>
          <p:nvPr/>
        </p:nvSpPr>
        <p:spPr>
          <a:xfrm flipV="1">
            <a:off x="533400" y="1752600"/>
            <a:ext cx="2971800" cy="3810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1269" name="Text Box 5"/>
          <p:cNvSpPr txBox="1"/>
          <p:nvPr/>
        </p:nvSpPr>
        <p:spPr>
          <a:xfrm>
            <a:off x="533400" y="2133600"/>
            <a:ext cx="3365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А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sp>
        <p:nvSpPr>
          <p:cNvPr id="11270" name="Text Box 6"/>
          <p:cNvSpPr txBox="1"/>
          <p:nvPr/>
        </p:nvSpPr>
        <p:spPr>
          <a:xfrm>
            <a:off x="3048000" y="1828800"/>
            <a:ext cx="3365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В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sp>
        <p:nvSpPr>
          <p:cNvPr id="11272" name="Text Box 8"/>
          <p:cNvSpPr txBox="1"/>
          <p:nvPr/>
        </p:nvSpPr>
        <p:spPr>
          <a:xfrm>
            <a:off x="1812925" y="2093913"/>
            <a:ext cx="3619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О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sp>
        <p:nvSpPr>
          <p:cNvPr id="11273" name="Oval 9"/>
          <p:cNvSpPr/>
          <p:nvPr/>
        </p:nvSpPr>
        <p:spPr>
          <a:xfrm>
            <a:off x="1981200" y="19050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dirty="0"/>
          </a:p>
        </p:txBody>
      </p:sp>
      <p:sp>
        <p:nvSpPr>
          <p:cNvPr id="11274" name="Text Box 10"/>
          <p:cNvSpPr txBox="1"/>
          <p:nvPr/>
        </p:nvSpPr>
        <p:spPr>
          <a:xfrm>
            <a:off x="441325" y="2932113"/>
            <a:ext cx="3127375" cy="14652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ОА - </a:t>
            </a:r>
            <a:r>
              <a:rPr lang="ru-RU" altLang="ru-RU" sz="1800" dirty="0">
                <a:solidFill>
                  <a:srgbClr val="FF3300"/>
                </a:solidFill>
                <a:latin typeface="Arial" panose="020B0604020202020204" pitchFamily="34" charset="0"/>
              </a:rPr>
              <a:t>луч</a:t>
            </a:r>
            <a:endParaRPr lang="ru-RU" altLang="ru-RU" sz="1800" dirty="0">
              <a:solidFill>
                <a:srgbClr val="FF3300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ОВ – </a:t>
            </a:r>
            <a:r>
              <a:rPr lang="ru-RU" altLang="ru-RU" sz="1800" dirty="0">
                <a:solidFill>
                  <a:srgbClr val="FF3300"/>
                </a:solidFill>
                <a:latin typeface="Arial" panose="020B0604020202020204" pitchFamily="34" charset="0"/>
              </a:rPr>
              <a:t>луч</a:t>
            </a:r>
            <a:endParaRPr lang="ru-RU" altLang="ru-RU" sz="1800" dirty="0">
              <a:solidFill>
                <a:srgbClr val="FF3300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О – </a:t>
            </a:r>
            <a:r>
              <a:rPr lang="ru-RU" altLang="ru-RU" sz="1800" dirty="0">
                <a:solidFill>
                  <a:srgbClr val="FF3300"/>
                </a:solidFill>
                <a:latin typeface="Arial" panose="020B0604020202020204" pitchFamily="34" charset="0"/>
              </a:rPr>
              <a:t>начало </a:t>
            </a:r>
            <a:r>
              <a:rPr lang="ru-RU" altLang="ru-RU" sz="1800" dirty="0">
                <a:latin typeface="Arial" panose="020B0604020202020204" pitchFamily="34" charset="0"/>
              </a:rPr>
              <a:t>этих</a:t>
            </a:r>
            <a:r>
              <a:rPr lang="ru-RU" altLang="ru-RU" sz="1800" dirty="0">
                <a:solidFill>
                  <a:srgbClr val="FF3300"/>
                </a:solidFill>
                <a:latin typeface="Arial" panose="020B0604020202020204" pitchFamily="34" charset="0"/>
              </a:rPr>
              <a:t> лучей</a:t>
            </a:r>
            <a:endParaRPr lang="ru-RU" altLang="ru-RU" sz="1800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ОА – </a:t>
            </a:r>
            <a:r>
              <a:rPr lang="ru-RU" altLang="ru-RU" sz="1800" dirty="0">
                <a:solidFill>
                  <a:srgbClr val="FF3300"/>
                </a:solidFill>
                <a:latin typeface="Arial" panose="020B0604020202020204" pitchFamily="34" charset="0"/>
              </a:rPr>
              <a:t>дополнительный</a:t>
            </a:r>
            <a:r>
              <a:rPr lang="ru-RU" altLang="ru-RU" sz="1800" dirty="0">
                <a:latin typeface="Arial" panose="020B0604020202020204" pitchFamily="34" charset="0"/>
              </a:rPr>
              <a:t> к ОВ</a:t>
            </a:r>
            <a:endParaRPr lang="ru-RU" altLang="ru-RU" sz="1800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ОВ – </a:t>
            </a:r>
            <a:r>
              <a:rPr lang="ru-RU" altLang="ru-RU" sz="1800" dirty="0">
                <a:solidFill>
                  <a:srgbClr val="FF3300"/>
                </a:solidFill>
                <a:latin typeface="Arial" panose="020B0604020202020204" pitchFamily="34" charset="0"/>
              </a:rPr>
              <a:t>дополнительный</a:t>
            </a:r>
            <a:r>
              <a:rPr lang="ru-RU" altLang="ru-RU" sz="1800" dirty="0">
                <a:latin typeface="Arial" panose="020B0604020202020204" pitchFamily="34" charset="0"/>
              </a:rPr>
              <a:t> к ОА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  <p:bldP spid="11269" grpId="0"/>
      <p:bldP spid="11270" grpId="0"/>
      <p:bldP spid="11272" grpId="0"/>
      <p:bldP spid="11273" grpId="0" animBg="1"/>
      <p:bldP spid="1127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6705600" cy="1143000"/>
          </a:xfrm>
        </p:spPr>
        <p:txBody>
          <a:bodyPr vert="horz" wrap="square" lIns="91440" tIns="45720" rIns="91440" bIns="45720" numCol="1" anchor="ctr" anchorCtr="0" compatLnSpc="1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Итак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, </a:t>
            </a: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мы с вами познакомились с 2-мя геометрическими фигурами</a:t>
            </a: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292" name="Text Box 4"/>
          <p:cNvSpPr txBox="1"/>
          <p:nvPr/>
        </p:nvSpPr>
        <p:spPr>
          <a:xfrm>
            <a:off x="1279525" y="1636713"/>
            <a:ext cx="115570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i="1" u="sng" dirty="0">
                <a:solidFill>
                  <a:srgbClr val="FF3300"/>
                </a:solidFill>
                <a:latin typeface="Arial" panose="020B0604020202020204" pitchFamily="34" charset="0"/>
              </a:rPr>
              <a:t>ПРЯМАЯ</a:t>
            </a:r>
            <a:endParaRPr lang="ru-RU" altLang="ru-RU" sz="1800" i="1" u="sng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2293" name="Text Box 5"/>
          <p:cNvSpPr txBox="1"/>
          <p:nvPr/>
        </p:nvSpPr>
        <p:spPr>
          <a:xfrm>
            <a:off x="6080125" y="1636713"/>
            <a:ext cx="6413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i="1" u="sng" dirty="0">
                <a:solidFill>
                  <a:srgbClr val="FF3300"/>
                </a:solidFill>
                <a:latin typeface="Arial" panose="020B0604020202020204" pitchFamily="34" charset="0"/>
              </a:rPr>
              <a:t>ЛУЧ</a:t>
            </a:r>
            <a:endParaRPr lang="ru-RU" altLang="ru-RU" sz="1800" i="1" u="sng" dirty="0">
              <a:solidFill>
                <a:srgbClr val="FF3300"/>
              </a:solidFill>
              <a:latin typeface="Arial" panose="020B0604020202020204" pitchFamily="34" charset="0"/>
            </a:endParaRPr>
          </a:p>
        </p:txBody>
      </p:sp>
      <p:sp>
        <p:nvSpPr>
          <p:cNvPr id="12294" name="Line 6"/>
          <p:cNvSpPr/>
          <p:nvPr/>
        </p:nvSpPr>
        <p:spPr>
          <a:xfrm flipV="1">
            <a:off x="609600" y="2514600"/>
            <a:ext cx="1219200" cy="1219200"/>
          </a:xfrm>
          <a:prstGeom prst="line">
            <a:avLst/>
          </a:prstGeom>
          <a:ln w="9525" cap="flat" cmpd="sng">
            <a:solidFill>
              <a:srgbClr val="0033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295" name="Line 7"/>
          <p:cNvSpPr/>
          <p:nvPr/>
        </p:nvSpPr>
        <p:spPr>
          <a:xfrm>
            <a:off x="1676400" y="3810000"/>
            <a:ext cx="1447800" cy="1447800"/>
          </a:xfrm>
          <a:prstGeom prst="line">
            <a:avLst/>
          </a:prstGeom>
          <a:ln w="9525" cap="flat" cmpd="sng">
            <a:solidFill>
              <a:srgbClr val="0033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296" name="Line 8"/>
          <p:cNvSpPr/>
          <p:nvPr/>
        </p:nvSpPr>
        <p:spPr>
          <a:xfrm flipV="1">
            <a:off x="2362200" y="2743200"/>
            <a:ext cx="1676400" cy="838200"/>
          </a:xfrm>
          <a:prstGeom prst="line">
            <a:avLst/>
          </a:prstGeom>
          <a:ln w="9525" cap="flat" cmpd="sng">
            <a:solidFill>
              <a:srgbClr val="0033CC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298" name="Line 10"/>
          <p:cNvSpPr/>
          <p:nvPr/>
        </p:nvSpPr>
        <p:spPr>
          <a:xfrm flipV="1">
            <a:off x="5791200" y="2362200"/>
            <a:ext cx="990600" cy="9906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299" name="Line 11"/>
          <p:cNvSpPr/>
          <p:nvPr/>
        </p:nvSpPr>
        <p:spPr>
          <a:xfrm>
            <a:off x="6477000" y="3962400"/>
            <a:ext cx="1295400" cy="9144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00" name="Line 12"/>
          <p:cNvSpPr/>
          <p:nvPr/>
        </p:nvSpPr>
        <p:spPr>
          <a:xfrm flipV="1">
            <a:off x="7696200" y="2209800"/>
            <a:ext cx="914400" cy="14478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12301" name="Oval 13"/>
          <p:cNvSpPr/>
          <p:nvPr/>
        </p:nvSpPr>
        <p:spPr>
          <a:xfrm flipH="1">
            <a:off x="5791200" y="32766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dirty="0"/>
          </a:p>
        </p:txBody>
      </p:sp>
      <p:sp>
        <p:nvSpPr>
          <p:cNvPr id="12302" name="Oval 14"/>
          <p:cNvSpPr/>
          <p:nvPr/>
        </p:nvSpPr>
        <p:spPr>
          <a:xfrm>
            <a:off x="7620000" y="36576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dirty="0"/>
          </a:p>
        </p:txBody>
      </p:sp>
      <p:sp>
        <p:nvSpPr>
          <p:cNvPr id="12303" name="Oval 15"/>
          <p:cNvSpPr/>
          <p:nvPr/>
        </p:nvSpPr>
        <p:spPr>
          <a:xfrm>
            <a:off x="7696200" y="48006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1800" dirty="0"/>
          </a:p>
        </p:txBody>
      </p:sp>
      <p:sp>
        <p:nvSpPr>
          <p:cNvPr id="12304" name="Text Box 16"/>
          <p:cNvSpPr txBox="1"/>
          <p:nvPr/>
        </p:nvSpPr>
        <p:spPr>
          <a:xfrm>
            <a:off x="441325" y="3389313"/>
            <a:ext cx="3365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1800" dirty="0">
                <a:latin typeface="Arial" panose="020B0604020202020204" pitchFamily="34" charset="0"/>
              </a:rPr>
              <a:t>E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sp>
        <p:nvSpPr>
          <p:cNvPr id="12305" name="Text Box 17"/>
          <p:cNvSpPr txBox="1"/>
          <p:nvPr/>
        </p:nvSpPr>
        <p:spPr>
          <a:xfrm>
            <a:off x="1508125" y="2322513"/>
            <a:ext cx="3238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1800" dirty="0">
                <a:latin typeface="Arial" panose="020B0604020202020204" pitchFamily="34" charset="0"/>
              </a:rPr>
              <a:t>F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sp>
        <p:nvSpPr>
          <p:cNvPr id="12306" name="Text Box 18"/>
          <p:cNvSpPr txBox="1"/>
          <p:nvPr/>
        </p:nvSpPr>
        <p:spPr>
          <a:xfrm>
            <a:off x="2346325" y="3160713"/>
            <a:ext cx="3111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1800" dirty="0">
                <a:latin typeface="Arial" panose="020B0604020202020204" pitchFamily="34" charset="0"/>
              </a:rPr>
              <a:t>a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sp>
        <p:nvSpPr>
          <p:cNvPr id="12307" name="Text Box 19"/>
          <p:cNvSpPr txBox="1"/>
          <p:nvPr/>
        </p:nvSpPr>
        <p:spPr>
          <a:xfrm>
            <a:off x="2955925" y="4837113"/>
            <a:ext cx="2984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1800" dirty="0">
                <a:latin typeface="Arial" panose="020B0604020202020204" pitchFamily="34" charset="0"/>
              </a:rPr>
              <a:t>c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sp>
        <p:nvSpPr>
          <p:cNvPr id="12308" name="Text Box 20"/>
          <p:cNvSpPr txBox="1"/>
          <p:nvPr/>
        </p:nvSpPr>
        <p:spPr>
          <a:xfrm>
            <a:off x="5410200" y="3200400"/>
            <a:ext cx="3619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1800" dirty="0">
                <a:latin typeface="Arial" panose="020B0604020202020204" pitchFamily="34" charset="0"/>
              </a:rPr>
              <a:t>O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sp>
        <p:nvSpPr>
          <p:cNvPr id="12309" name="Text Box 21"/>
          <p:cNvSpPr txBox="1"/>
          <p:nvPr/>
        </p:nvSpPr>
        <p:spPr>
          <a:xfrm>
            <a:off x="6400800" y="2133600"/>
            <a:ext cx="3238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1800" dirty="0">
                <a:latin typeface="Arial" panose="020B0604020202020204" pitchFamily="34" charset="0"/>
              </a:rPr>
              <a:t>T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sp>
        <p:nvSpPr>
          <p:cNvPr id="12310" name="Text Box 22"/>
          <p:cNvSpPr txBox="1"/>
          <p:nvPr/>
        </p:nvSpPr>
        <p:spPr>
          <a:xfrm>
            <a:off x="7620000" y="5029200"/>
            <a:ext cx="3365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1800" dirty="0">
                <a:latin typeface="Arial" panose="020B0604020202020204" pitchFamily="34" charset="0"/>
              </a:rPr>
              <a:t>A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sp>
        <p:nvSpPr>
          <p:cNvPr id="12311" name="Text Box 23"/>
          <p:cNvSpPr txBox="1"/>
          <p:nvPr/>
        </p:nvSpPr>
        <p:spPr>
          <a:xfrm>
            <a:off x="6461125" y="4075113"/>
            <a:ext cx="3365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1800" dirty="0">
                <a:latin typeface="Arial" panose="020B0604020202020204" pitchFamily="34" charset="0"/>
              </a:rPr>
              <a:t>B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sp>
        <p:nvSpPr>
          <p:cNvPr id="12312" name="Text Box 24"/>
          <p:cNvSpPr txBox="1"/>
          <p:nvPr/>
        </p:nvSpPr>
        <p:spPr>
          <a:xfrm>
            <a:off x="7696200" y="3657600"/>
            <a:ext cx="3365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1800" dirty="0">
                <a:latin typeface="Arial" panose="020B0604020202020204" pitchFamily="34" charset="0"/>
              </a:rPr>
              <a:t>K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sp>
        <p:nvSpPr>
          <p:cNvPr id="12313" name="Text Box 25"/>
          <p:cNvSpPr txBox="1"/>
          <p:nvPr/>
        </p:nvSpPr>
        <p:spPr>
          <a:xfrm>
            <a:off x="8442325" y="2398713"/>
            <a:ext cx="3111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ru-RU" sz="1800" dirty="0">
                <a:latin typeface="Arial" panose="020B0604020202020204" pitchFamily="34" charset="0"/>
              </a:rPr>
              <a:t>L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sp>
        <p:nvSpPr>
          <p:cNvPr id="12315" name="Text Box 27"/>
          <p:cNvSpPr txBox="1"/>
          <p:nvPr/>
        </p:nvSpPr>
        <p:spPr>
          <a:xfrm>
            <a:off x="6781800" y="736600"/>
            <a:ext cx="1555750" cy="396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i="1" dirty="0">
                <a:solidFill>
                  <a:srgbClr val="0033CC"/>
                </a:solidFill>
                <a:latin typeface="Arial" panose="020B0604020202020204" pitchFamily="34" charset="0"/>
              </a:rPr>
              <a:t>Назовем их</a:t>
            </a:r>
            <a:endParaRPr lang="ru-RU" altLang="ru-RU" sz="2000" i="1" dirty="0">
              <a:solidFill>
                <a:srgbClr val="0033CC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2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1" dur="10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6" dur="10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1" dur="1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6" dur="1000"/>
                                        <p:tgtEl>
                                          <p:spTgt spid="12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1" dur="1000"/>
                                        <p:tgtEl>
                                          <p:spTgt spid="12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6" dur="10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1" dur="1000"/>
                                        <p:tgtEl>
                                          <p:spTgt spid="12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6" dur="1000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1" dur="10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6" dur="10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1" dur="10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2" grpId="0"/>
      <p:bldP spid="12293" grpId="0"/>
      <p:bldP spid="12301" grpId="0" animBg="1"/>
      <p:bldP spid="12302" grpId="0" animBg="1"/>
      <p:bldP spid="12303" grpId="0" animBg="1"/>
      <p:bldP spid="12304" grpId="0"/>
      <p:bldP spid="12305" grpId="0"/>
      <p:bldP spid="12306" grpId="0"/>
      <p:bldP spid="12307" grpId="0"/>
      <p:bldP spid="12308" grpId="0"/>
      <p:bldP spid="12309" grpId="0"/>
      <p:bldP spid="12310" grpId="0"/>
      <p:bldP spid="12311" grpId="0"/>
      <p:bldP spid="12312" grpId="0"/>
      <p:bldP spid="12313" grpId="0"/>
      <p:bldP spid="123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0" y="457200"/>
            <a:ext cx="8458200" cy="213360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None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Точки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отрезки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различные геометрические фигуры располагаются на </a:t>
            </a: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плоскости</a:t>
            </a: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. Представление о плоскости дает нам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например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None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</a:t>
            </a: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None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 </a:t>
            </a: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None/>
              <a:defRPr/>
            </a:pPr>
            <a:r>
              <a:rPr kumimoji="0" lang="ru-RU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  </a:t>
            </a:r>
            <a:endParaRPr kumimoji="0" lang="ru-RU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5367" name="Picture 7" descr="i?id=549050316-48-72&amp;n=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38600" y="2286000"/>
            <a:ext cx="2286000" cy="17192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71" name="Picture 11" descr="i?id=497447363-11-7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0" y="2286000"/>
            <a:ext cx="2057400" cy="1536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73" name="Picture 13" descr="Картинка 26 из 9816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905000"/>
            <a:ext cx="2965450" cy="2108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75" name="Text Box 15"/>
          <p:cNvSpPr txBox="1"/>
          <p:nvPr/>
        </p:nvSpPr>
        <p:spPr>
          <a:xfrm>
            <a:off x="533400" y="1600200"/>
            <a:ext cx="2187575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поверхность стола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sp>
        <p:nvSpPr>
          <p:cNvPr id="15376" name="Text Box 16"/>
          <p:cNvSpPr txBox="1"/>
          <p:nvPr/>
        </p:nvSpPr>
        <p:spPr>
          <a:xfrm>
            <a:off x="4191000" y="1752600"/>
            <a:ext cx="1893888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школьной доски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sp>
        <p:nvSpPr>
          <p:cNvPr id="15378" name="Text Box 18"/>
          <p:cNvSpPr txBox="1"/>
          <p:nvPr/>
        </p:nvSpPr>
        <p:spPr>
          <a:xfrm>
            <a:off x="6858000" y="1828800"/>
            <a:ext cx="2027238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 оконного стекла </a:t>
            </a:r>
            <a:endParaRPr lang="ru-RU" altLang="ru-RU" sz="1800" dirty="0">
              <a:latin typeface="Arial" panose="020B0604020202020204" pitchFamily="34" charset="0"/>
            </a:endParaRPr>
          </a:p>
        </p:txBody>
      </p:sp>
      <p:sp>
        <p:nvSpPr>
          <p:cNvPr id="15379" name="Text Box 19"/>
          <p:cNvSpPr txBox="1"/>
          <p:nvPr/>
        </p:nvSpPr>
        <p:spPr>
          <a:xfrm>
            <a:off x="990600" y="4343400"/>
            <a:ext cx="7315200" cy="1281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3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5000"/>
              <a:buFont typeface="Wingdings" panose="05000000000000000000" pitchFamily="2" charset="2"/>
              <a:buChar char="n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u="sng" dirty="0">
                <a:solidFill>
                  <a:srgbClr val="FF3300"/>
                </a:solidFill>
                <a:latin typeface="Arial" panose="020B0604020202020204" pitchFamily="34" charset="0"/>
              </a:rPr>
              <a:t>Но!</a:t>
            </a:r>
            <a:r>
              <a:rPr lang="ru-RU" altLang="ru-RU" sz="1800" dirty="0">
                <a:solidFill>
                  <a:srgbClr val="FF3300"/>
                </a:solidFill>
                <a:latin typeface="Arial" panose="020B0604020202020204" pitchFamily="34" charset="0"/>
              </a:rPr>
              <a:t> </a:t>
            </a:r>
            <a:endParaRPr lang="ru-RU" altLang="ru-RU" sz="1800" dirty="0">
              <a:solidFill>
                <a:srgbClr val="FF3300"/>
              </a:solidFill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1800" dirty="0">
                <a:latin typeface="Arial" panose="020B0604020202020204" pitchFamily="34" charset="0"/>
              </a:rPr>
              <a:t>     </a:t>
            </a:r>
            <a:r>
              <a:rPr lang="ru-RU" altLang="ru-RU" sz="2000" dirty="0">
                <a:latin typeface="Arial" panose="020B0604020202020204" pitchFamily="34" charset="0"/>
              </a:rPr>
              <a:t>Эти поверхности имеют края.    </a:t>
            </a:r>
            <a:r>
              <a:rPr lang="ru-RU" altLang="ru-RU" sz="2000" dirty="0">
                <a:solidFill>
                  <a:srgbClr val="0033CC"/>
                </a:solidFill>
                <a:latin typeface="Arial" panose="020B0604020202020204" pitchFamily="34" charset="0"/>
              </a:rPr>
              <a:t>У плоскости края нет</a:t>
            </a:r>
            <a:r>
              <a:rPr lang="ru-RU" altLang="ru-RU" sz="2000" dirty="0">
                <a:latin typeface="Arial" panose="020B0604020202020204" pitchFamily="34" charset="0"/>
              </a:rPr>
              <a:t>. </a:t>
            </a:r>
            <a:endParaRPr lang="ru-RU" altLang="ru-RU" sz="2000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000" dirty="0">
                <a:latin typeface="Arial" panose="020B0604020202020204" pitchFamily="34" charset="0"/>
              </a:rPr>
              <a:t>     Она безгранично простирается во всех направлениях.</a:t>
            </a:r>
            <a:endParaRPr lang="ru-RU" altLang="ru-RU" sz="2000" dirty="0">
              <a:latin typeface="Arial" panose="020B0604020202020204" pitchFamily="34" charset="0"/>
            </a:endParaRPr>
          </a:p>
          <a:p>
            <a:pPr marL="0" lvl="0" indent="0"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altLang="ru-RU" sz="20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charRg st="0" end="1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charRg st="0" end="12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3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3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3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build="p"/>
      <p:bldP spid="15375" grpId="0"/>
      <p:bldP spid="15376" grpId="0"/>
      <p:bldP spid="15378" grpId="0"/>
      <p:bldP spid="15379" grpId="0"/>
    </p:bldLst>
  </p:timing>
</p:sld>
</file>

<file path=ppt/theme/theme1.xml><?xml version="1.0" encoding="utf-8"?>
<a:theme xmlns:a="http://schemas.openxmlformats.org/drawingml/2006/main" name="Текстура">
  <a:themeElements>
    <a:clrScheme name="Текстура 7">
      <a:dk1>
        <a:srgbClr val="000000"/>
      </a:dk1>
      <a:lt1>
        <a:srgbClr val="DBDAC2"/>
      </a:lt1>
      <a:dk2>
        <a:srgbClr val="827F4C"/>
      </a:dk2>
      <a:lt2>
        <a:srgbClr val="C0BC94"/>
      </a:lt2>
      <a:accent1>
        <a:srgbClr val="AAA578"/>
      </a:accent1>
      <a:accent2>
        <a:srgbClr val="A2A4AC"/>
      </a:accent2>
      <a:accent3>
        <a:srgbClr val="EAEADD"/>
      </a:accent3>
      <a:accent4>
        <a:srgbClr val="000000"/>
      </a:accent4>
      <a:accent5>
        <a:srgbClr val="D2CFBE"/>
      </a:accent5>
      <a:accent6>
        <a:srgbClr val="92949B"/>
      </a:accent6>
      <a:hlink>
        <a:srgbClr val="5B8800"/>
      </a:hlink>
      <a:folHlink>
        <a:srgbClr val="686532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0</TotalTime>
  <Words>1933</Words>
  <Application>WPS Presentation</Application>
  <PresentationFormat>Экран (4:3)</PresentationFormat>
  <Paragraphs>192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0" baseType="lpstr">
      <vt:lpstr>Arial</vt:lpstr>
      <vt:lpstr>SimSun</vt:lpstr>
      <vt:lpstr>Wingdings</vt:lpstr>
      <vt:lpstr>Tahoma</vt:lpstr>
      <vt:lpstr>Microsoft YaHei</vt:lpstr>
      <vt:lpstr>Arial Unicode MS</vt:lpstr>
      <vt:lpstr>Текстура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Room33</dc:creator>
  <cp:lastModifiedBy>ACER</cp:lastModifiedBy>
  <cp:revision>22</cp:revision>
  <dcterms:created xsi:type="dcterms:W3CDTF">2021-11-17T14:46:03Z</dcterms:created>
  <dcterms:modified xsi:type="dcterms:W3CDTF">2021-11-17T14:50:14Z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KSOProductBuildVer">
    <vt:lpwstr>1049-11.2.0.10114</vt:lpwstr>
  </property>
</Properties>
</file>