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2" r:id="rId6"/>
    <p:sldId id="264" r:id="rId7"/>
    <p:sldId id="265" r:id="rId8"/>
    <p:sldId id="267" r:id="rId9"/>
    <p:sldId id="268" r:id="rId10"/>
    <p:sldId id="269" r:id="rId11"/>
    <p:sldId id="270" r:id="rId12"/>
    <p:sldId id="272" r:id="rId13"/>
    <p:sldId id="277" r:id="rId14"/>
    <p:sldId id="273" r:id="rId15"/>
    <p:sldId id="276" r:id="rId16"/>
    <p:sldId id="274" r:id="rId17"/>
    <p:sldId id="275" r:id="rId18"/>
    <p:sldId id="278" r:id="rId19"/>
    <p:sldId id="279" r:id="rId20"/>
    <p:sldId id="280" r:id="rId21"/>
    <p:sldId id="281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97" autoAdjust="0"/>
    <p:restoredTop sz="94660"/>
  </p:normalViewPr>
  <p:slideViewPr>
    <p:cSldViewPr snapToGrid="0">
      <p:cViewPr varScale="1">
        <p:scale>
          <a:sx n="93" d="100"/>
          <a:sy n="93" d="100"/>
        </p:scale>
        <p:origin x="86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5AE55-0B47-4D53-87EC-82258BF42488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7D22F-F019-4BC2-A1CE-8CEBF8F2F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814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7D22F-F019-4BC2-A1CE-8CEBF8F2F4A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751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BB174-C5D9-42E7-BAFA-C008E681DC5C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C1BA-2C0A-46C0-86DE-534FF2FF9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510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BB174-C5D9-42E7-BAFA-C008E681DC5C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C1BA-2C0A-46C0-86DE-534FF2FF9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135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BB174-C5D9-42E7-BAFA-C008E681DC5C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C1BA-2C0A-46C0-86DE-534FF2FF9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807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BB174-C5D9-42E7-BAFA-C008E681DC5C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C1BA-2C0A-46C0-86DE-534FF2FF9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305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BB174-C5D9-42E7-BAFA-C008E681DC5C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C1BA-2C0A-46C0-86DE-534FF2FF9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668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BB174-C5D9-42E7-BAFA-C008E681DC5C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C1BA-2C0A-46C0-86DE-534FF2FF9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273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BB174-C5D9-42E7-BAFA-C008E681DC5C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C1BA-2C0A-46C0-86DE-534FF2FF9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448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BB174-C5D9-42E7-BAFA-C008E681DC5C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C1BA-2C0A-46C0-86DE-534FF2FF9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64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BB174-C5D9-42E7-BAFA-C008E681DC5C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C1BA-2C0A-46C0-86DE-534FF2FF9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738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BB174-C5D9-42E7-BAFA-C008E681DC5C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C1BA-2C0A-46C0-86DE-534FF2FF9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44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BB174-C5D9-42E7-BAFA-C008E681DC5C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4C1BA-2C0A-46C0-86DE-534FF2FF9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590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BB174-C5D9-42E7-BAFA-C008E681DC5C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4C1BA-2C0A-46C0-86DE-534FF2FF9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800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541864" y="1090569"/>
            <a:ext cx="66021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Семинар-практикум</a:t>
            </a:r>
            <a:br>
              <a:rPr lang="ru-RU" sz="3200" b="1" dirty="0" smtClean="0"/>
            </a:br>
            <a:r>
              <a:rPr lang="ru-RU" sz="3200" b="1" dirty="0" smtClean="0"/>
              <a:t>«Использование технологии «</a:t>
            </a:r>
            <a:r>
              <a:rPr lang="ru-RU" sz="3200" b="1" dirty="0" err="1" smtClean="0"/>
              <a:t>Синквейн</a:t>
            </a:r>
            <a:r>
              <a:rPr lang="ru-RU" sz="3200" b="1" dirty="0" smtClean="0"/>
              <a:t>» в речевом развитии детей старшего дошкольного возраста»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16242" y="3844945"/>
            <a:ext cx="29277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ГКДОУ «</a:t>
            </a:r>
            <a:r>
              <a:rPr lang="ru-RU" dirty="0" err="1" smtClean="0"/>
              <a:t>Здравушка</a:t>
            </a:r>
            <a:r>
              <a:rPr lang="ru-RU" dirty="0" smtClean="0"/>
              <a:t>»</a:t>
            </a:r>
          </a:p>
          <a:p>
            <a:r>
              <a:rPr lang="ru-RU" dirty="0" err="1" smtClean="0"/>
              <a:t>Веркина</a:t>
            </a:r>
            <a:r>
              <a:rPr lang="ru-RU" dirty="0" smtClean="0"/>
              <a:t> Л.А.</a:t>
            </a:r>
          </a:p>
          <a:p>
            <a:r>
              <a:rPr lang="ru-RU" dirty="0" smtClean="0"/>
              <a:t>Ноябрь 2020 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52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886465" y="700217"/>
            <a:ext cx="7257535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Обогащение и активизацию словаря провожу через такие формы образовательной деятельности: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10032" y="1385276"/>
            <a:ext cx="6491417" cy="393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НОД (фронтальная, подгрупповая, индивидуальная)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закрепления этих понятий использую в работе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Словесные игры и упражнения: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(«Кто это? Что это?», «Отгадай загадки», «Узнай по описанию», «Скажи, какой? какая? какое? какие?», «Подбери признаки», «Кто что делает?» и другие).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Эти игры и упражнения не требуют специальной подготовки, поэтому можно играть даже в свободное время.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Дидактические игры 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«Найди пару»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«Кто что делает?»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«Слова с противоположным значением»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др.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*Речевые тренинги 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(собрана картотека речевого материала для речевых тренингов)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*Игры малой подвижности (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«У Маланьи, у старушки»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«Что мы делаем – не скажем»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«Живые слова»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другие)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56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911177" y="560173"/>
            <a:ext cx="6895071" cy="4800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Основной</a:t>
            </a:r>
            <a:endParaRPr lang="ru-RU" sz="1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Цель: знакомство с алгоритмом составления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формирование первоначального умения составлять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(с помощью педагога).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детей, которые пока не умеют читать: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Условные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обозначения: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слова-предметы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(существительные),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слова-признаки (прилагательные),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слова-действия (глаголы),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слова-предметы (существительные).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этом возрасте не все дети еще владеют чтением, поэтому использовала наглядно-графические схемы, которые помогли детям быстрее усвоить эти понятия.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82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921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pickimage.ru/wp-content/uploads/images/detskie/autumndecoration/oseneeoformlenie1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2474" y="841838"/>
            <a:ext cx="2242185" cy="16814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413685" y="1035143"/>
            <a:ext cx="2891483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1.Листок,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Разноцветный, кленовый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Желтеет, кружится, летит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Мне нравится запах листьев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5.Клён.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-17622"/>
            <a:ext cx="18473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Клён</a:t>
            </a: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07000" algn="l"/>
              </a:tabLst>
            </a:pPr>
            <a:r>
              <a:rPr kumimoji="0" lang="ru-RU" altLang="ru-RU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07000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" name="Rectangle 34"/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8" name="Rectangle 35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Клён</a:t>
            </a: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36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37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07000" algn="l"/>
              </a:tabLst>
            </a:pPr>
            <a:r>
              <a:rPr kumimoji="0" lang="ru-RU" altLang="ru-RU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07000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8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3" name="Rectangle 50"/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4" name="Rectangle 51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Клён</a:t>
            </a: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52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53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207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07000" algn="l"/>
              </a:tabLst>
            </a:pPr>
            <a:r>
              <a:rPr kumimoji="0" lang="ru-RU" altLang="ru-RU" sz="2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07000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54"/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8" name="Минус 57"/>
          <p:cNvSpPr/>
          <p:nvPr/>
        </p:nvSpPr>
        <p:spPr>
          <a:xfrm>
            <a:off x="4446166" y="1999676"/>
            <a:ext cx="1400961" cy="390724"/>
          </a:xfrm>
          <a:prstGeom prst="mathMinus">
            <a:avLst>
              <a:gd name="adj1" fmla="val 58026"/>
            </a:avLst>
          </a:prstGeom>
          <a:solidFill>
            <a:sysClr val="window" lastClr="FFFFFF">
              <a:lumMod val="6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9" name="Волна 58"/>
          <p:cNvSpPr/>
          <p:nvPr/>
        </p:nvSpPr>
        <p:spPr>
          <a:xfrm>
            <a:off x="3766502" y="2545689"/>
            <a:ext cx="906780" cy="231549"/>
          </a:xfrm>
          <a:prstGeom prst="wave">
            <a:avLst>
              <a:gd name="adj1" fmla="val 12500"/>
              <a:gd name="adj2" fmla="val -10000"/>
            </a:avLst>
          </a:prstGeom>
          <a:solidFill>
            <a:sysClr val="window" lastClr="FFFFFF">
              <a:lumMod val="7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0" name="Волна 59"/>
          <p:cNvSpPr/>
          <p:nvPr/>
        </p:nvSpPr>
        <p:spPr>
          <a:xfrm>
            <a:off x="5305168" y="2550451"/>
            <a:ext cx="975995" cy="264569"/>
          </a:xfrm>
          <a:prstGeom prst="wave">
            <a:avLst>
              <a:gd name="adj1" fmla="val 12500"/>
              <a:gd name="adj2" fmla="val -10000"/>
            </a:avLst>
          </a:prstGeom>
          <a:solidFill>
            <a:sysClr val="window" lastClr="FFFFFF">
              <a:lumMod val="7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1" name="Стрелка вправо 60"/>
          <p:cNvSpPr/>
          <p:nvPr/>
        </p:nvSpPr>
        <p:spPr>
          <a:xfrm>
            <a:off x="3045549" y="3110895"/>
            <a:ext cx="872110" cy="293010"/>
          </a:xfrm>
          <a:prstGeom prst="rightArrow">
            <a:avLst>
              <a:gd name="adj1" fmla="val 78629"/>
              <a:gd name="adj2" fmla="val 50000"/>
            </a:avLst>
          </a:prstGeom>
          <a:solidFill>
            <a:sysClr val="window" lastClr="FFFFFF">
              <a:lumMod val="7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2" name="Стрелка вправо 61"/>
          <p:cNvSpPr/>
          <p:nvPr/>
        </p:nvSpPr>
        <p:spPr>
          <a:xfrm>
            <a:off x="4511357" y="3029129"/>
            <a:ext cx="882764" cy="472323"/>
          </a:xfrm>
          <a:prstGeom prst="rightArrow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3" name="Стрелка вправо 62"/>
          <p:cNvSpPr/>
          <p:nvPr/>
        </p:nvSpPr>
        <p:spPr>
          <a:xfrm>
            <a:off x="6123963" y="3029130"/>
            <a:ext cx="931178" cy="561358"/>
          </a:xfrm>
          <a:prstGeom prst="rightArrow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4" name="Фигура, имеющая форму буквы L 63"/>
          <p:cNvSpPr/>
          <p:nvPr/>
        </p:nvSpPr>
        <p:spPr>
          <a:xfrm>
            <a:off x="2551112" y="3758235"/>
            <a:ext cx="1044258" cy="436260"/>
          </a:xfrm>
          <a:prstGeom prst="corner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5" name="Минус 64"/>
          <p:cNvSpPr/>
          <p:nvPr/>
        </p:nvSpPr>
        <p:spPr>
          <a:xfrm>
            <a:off x="3720465" y="3692709"/>
            <a:ext cx="1453648" cy="761079"/>
          </a:xfrm>
          <a:prstGeom prst="mathMinus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6" name="Минус 65"/>
          <p:cNvSpPr/>
          <p:nvPr/>
        </p:nvSpPr>
        <p:spPr>
          <a:xfrm>
            <a:off x="5305168" y="3709922"/>
            <a:ext cx="1317306" cy="743866"/>
          </a:xfrm>
          <a:prstGeom prst="mathMinus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7" name="Минус 66"/>
          <p:cNvSpPr/>
          <p:nvPr/>
        </p:nvSpPr>
        <p:spPr>
          <a:xfrm>
            <a:off x="6753529" y="3692710"/>
            <a:ext cx="1400569" cy="761078"/>
          </a:xfrm>
          <a:prstGeom prst="mathMinus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8" name="Минус 67"/>
          <p:cNvSpPr/>
          <p:nvPr/>
        </p:nvSpPr>
        <p:spPr>
          <a:xfrm>
            <a:off x="4446165" y="4499509"/>
            <a:ext cx="1468073" cy="385009"/>
          </a:xfrm>
          <a:prstGeom prst="mathMinus">
            <a:avLst>
              <a:gd name="adj1" fmla="val 58026"/>
            </a:avLst>
          </a:prstGeom>
          <a:solidFill>
            <a:sysClr val="window" lastClr="FFFFFF">
              <a:lumMod val="65000"/>
            </a:sys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05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0044"/>
            <a:ext cx="12191999" cy="692158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948543" y="653143"/>
            <a:ext cx="7195457" cy="1084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Практический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Цель: Формирование умения и совершенствование навыка составления дидактического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6143" y="1654630"/>
            <a:ext cx="7750628" cy="3375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работы над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синквейном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Составление краткого рассказа по готовому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синквейну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(с использованием слов и фраз, входящих в состав последнего).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Составление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 прослушанному рассказу.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Коррекция и совершенствование готового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(анализ неполного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определения отсутствующей части. Например, дан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без указания темы, первой строки – на основе существующих строк необходимо ее определить).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Можно использовать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на занятиях для закрепления изученной лексической темы;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5.Для закрепления понятий, усвоенных на занятиях по подготовке к обучению грамоте;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6. При составлении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синквейнов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можно использовать соревнование: «кто назовет больше нужных слов…».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43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7" y="0"/>
            <a:ext cx="12191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Veronika\Desktop\Письмо «(Без темы)» — Анастасия Аброськина — Яндекс.Почта_files\image7_002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943" y="2775856"/>
            <a:ext cx="2590799" cy="2144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Veronika\Desktop\Письмо «(Без темы)» — Анастасия Аброськина — Яндекс.Почта_files\image5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257" y="2775856"/>
            <a:ext cx="2928257" cy="2144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Veronika\Desktop\Письмо «(Без темы)» — Анастасия Аброськина — Яндекс.Почта_files\image8_002.jpe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022" y="685800"/>
            <a:ext cx="2858529" cy="18723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915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Veronika\Desktop\Письмо «(Без темы)» — Анастасия Аброськина — Яндекс.Почта_files\image4_002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256" y="664028"/>
            <a:ext cx="3374573" cy="3287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Veronika\Desktop\Письмо «(Без темы)» — Анастасия Аброськина — Яндекс.Почта_files\image0_002.jpe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886" y="1676400"/>
            <a:ext cx="3624942" cy="34507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00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Veronika\Desktop\Письмо «(Без темы)» — Анастасия Аброськина — Яндекс.Почта_files\image2_002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416" y="707573"/>
            <a:ext cx="3634241" cy="335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Veronika\Desktop\Письмо «(Без темы)» — Анастасия Аброськина — Яндекс.Почта_files\image3_002.jpe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404258"/>
            <a:ext cx="3503612" cy="37555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44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Veronika\Desktop\Письмо «(Без темы)» — Анастасия Аброськина — Яндекс.Почта_files\image1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171" y="925286"/>
            <a:ext cx="5867400" cy="42018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363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Veronika\Desktop\Письмо «(Без темы)» — Анастасия Аброськина — Яндекс.Почта_files\image15_002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113" y="674914"/>
            <a:ext cx="3526973" cy="3755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Veronika\Desktop\Письмо «(Без темы)» — Анастасия Аброськина — Яндекс.Почта_files\image12_002.jpe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371" y="1077687"/>
            <a:ext cx="3450772" cy="3733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375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Veronika\Desktop\Письмо «(Без темы)» — Анастасия Аброськина — Яндекс.Почта_files\image13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568" y="1175657"/>
            <a:ext cx="3233057" cy="3570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Veronika\Desktop\Письмо «(Без темы)» — Анастасия Аброськина — Яндекс.Почта_files\image11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198" y="870858"/>
            <a:ext cx="3037116" cy="36467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471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302330" y="898073"/>
            <a:ext cx="5666013" cy="3770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 использования наглядного моделирования в работе с детьми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состоит:</a:t>
            </a:r>
            <a:endParaRPr lang="ru-RU" sz="1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200" dirty="0" smtClean="0">
                <a:latin typeface="Wingdings" panose="05000000000000000000" pitchFamily="2" charset="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Во-первых, ребёнок-дошкольник очень пластичен и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легко обучаем, но дошкольникам присуща быстрая утомляемость и потеря интереса к занятию. Использование наглядного моделирования вызывает интерес и помогает решить эту проблему;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400" dirty="0" smtClean="0">
                <a:latin typeface="Wingdings" panose="05000000000000000000" pitchFamily="2" charset="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Во-вторых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использование символической аналогии облегчает и ускоряет процесс запоминания и усвоения материала, формирует приёмы работы с памятью;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400" dirty="0" smtClean="0">
                <a:latin typeface="Wingdings" panose="05000000000000000000" pitchFamily="2" charset="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-третьих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применяя графическую аналогию, мы учим детей видеть главное, систематизировать полученные знания.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81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Veronika\Desktop\Письмо «(Без темы)» — Анастасия Аброськина — Яндекс.Почта_files\image9_002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542" y="740229"/>
            <a:ext cx="5158241" cy="44522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712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3254829" y="2307771"/>
            <a:ext cx="5018314" cy="658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7502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400300" y="955221"/>
            <a:ext cx="5837464" cy="3619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Одним из видов моделирования является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(англ.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Cinquain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происходит от французского слова «пять», что означает «стихотворение из пяти строк», которые пишутся по определенным правилам. 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методической литературе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характеризуется как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эффективный метод развития образной речи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Данный метод легко интегрируется с другими образовательными областями программы, а простота построения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позволяет быстро получить результат.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38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8114"/>
            <a:ext cx="12573550" cy="695597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812022" y="453006"/>
            <a:ext cx="7675927" cy="5226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Функции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Способствует речевому </a:t>
            </a: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развитию: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уточнение, активизация словаря детей, закрепление знаний о частях речи.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  учит краткому пересказу.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*учит подбирать синонимы.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Развивает психические процессы: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внимание, мышление, память, воображение.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Совершенствует мелкую моторику, изобразительные умения.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Способствует развитию творческой активности, самостоятельности.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Содержит игровой момент.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6) Главное – могут составить все, но уровень составления будет разный, так как зависит от интеллекта и увлеченности данной темой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16885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0283"/>
            <a:ext cx="1219199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Равнобедренный треугольник 3"/>
          <p:cNvSpPr/>
          <p:nvPr/>
        </p:nvSpPr>
        <p:spPr>
          <a:xfrm>
            <a:off x="6443480" y="2451985"/>
            <a:ext cx="664845" cy="490220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763577" y="2427523"/>
            <a:ext cx="664845" cy="490220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092687" y="2918497"/>
            <a:ext cx="664845" cy="490220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096000" y="1905636"/>
            <a:ext cx="664845" cy="490220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409471" y="2949410"/>
            <a:ext cx="664845" cy="490220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772590" y="2949410"/>
            <a:ext cx="664845" cy="490220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076414" y="3456154"/>
            <a:ext cx="664845" cy="490220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7086474" y="3456154"/>
            <a:ext cx="664845" cy="490220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741259" y="3437918"/>
            <a:ext cx="664845" cy="490220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6383982" y="3445476"/>
            <a:ext cx="664845" cy="490220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051559" y="3942901"/>
            <a:ext cx="664845" cy="490220"/>
          </a:xfrm>
          <a:prstGeom prst="triangl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 rot="10800000" flipV="1">
            <a:off x="2343146" y="649178"/>
            <a:ext cx="613138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Правила написания </a:t>
            </a:r>
            <a:r>
              <a:rPr kumimoji="0" lang="ru-RU" alt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синквейна</a:t>
            </a:r>
            <a:endParaRPr kumimoji="0" lang="ru-RU" alt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0" y="303312"/>
            <a:ext cx="22474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152400" y="455712"/>
            <a:ext cx="22474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262844" y="1518557"/>
            <a:ext cx="34194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*</a:t>
            </a:r>
            <a:r>
              <a:rPr lang="ru-RU" dirty="0" err="1" smtClean="0"/>
              <a:t>Синквейн</a:t>
            </a:r>
            <a:r>
              <a:rPr lang="ru-RU" dirty="0" smtClean="0"/>
              <a:t> состоит из 5 строк;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* Его форма напоминает ёлочку.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797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9199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 rot="10800000" flipV="1">
            <a:off x="1804305" y="994064"/>
            <a:ext cx="7086601" cy="3569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1-я строка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(вершина </a:t>
            </a:r>
            <a:r>
              <a:rPr lang="ru-RU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«елочки»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– заголовок, тема, состоящая из одного слова, </a:t>
            </a:r>
            <a:r>
              <a:rPr lang="ru-RU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обычно это явление или предмет, о котором идет речь.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 речи - это существительное или местоимение, и отвечает на вопросы: </a:t>
            </a: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кто? что?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2-я строка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два слова, которые </a:t>
            </a:r>
            <a:r>
              <a:rPr lang="ru-RU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описывают свойства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признаки этого предмета или явления,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раскрывающие тему </a:t>
            </a:r>
            <a:r>
              <a:rPr lang="ru-RU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Часть речи - чаще прилагательное, реже причастие, отвечающее на вопрос</a:t>
            </a: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какой? какая? какое? какие?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3-я строка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состоит из трёх слов (глаголов или деепричастий, описывающих действия предмета и отвечающие на вопрос: </a:t>
            </a: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делает? что делают?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4-я строка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четыре слова; ребенок выражает уже непосредственно свое мнение о затронутой теме. Это фраза или предложение, состоящее из нескольких слов. Самый традиционный вариант, когда предложение состоит </a:t>
            </a: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четырех слов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5-я строка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(основание </a:t>
            </a:r>
            <a:r>
              <a:rPr lang="ru-RU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«елочки»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– одно слово, (существительное) для выражения своих чувств, </a:t>
            </a: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ассоциаций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связанных с предметом, о котором говорится в </a:t>
            </a:r>
            <a:r>
              <a:rPr lang="ru-RU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синквейне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или повторение сути, синоним, обобщающее слово.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65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766508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943100" y="604157"/>
            <a:ext cx="6947807" cy="127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ts val="151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29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Подготовительный: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Цель: знакомство и обогащение словаря дошкольников словами-понятиями: «слово-предмет», «слово-признак», «слово-действие», «предложение».</a:t>
            </a:r>
            <a:r>
              <a:rPr lang="ru-RU" sz="1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Минус 4"/>
          <p:cNvSpPr/>
          <p:nvPr/>
        </p:nvSpPr>
        <p:spPr>
          <a:xfrm>
            <a:off x="1708150" y="7588885"/>
            <a:ext cx="1403350" cy="5715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 rot="10800000" flipH="1" flipV="1">
            <a:off x="3111499" y="3621316"/>
            <a:ext cx="395203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 rot="10800000" flipV="1">
            <a:off x="3111500" y="3275797"/>
            <a:ext cx="3660003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Минус 7"/>
          <p:cNvSpPr/>
          <p:nvPr/>
        </p:nvSpPr>
        <p:spPr>
          <a:xfrm>
            <a:off x="1860550" y="7741285"/>
            <a:ext cx="1403350" cy="5715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2012950" y="7893685"/>
            <a:ext cx="1403350" cy="5715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304800" y="658654"/>
            <a:ext cx="18473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23750" y="2332139"/>
            <a:ext cx="558706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*Знакомила детей с понятиями: слово обозначающее предмет ( живой и не живой).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*Формировала умения ставить вопрос к слову-предмету (Кто? Что?).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Calibri" panose="020F0502020204030204" pitchFamily="34" charset="0"/>
                <a:cs typeface="Times New Roman" panose="02020603050405020304" pitchFamily="18" charset="0"/>
              </a:rPr>
              <a:t>*Ввела графическое изображение.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Минус 13"/>
          <p:cNvSpPr/>
          <p:nvPr/>
        </p:nvSpPr>
        <p:spPr>
          <a:xfrm flipV="1">
            <a:off x="3548424" y="4113760"/>
            <a:ext cx="3078177" cy="137255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83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9199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150076" y="1153297"/>
            <a:ext cx="6993924" cy="223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*Знакомила </a:t>
            </a:r>
            <a:r>
              <a:rPr lang="ru-RU" alt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с понятиями: слово, обозначающее действие предмета</a:t>
            </a:r>
            <a:r>
              <a:rPr lang="ru-RU" altLang="ru-RU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*Формировала умения ставить вопрос к слову-действию (Что делает? Что может делать</a:t>
            </a:r>
            <a:r>
              <a:rPr lang="ru-RU" altLang="ru-RU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*Ввела графическое изображение.</a:t>
            </a:r>
            <a:endParaRPr kumimoji="0" lang="ru-RU" alt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616411" y="3279775"/>
            <a:ext cx="2520778" cy="6743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34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pinimg.com/736x/8c/d0/81/8cd081399caa94cf93eb6f5bf161b6d8--school-children-clipar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034746" y="980303"/>
            <a:ext cx="7109254" cy="2441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Знакомила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с понятиями: слово, обозначающее признак предмета.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*Формировала умение ставить вопрос к слову-признаку (Какой? Какая? Какое? Какие?).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*Ввела графическое изображение.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Волна 4"/>
          <p:cNvSpPr/>
          <p:nvPr/>
        </p:nvSpPr>
        <p:spPr>
          <a:xfrm>
            <a:off x="4440022" y="3876761"/>
            <a:ext cx="1754831" cy="456342"/>
          </a:xfrm>
          <a:prstGeom prst="wave">
            <a:avLst>
              <a:gd name="adj1" fmla="val 12500"/>
              <a:gd name="adj2" fmla="val -59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2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657</Words>
  <Application>Microsoft Office PowerPoint</Application>
  <PresentationFormat>Широкоэкранный</PresentationFormat>
  <Paragraphs>91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 «Использование технологии «Синквейн» в речевом развитии детей старшего дошкольного возраста»</dc:title>
  <dc:creator>Veronika</dc:creator>
  <cp:lastModifiedBy>Veronika</cp:lastModifiedBy>
  <cp:revision>20</cp:revision>
  <dcterms:created xsi:type="dcterms:W3CDTF">2020-11-18T07:27:49Z</dcterms:created>
  <dcterms:modified xsi:type="dcterms:W3CDTF">2020-11-22T21:32:41Z</dcterms:modified>
</cp:coreProperties>
</file>