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314" r:id="rId3"/>
    <p:sldId id="260" r:id="rId4"/>
    <p:sldId id="261" r:id="rId5"/>
    <p:sldId id="257" r:id="rId6"/>
    <p:sldId id="305" r:id="rId7"/>
    <p:sldId id="329" r:id="rId8"/>
    <p:sldId id="326" r:id="rId9"/>
    <p:sldId id="291" r:id="rId10"/>
    <p:sldId id="285" r:id="rId11"/>
    <p:sldId id="282" r:id="rId12"/>
    <p:sldId id="264" r:id="rId13"/>
    <p:sldId id="322" r:id="rId14"/>
    <p:sldId id="284" r:id="rId15"/>
    <p:sldId id="302" r:id="rId16"/>
    <p:sldId id="288" r:id="rId17"/>
    <p:sldId id="277" r:id="rId18"/>
    <p:sldId id="312" r:id="rId19"/>
    <p:sldId id="324" r:id="rId20"/>
    <p:sldId id="335" r:id="rId21"/>
    <p:sldId id="278" r:id="rId22"/>
    <p:sldId id="279" r:id="rId23"/>
    <p:sldId id="281" r:id="rId24"/>
    <p:sldId id="280" r:id="rId25"/>
    <p:sldId id="311" r:id="rId26"/>
    <p:sldId id="310" r:id="rId27"/>
    <p:sldId id="306" r:id="rId28"/>
    <p:sldId id="299" r:id="rId29"/>
    <p:sldId id="303" r:id="rId30"/>
    <p:sldId id="298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6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5683C-7D3D-400E-9564-F3D2237DC636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69030-1CA6-49A6-A3E6-AC15B573E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5683C-7D3D-400E-9564-F3D2237DC636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69030-1CA6-49A6-A3E6-AC15B573E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5683C-7D3D-400E-9564-F3D2237DC636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69030-1CA6-49A6-A3E6-AC15B573E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5683C-7D3D-400E-9564-F3D2237DC636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69030-1CA6-49A6-A3E6-AC15B573E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5683C-7D3D-400E-9564-F3D2237DC636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69030-1CA6-49A6-A3E6-AC15B573E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5683C-7D3D-400E-9564-F3D2237DC636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69030-1CA6-49A6-A3E6-AC15B573E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5683C-7D3D-400E-9564-F3D2237DC636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69030-1CA6-49A6-A3E6-AC15B573E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5683C-7D3D-400E-9564-F3D2237DC636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69030-1CA6-49A6-A3E6-AC15B573E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5683C-7D3D-400E-9564-F3D2237DC636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69030-1CA6-49A6-A3E6-AC15B573E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5683C-7D3D-400E-9564-F3D2237DC636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69030-1CA6-49A6-A3E6-AC15B573E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5683C-7D3D-400E-9564-F3D2237DC636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69030-1CA6-49A6-A3E6-AC15B573E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5683C-7D3D-400E-9564-F3D2237DC636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69030-1CA6-49A6-A3E6-AC15B573E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remlin.ru/events/president/news/63728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50.jpeg"/><Relationship Id="rId7" Type="http://schemas.openxmlformats.org/officeDocument/2006/relationships/image" Target="../media/image5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hyperlink" Target="http://teremok-zl.ucoz.ru/_si/0/13231742.jpg" TargetMode="External"/><Relationship Id="rId4" Type="http://schemas.openxmlformats.org/officeDocument/2006/relationships/image" Target="../media/image5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86" y="0"/>
            <a:ext cx="911134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2"/>
            <a:ext cx="8350696" cy="1440160"/>
          </a:xfrm>
        </p:spPr>
        <p:txBody>
          <a:bodyPr>
            <a:noAutofit/>
          </a:bodyPr>
          <a:lstStyle/>
          <a:p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ru-RU" sz="16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 бюджетное дошкольное образовательное </a:t>
            </a:r>
            <a:r>
              <a:rPr lang="ru-RU" sz="1600" b="1" dirty="0" err="1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</a:t>
            </a:r>
            <a:r>
              <a:rPr lang="ru-RU" sz="16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«Детский  сад общеразвивающего  вида № 50 с приоритетным  осуществлением  деятельности      по художественно – эстетическому развитию детей»</a:t>
            </a:r>
            <a:r>
              <a:rPr lang="ru-RU" sz="18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b="1" dirty="0"/>
              <a:t/>
            </a:r>
            <a:br>
              <a:rPr lang="en-US" sz="1800" b="1" dirty="0"/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1556792"/>
            <a:ext cx="5760640" cy="5040560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80000"/>
              </a:lnSpc>
            </a:pPr>
            <a:endParaRPr lang="ru-RU" sz="2400" dirty="0" smtClean="0"/>
          </a:p>
          <a:p>
            <a:pPr>
              <a:lnSpc>
                <a:spcPct val="80000"/>
              </a:lnSpc>
            </a:pPr>
            <a:endParaRPr lang="ru-RU" sz="2400" dirty="0"/>
          </a:p>
          <a:p>
            <a:pPr>
              <a:lnSpc>
                <a:spcPct val="80000"/>
              </a:lnSpc>
            </a:pPr>
            <a:endParaRPr lang="ru-RU" sz="39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endParaRPr lang="ru-RU" sz="39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67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 </a:t>
            </a:r>
            <a:r>
              <a:rPr lang="ru-RU" sz="6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патриотическое </a:t>
            </a:r>
            <a:endParaRPr lang="ru-RU" sz="67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67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детей</a:t>
            </a:r>
          </a:p>
          <a:p>
            <a:pPr>
              <a:lnSpc>
                <a:spcPct val="80000"/>
              </a:lnSpc>
            </a:pPr>
            <a:r>
              <a:rPr lang="ru-RU" sz="67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возраста </a:t>
            </a:r>
            <a:endParaRPr lang="ru-RU" sz="67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67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</a:t>
            </a:r>
            <a:r>
              <a:rPr lang="ru-RU" sz="6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организацию </a:t>
            </a:r>
            <a:endParaRPr lang="ru-RU" sz="67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67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проектной </a:t>
            </a:r>
            <a:r>
              <a:rPr lang="ru-RU" sz="6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деятельности.</a:t>
            </a:r>
            <a:r>
              <a:rPr lang="en-US" altLang="ru-RU" sz="67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</a:p>
          <a:p>
            <a:pPr>
              <a:lnSpc>
                <a:spcPct val="80000"/>
              </a:lnSpc>
            </a:pPr>
            <a:r>
              <a:rPr lang="en-US" altLang="ru-RU" sz="67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</a:p>
          <a:p>
            <a:pPr algn="r">
              <a:lnSpc>
                <a:spcPct val="80000"/>
              </a:lnSpc>
            </a:pPr>
            <a:endParaRPr lang="en-US" altLang="ru-RU" sz="6700" b="1" dirty="0" smtClean="0">
              <a:solidFill>
                <a:srgbClr val="0033CC"/>
              </a:solidFill>
              <a:latin typeface="Comic Sans MS" pitchFamily="66" charset="0"/>
            </a:endParaRPr>
          </a:p>
          <a:p>
            <a:pPr algn="r">
              <a:lnSpc>
                <a:spcPct val="80000"/>
              </a:lnSpc>
            </a:pPr>
            <a:r>
              <a:rPr lang="en-US" altLang="ru-RU" sz="1800" b="1" dirty="0" smtClean="0">
                <a:solidFill>
                  <a:srgbClr val="0033CC"/>
                </a:solidFill>
                <a:latin typeface="Comic Sans MS" pitchFamily="66" charset="0"/>
              </a:rPr>
              <a:t>         </a:t>
            </a:r>
            <a:endParaRPr lang="ru-RU" altLang="ru-RU" sz="1800" b="1" dirty="0" smtClean="0">
              <a:solidFill>
                <a:srgbClr val="0033CC"/>
              </a:solidFill>
              <a:latin typeface="Comic Sans MS" pitchFamily="66" charset="0"/>
            </a:endParaRPr>
          </a:p>
          <a:p>
            <a:pPr algn="r">
              <a:lnSpc>
                <a:spcPct val="80000"/>
              </a:lnSpc>
            </a:pPr>
            <a:endParaRPr lang="ru-RU" altLang="ru-RU" sz="1800" b="1" dirty="0">
              <a:solidFill>
                <a:srgbClr val="0033CC"/>
              </a:solidFill>
              <a:latin typeface="Comic Sans MS" pitchFamily="66" charset="0"/>
            </a:endParaRPr>
          </a:p>
          <a:p>
            <a:pPr algn="r">
              <a:lnSpc>
                <a:spcPct val="80000"/>
              </a:lnSpc>
            </a:pPr>
            <a:endParaRPr lang="ru-RU" altLang="ru-RU" sz="1800" b="1" dirty="0" smtClean="0">
              <a:solidFill>
                <a:srgbClr val="0033CC"/>
              </a:solidFill>
              <a:latin typeface="Comic Sans MS" pitchFamily="66" charset="0"/>
            </a:endParaRPr>
          </a:p>
          <a:p>
            <a:pPr algn="r">
              <a:lnSpc>
                <a:spcPct val="80000"/>
              </a:lnSpc>
            </a:pPr>
            <a:endParaRPr lang="ru-RU" altLang="ru-RU" sz="1800" b="1" dirty="0">
              <a:solidFill>
                <a:srgbClr val="0033CC"/>
              </a:solidFill>
              <a:latin typeface="Comic Sans MS" pitchFamily="66" charset="0"/>
            </a:endParaRPr>
          </a:p>
          <a:p>
            <a:pPr algn="r">
              <a:lnSpc>
                <a:spcPct val="80000"/>
              </a:lnSpc>
            </a:pPr>
            <a:endParaRPr lang="ru-RU" altLang="ru-RU" sz="1800" b="1" dirty="0" smtClean="0">
              <a:solidFill>
                <a:srgbClr val="0033CC"/>
              </a:solidFill>
              <a:latin typeface="Comic Sans MS" pitchFamily="66" charset="0"/>
            </a:endParaRPr>
          </a:p>
          <a:p>
            <a:pPr algn="r">
              <a:lnSpc>
                <a:spcPct val="80000"/>
              </a:lnSpc>
            </a:pPr>
            <a:endParaRPr lang="ru-RU" altLang="ru-RU" sz="1800" b="1" dirty="0">
              <a:solidFill>
                <a:srgbClr val="0033CC"/>
              </a:solidFill>
              <a:latin typeface="Comic Sans MS" pitchFamily="66" charset="0"/>
            </a:endParaRPr>
          </a:p>
          <a:p>
            <a:pPr algn="r">
              <a:lnSpc>
                <a:spcPct val="80000"/>
              </a:lnSpc>
            </a:pPr>
            <a:endParaRPr lang="ru-RU" altLang="ru-RU" sz="1800" b="1" dirty="0" smtClean="0">
              <a:solidFill>
                <a:srgbClr val="0033CC"/>
              </a:solidFill>
              <a:latin typeface="Comic Sans MS" pitchFamily="66" charset="0"/>
            </a:endParaRPr>
          </a:p>
          <a:p>
            <a:pPr algn="r">
              <a:lnSpc>
                <a:spcPct val="80000"/>
              </a:lnSpc>
            </a:pPr>
            <a:endParaRPr lang="ru-RU" altLang="ru-RU" sz="1800" b="1" dirty="0">
              <a:solidFill>
                <a:srgbClr val="0033CC"/>
              </a:solidFill>
              <a:latin typeface="Comic Sans MS" pitchFamily="66" charset="0"/>
            </a:endParaRPr>
          </a:p>
          <a:p>
            <a:pPr algn="r">
              <a:lnSpc>
                <a:spcPct val="80000"/>
              </a:lnSpc>
            </a:pPr>
            <a:endParaRPr lang="ru-RU" altLang="ru-RU" sz="1800" b="1" dirty="0" smtClean="0">
              <a:solidFill>
                <a:srgbClr val="0033CC"/>
              </a:solidFill>
              <a:latin typeface="Comic Sans MS" pitchFamily="66" charset="0"/>
            </a:endParaRPr>
          </a:p>
          <a:p>
            <a:pPr algn="r">
              <a:lnSpc>
                <a:spcPct val="80000"/>
              </a:lnSpc>
            </a:pPr>
            <a:endParaRPr lang="ru-RU" altLang="ru-RU" sz="1800" b="1" dirty="0">
              <a:solidFill>
                <a:srgbClr val="0033CC"/>
              </a:solidFill>
              <a:latin typeface="Comic Sans MS" pitchFamily="66" charset="0"/>
            </a:endParaRPr>
          </a:p>
          <a:p>
            <a:pPr algn="r">
              <a:lnSpc>
                <a:spcPct val="80000"/>
              </a:lnSpc>
            </a:pPr>
            <a:endParaRPr lang="ru-RU" altLang="ru-RU" sz="3800" b="1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80000"/>
              </a:lnSpc>
            </a:pPr>
            <a:r>
              <a:rPr lang="ru-RU" altLang="ru-RU" sz="50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 работы:</a:t>
            </a:r>
          </a:p>
          <a:p>
            <a:pPr algn="r">
              <a:lnSpc>
                <a:spcPct val="80000"/>
              </a:lnSpc>
            </a:pPr>
            <a:r>
              <a:rPr lang="ru-RU" altLang="ru-RU" sz="50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  <a:r>
              <a:rPr lang="en-US" altLang="ru-RU" sz="50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altLang="ru-RU" sz="5000" b="1" dirty="0" smtClean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80000"/>
              </a:lnSpc>
            </a:pPr>
            <a:r>
              <a:rPr lang="ru-RU" altLang="ru-RU" sz="50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Яворская Надежда Петровна</a:t>
            </a:r>
          </a:p>
          <a:p>
            <a:endParaRPr lang="ru-RU" sz="5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0" y="0"/>
            <a:ext cx="9153659" cy="688245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7776864" cy="1124744"/>
          </a:xfrm>
        </p:spPr>
        <p:txBody>
          <a:bodyPr>
            <a:normAutofit/>
          </a:bodyPr>
          <a:lstStyle/>
          <a:p>
            <a:r>
              <a:rPr lang="ru-RU" sz="3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 – эстетическое развитие</a:t>
            </a:r>
            <a:br>
              <a:rPr lang="ru-RU" sz="3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выставки детского творчест</a:t>
            </a:r>
            <a:r>
              <a:rPr lang="ru-RU" sz="2200" b="1" dirty="0" smtClean="0">
                <a:solidFill>
                  <a:srgbClr val="002060"/>
                </a:solidFill>
              </a:rPr>
              <a:t>ва</a:t>
            </a:r>
            <a:endParaRPr lang="ru-RU" sz="2200" b="1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4" name="Содержимое 3" descr="C:\Users\Кирилл\Desktop\День Победы\Новая папка\DSC05031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58661">
            <a:off x="6138265" y="4276118"/>
            <a:ext cx="2520280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C:\Users\Кирилл\Desktop\День Победы\Новая папка\DSC03399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84118">
            <a:off x="6123512" y="1274471"/>
            <a:ext cx="2212729" cy="2907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4" descr="DSC0310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185726">
            <a:off x="536884" y="4085227"/>
            <a:ext cx="2941596" cy="2213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Рисунок 16" descr="C:\Users\Кирилл\Desktop\DSC04573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3776" y="4369412"/>
            <a:ext cx="2808312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5" descr="DSC0180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951534">
            <a:off x="848532" y="1360562"/>
            <a:ext cx="2255504" cy="300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Рисунок 19" descr="C:\Users\Кирилл\Desktop\День Победы\Новая папка\DSC05594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3776" y="1448137"/>
            <a:ext cx="280831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763" y="-149"/>
            <a:ext cx="9153659" cy="688245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7956376" cy="72008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развитие</a:t>
            </a:r>
            <a:b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– будущие защитники Отечества</a:t>
            </a:r>
            <a:endParaRPr lang="ru-RU" sz="31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C:\Users\Кирилл\Desktop\День Победы\Новая папка\image-0-02-04-fe2c963380bfca6a0d76e911b426fbf6666738958283016ab099d32421f45337-V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7195" y="1238914"/>
            <a:ext cx="288032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Кирилл\Desktop\День Победы\Новая папка\image-0-02-04-d5eec71b850c7487684ae1f8ba16379d2f67c9b6abe2b80420518893f0a74ec0-V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60943">
            <a:off x="5966092" y="1618496"/>
            <a:ext cx="2664296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Кирилл\Desktop\День Победы\Новая папка\image-0-02-04-b5f9fd86c0906b00a7ebd7175c6cddee025c0286f0b00da51cd0e36ae73da0dd-V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75127">
            <a:off x="771277" y="1602945"/>
            <a:ext cx="208823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Кирилл\Desktop\День Победы\Новая папка\image-0-02-04-82f632a1ede26b0fe91f1307ba16e06bfc41059bab231017a85f7ec272628c33-V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6841" y="3876420"/>
            <a:ext cx="3816424" cy="285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Кирилл\Desktop\День Победы\Новая папка\IMG_20181217_171154_5CS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8305" y="3556030"/>
            <a:ext cx="3024336" cy="314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763" y="-149"/>
            <a:ext cx="9153659" cy="688245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260648"/>
            <a:ext cx="7704856" cy="93610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формы 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проекта: 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340768"/>
            <a:ext cx="7632848" cy="5328592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образовательная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(как организованная, так и непосредственная). Важно было продумать форму, структуру занятия, средства и методы, позволяющие реализовать поставленные задачи, а также использовались специальные приемы, повышающие познавательную активность и эмоциональную нагрузку каждого занятия. Важно, чтобы дети, 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воспринимая материал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активно думали. Этому помогали такие методические приемы, как сравнение, вопросы, индивидуальные задания, обращение к 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опыту детей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предложение задавать вопросы друг другу и 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воспитателю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игровые приемы и т. д.;</a:t>
            </a:r>
          </a:p>
          <a:p>
            <a:pPr algn="l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игровая деятельность. Игры также способствовали решению задач патриотического 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Дидактические игры и упражнения: «Закончи предложение»; «Слова любви к 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Родине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»; «Объясни значение» (златоглавый, красно каменный, могучая, свободная); «Составь флаг, герб», «Подбери технику по родам войск»;</a:t>
            </a:r>
          </a:p>
          <a:p>
            <a:pPr lvl="0" algn="just">
              <a:buFont typeface="Arial" pitchFamily="34" charset="0"/>
              <a:buChar char="•"/>
            </a:pPr>
            <a:endParaRPr lang="ru-RU" sz="2800" b="1" dirty="0">
              <a:solidFill>
                <a:srgbClr val="002060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763" y="-99391"/>
            <a:ext cx="9153659" cy="6981694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32656"/>
            <a:ext cx="8363272" cy="6120680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 </a:t>
            </a: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памятным местам. Содержанием таких экскурсий являлось: возложение цветов к памятнику, минута молчания, вахта памяти, встреча с участниками боевых действий;</a:t>
            </a:r>
          </a:p>
          <a:p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</a:t>
            </a: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художественной литературы, соответствующей возрастной категории детей – о защитниках родной земли, Отечества;</a:t>
            </a:r>
          </a:p>
          <a:p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 из главных условий патриотического воспитания – приобщение детей к трудовой деятельности. Труд с общественной мотивацией организовывался систематически в детском саду и дома. Дети могли выполнять постоянные трудовые поручения не только по самообслуживанию, но и на общую пользу;</a:t>
            </a:r>
          </a:p>
          <a:p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конструирование: постройки из крупных деталей конструктора «Строитель»: гараж для военной техники, военный корабль;</a:t>
            </a:r>
          </a:p>
          <a:p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изобразительная деятельность (продуктивная): рисование, лепка, аппликация;</a:t>
            </a:r>
          </a:p>
          <a:p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двигательная и музыкальная деятельность: подвижные игры: «Кто быстрее доставит донесение в штаб», «Меткий стрелок», «Пройди, не замочив ног», «Преодолей препятствие», «Боевая тревога». Использование аудио и видеоаппаратуры для слушания музыкальных произведений о Родной земле, показа детям фильмов о подвигах русских людей.</a:t>
            </a:r>
          </a:p>
          <a:p>
            <a:pPr marL="0" indent="0">
              <a:buNone/>
            </a:pPr>
            <a:endParaRPr lang="ru-RU" sz="1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4451"/>
            <a:ext cx="9153659" cy="688245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19256" cy="936104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дошкольников с русской культурой</a:t>
            </a:r>
          </a:p>
        </p:txBody>
      </p:sp>
      <p:pic>
        <p:nvPicPr>
          <p:cNvPr id="14" name="Picture 2" descr="20191014_101316(0)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01387" y="1322994"/>
            <a:ext cx="2767554" cy="4524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2637895"/>
            <a:ext cx="3610744" cy="3520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 descr="J:\ФОТО ПО ПАТРИОТ.ВОСПИТАНИЮ\DSC00790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0137" y="1396822"/>
            <a:ext cx="3557439" cy="27025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833" y="3948303"/>
            <a:ext cx="3378014" cy="2817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659" y="17107"/>
            <a:ext cx="9153659" cy="6882451"/>
          </a:xfrm>
          <a:prstGeom prst="rect">
            <a:avLst/>
          </a:prstGeom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116013" y="332656"/>
            <a:ext cx="7848600" cy="864319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Поисково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исследовательская деятельность</a:t>
            </a:r>
            <a:b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(составление генеалогического древа семьи)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Содержимое 3" descr="C:\Users\Кирилл\Desktop\День Победы\Новая папка\IMG_20181016_141305_3CS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1375417"/>
            <a:ext cx="2376264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Кирилл\Desktop\День Победы\Новая папка\IMG_20181016_141413_1CS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568073">
            <a:off x="940433" y="1813910"/>
            <a:ext cx="2592288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Users\Кирилл\Desktop\День Победы\Новая папка\IMG_20181012_125352_1CS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72727">
            <a:off x="5951679" y="2189680"/>
            <a:ext cx="2395551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Кирилл\Desktop\День Победы\Новая папка\IMG_20190228_070020_1CS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0769" y="3613886"/>
            <a:ext cx="4536504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763" y="-149"/>
            <a:ext cx="9153659" cy="688245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36568"/>
            <a:ext cx="8334672" cy="720385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альбома</a:t>
            </a:r>
            <a:b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«Герои –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ачинцы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C:\Users\Кирилл\Desktop\День Победы\Новая папка\DSC0498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0244" y="1513848"/>
            <a:ext cx="331236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Кирилл\Desktop\День Победы\Новая папка\DSC04982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527414"/>
            <a:ext cx="316835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Кирилл\Desktop\День Победы\Новая папка\DSC04983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811352"/>
            <a:ext cx="4302224" cy="2425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Кирилл\Desktop\День Победы\фото 9 мая\Рисунок14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59632" y="3814475"/>
            <a:ext cx="302433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763" y="-149"/>
            <a:ext cx="9153659" cy="688245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41748"/>
            <a:ext cx="7643192" cy="65500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Экскурсия в музей «Боевой славы» </a:t>
            </a:r>
            <a:b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C:\Users\Кирилл\Desktop\День Победы\фото 9 мая\мбс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49457" y="4019600"/>
            <a:ext cx="316835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Кирилл\Desktop\День Победы\фото 9 мая\DSCN2476-1024x71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14673">
            <a:off x="1026154" y="1313475"/>
            <a:ext cx="3300445" cy="266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Кирилл\Desktop\День Победы\фото 9 мая\muzey12-4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32333">
            <a:off x="4985841" y="1269953"/>
            <a:ext cx="3399451" cy="2306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Содержимое 3" descr="C:\Users\Кирилл\Desktop\День Победы\Новая папка\IMG-c0bf2c949e68e8b2b4000ac505082673-V.jpg"/>
          <p:cNvPicPr>
            <a:picLocks noGrp="1"/>
          </p:cNvPicPr>
          <p:nvPr>
            <p:ph idx="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305" y="3465004"/>
            <a:ext cx="2304256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763" y="-149"/>
            <a:ext cx="9153659" cy="688245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50377"/>
            <a:ext cx="7772400" cy="74637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солдат</a:t>
            </a:r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Cambria" pitchFamily="18" charset="0"/>
              </a:rPr>
              <a:t>Спортивное развлечение </a:t>
            </a:r>
            <a:r>
              <a:rPr lang="ru-RU" sz="3100" b="1" dirty="0" smtClean="0">
                <a:solidFill>
                  <a:srgbClr val="002060"/>
                </a:solidFill>
                <a:latin typeface="Cambria" pitchFamily="18" charset="0"/>
              </a:rPr>
              <a:t/>
            </a:r>
            <a:br>
              <a:rPr lang="ru-RU" sz="3100" b="1" dirty="0" smtClean="0">
                <a:solidFill>
                  <a:srgbClr val="002060"/>
                </a:solidFill>
                <a:latin typeface="Cambria" pitchFamily="18" charset="0"/>
              </a:rPr>
            </a:br>
            <a:endParaRPr lang="ru-RU" sz="3100" b="1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4" name="Рисунок 3" descr="C:\Documents and Settings\Киря\Рабочий стол\Новая папка (7)\IMG_0950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56403">
            <a:off x="1000292" y="3905195"/>
            <a:ext cx="2721208" cy="231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Киря\Рабочий стол\Новая папка (7)\IMG_0949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94375">
            <a:off x="5990196" y="4205686"/>
            <a:ext cx="2859201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Киря\Рабочий стол\Новая папка (7)\IMG_0940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1448" y="1120672"/>
            <a:ext cx="345638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Documents and Settings\Киря\Рабочий стол\Новая папка (7)\IMG_0952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5863" y="1256014"/>
            <a:ext cx="313794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Documents and Settings\Киря\Рабочий стол\Новая папка (7)\IMG_0956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9927" y="3441076"/>
            <a:ext cx="2088232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659" y="0"/>
            <a:ext cx="9153659" cy="688245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260649"/>
            <a:ext cx="7560840" cy="1296143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заимодействие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родителями.</a:t>
            </a:r>
            <a:b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412777"/>
            <a:ext cx="76328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Вся 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работа по патриотическому воспитанию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проходила в тесном контакте с семьей, опираясь на 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родителей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не только как на помощников, а как на равноправных участников формирования детской личности.</a:t>
            </a:r>
          </a:p>
          <a:p>
            <a:pPr indent="228600" algn="just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Родители активные участники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участвовали в оформлении фотовыставок о родном крае, в конкурсах рисунков,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поделок, экскурсиях в музей и выставочный зал, к памятникам ВОВ. 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763" y="-149"/>
            <a:ext cx="9153659" cy="688245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Cambria" pitchFamily="18" charset="0"/>
              </a:rPr>
              <a:t>Актуальность</a:t>
            </a:r>
            <a:endParaRPr lang="ru-RU" sz="3200" b="1" dirty="0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620688"/>
            <a:ext cx="8568952" cy="6048672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</a:pPr>
            <a:r>
              <a:rPr lang="ru-RU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патриотического воспитания обозначена Президентом Российской Федерации В.В. Путиным в «</a:t>
            </a:r>
            <a:r>
              <a:rPr lang="ru-RU" sz="18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Указе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о национальных целях развития до 2030 года». </a:t>
            </a:r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«Стратегии развития воспитания в Российской Федерации на период до 2025 года» отмечается, что «приоритетной задачей Российской Федерации в сфере воспитания детей является развитие высоконравственной личности, разделяющей российские традиционные духовные ценности, обладающей актуальными знаниями и умениями, способной реализовать свой потенциал в условиях современного общества, готовой к мирному созиданию и защите Родины».</a:t>
            </a:r>
          </a:p>
          <a:p>
            <a:pPr algn="just">
              <a:spcBef>
                <a:spcPts val="0"/>
              </a:spcBef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1 января 2021 года в России в рамках национального проекта «Образование» стартовала реализация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 проекта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«Патриотическое воспитание граждан Российской Федерации». Целью которого является воспитание гармонично развитой и социально ответственной личности на основе духовно-нравственных ценностей народов Российской Федерации, исторических и национально-культурных традиций путём вовлечения к 2025 году 24% граждан Российской Федерации в систему патриотического воспитания. </a:t>
            </a:r>
          </a:p>
          <a:p>
            <a:pPr algn="just">
              <a:spcBef>
                <a:spcPts val="0"/>
              </a:spcBef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Любовь малыша к Родине рождается со взаимоотношения к самым родным и близким – маме, папе, бабушкам и дедушкам, своему дому, улице, двору, детскому саду, городу и стране в целом.   Работу по патриотическому воспитанию необходимо начинать с детьми дошкольного возраста.</a:t>
            </a:r>
          </a:p>
          <a:p>
            <a:pPr>
              <a:spcBef>
                <a:spcPts val="0"/>
              </a:spcBef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763" y="-149"/>
            <a:ext cx="9153659" cy="688245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778098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 взаимодействия с родителями:</a:t>
            </a:r>
            <a:b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природоохранные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акции: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«Посади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цветок, дерево»,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«Изготовление кормушки» и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др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акция к Дню Победы: возложи цветы к памятникам героев ВОВ;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частие в параде «День Победы» и «Бессмертный  полк»;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деятельность детей и родителей;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конкурсы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кскурсии;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стенды, папки-передвижки, библиотека для родителей;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педагогические беседы с родителями (индивидуальные, групповые, общие).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763" y="-149"/>
            <a:ext cx="9153659" cy="688245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499176" cy="70609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 к памятникам ВОВ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C:\Users\Кирилл\Desktop\День Победы\Новая папка\IMG_20170505_104344_3CS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717032"/>
            <a:ext cx="3456384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Кирилл\Desktop\День Победы\Новая папка\image-0-02-04-fdca5c813e88fe7954c1a5aa63d1ad373ab8ce33a824736888b5009bd76acef3-V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9476" y="3560958"/>
            <a:ext cx="280831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Кирилл\Desktop\День Победы\Новая папка\image-0-02-04-fc6cdb603dc6668f2ed5b437d03ea89ad15f6ca10dd44624a5884bfc9a933c9c-V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7212" y="1135070"/>
            <a:ext cx="3096344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Кирилл\Desktop\День Победы\фото 9 мая\Рисунок15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03216" y="1132176"/>
            <a:ext cx="3096344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763" y="-149"/>
            <a:ext cx="9153659" cy="688245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68952" cy="1728192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b="1" dirty="0" smtClean="0">
                <a:solidFill>
                  <a:srgbClr val="002060"/>
                </a:solidFill>
                <a:latin typeface="Cambria" pitchFamily="18" charset="0"/>
              </a:rPr>
              <a:t>Акция</a:t>
            </a:r>
            <a:br>
              <a:rPr lang="ru-RU" sz="3600" b="1" dirty="0" smtClean="0">
                <a:solidFill>
                  <a:srgbClr val="002060"/>
                </a:solidFill>
                <a:latin typeface="Cambria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Cambria" pitchFamily="18" charset="0"/>
              </a:rPr>
              <a:t>«Возложи цветы к памятникам ВОВ»</a:t>
            </a:r>
            <a:br>
              <a:rPr lang="ru-RU" sz="3600" b="1" dirty="0" smtClean="0">
                <a:solidFill>
                  <a:srgbClr val="002060"/>
                </a:solidFill>
                <a:latin typeface="Cambria" pitchFamily="18" charset="0"/>
              </a:rPr>
            </a:br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Букеты подарим героям погибшим,</a:t>
            </a:r>
            <a:br>
              <a:rPr lang="ru-RU" sz="1400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Пусть наше «спасибо» они не услышат,</a:t>
            </a:r>
            <a:br>
              <a:rPr lang="ru-RU" sz="1400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Мы в сердце их подвиг навек сбережем,</a:t>
            </a:r>
            <a:br>
              <a:rPr lang="ru-RU" sz="1400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Достойными славной Победы растем!</a:t>
            </a:r>
            <a:r>
              <a:rPr lang="ru-RU" sz="14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14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lang="ru-RU" sz="1400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C:\Users\Кирилл\Desktop\День Победы\Новая папка\IMG-421a826788ed9412d46c651efe0f502a-V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4077072"/>
            <a:ext cx="2808312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Кирилл\Desktop\День Победы\Новая папка\IMG-385b6cfd6d49113268491d17c43816cf-V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9167" y="2060848"/>
            <a:ext cx="2119916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3" name="Рисунок 8" descr="http://teremok-zl.ucoz.ru/_si/0/s13231742.jpg">
            <a:hlinkClick r:id="rId5" tooltip="&quot;Нажмите, для просмотра в полном размере...&quot;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9754" y="2204055"/>
            <a:ext cx="2479956" cy="2089850"/>
          </a:xfrm>
          <a:prstGeom prst="rect">
            <a:avLst/>
          </a:prstGeom>
          <a:noFill/>
        </p:spPr>
      </p:pic>
      <p:pic>
        <p:nvPicPr>
          <p:cNvPr id="9" name="Рисунок 8" descr="C:\Users\Кирилл\Desktop\c6629f75da5ff2154acd2e26b58bc561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4437112"/>
            <a:ext cx="3059833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Кирилл\Desktop\День Победы\Новая папка\IMG-441f001b7624497a7ee6558d58f4bea9-V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4009" y="2204055"/>
            <a:ext cx="237626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763" y="-149"/>
            <a:ext cx="9153659" cy="688245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7499176" cy="86409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Экскурсия в военную часть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C:\Users\Кирилл\Desktop\День Победы\Новая папка\image-0-02-04-56bc9de763a664c9b4e5057bd07f96d9683daf8dbd92f9b52ce17c464e85681d-V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1471" y="1052736"/>
            <a:ext cx="3888432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Кирилл\Desktop\День Победы\Новая папка\image-0-02-04-969e05eb0e5640acb55965c5b459282acdef0149ee0dd74b3f6e0bb6c408a7c2-V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340768"/>
            <a:ext cx="3528392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Кирилл\Desktop\День Победы\Новая папка\Рисунок1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3645024"/>
            <a:ext cx="403244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763" y="-149"/>
            <a:ext cx="9153659" cy="688245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342389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детей и родителей в</a:t>
            </a:r>
            <a:b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параде «День Победы»,</a:t>
            </a:r>
            <a:b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«Бессмертный полк»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C:\Users\Кирилл\Desktop\День Победы\Новая папка\IMG-20190509-WA0000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6817" y="1617027"/>
            <a:ext cx="3024336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Кирилл\Desktop\День Победы\Новая папка\IMG-33d2c280db060db8d3f19c88119525e6-V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4482" y="1844824"/>
            <a:ext cx="2356728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Кирилл\Desktop\1493799370-stolica-s-su-yjaCQ1HcqgA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5037" y="3684721"/>
            <a:ext cx="4032448" cy="2633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763" y="-149"/>
            <a:ext cx="9153659" cy="688245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6973" y="382390"/>
            <a:ext cx="7499176" cy="792088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Окна Победы</a:t>
            </a:r>
          </a:p>
        </p:txBody>
      </p:sp>
      <p:pic>
        <p:nvPicPr>
          <p:cNvPr id="10" name="Рисунок 9" descr="C:\Users\Кирилл\Desktop\окна Победы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9638" y="1297586"/>
            <a:ext cx="7704856" cy="56257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763" y="-149"/>
            <a:ext cx="9153659" cy="6882451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753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Акция: «Покормите птиц зимой»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3" descr="DSC0286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8249" y="1149206"/>
            <a:ext cx="3599464" cy="2694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 descr="DSC0285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0950" y="1033385"/>
            <a:ext cx="3697710" cy="2773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 descr="DSC0285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0314" y="3731495"/>
            <a:ext cx="3756574" cy="2821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6" descr="DSC0286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6888" y="3667502"/>
            <a:ext cx="3855060" cy="2900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763" y="-149"/>
            <a:ext cx="9153659" cy="6882451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реализации практики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Выстраивая, совместную деятельность с родителями воспитанников удалось достичь следующих результатов: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 воспитанников стойкого интереса и уважения к своей культуре, традициям;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проявляют инициативу и самостоятельность в процессе проектной деятельности;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стремятся отражать свои впечатления в рисунках, рассказах, игровой деятельности;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установление партнерских и доверительных отношений с 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родителями.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763" y="-149"/>
            <a:ext cx="9153659" cy="688245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584629"/>
            <a:ext cx="9324528" cy="612123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Способы/средства/инструменты измерения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результатов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 практики </a:t>
            </a:r>
            <a:b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4461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Мониторинг изучения уровня развития нравственно-патриотического воспитания проводился с использованием методики обследования авторов М.Ю. Новицкой, С. Ю. Афанасьевой, Н. А. Виноградовой, Н. В. </a:t>
            </a:r>
            <a:r>
              <a:rPr lang="ru-RU" sz="1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Микляевой</a:t>
            </a: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«Мониторинг патриотического воспитания в детском саду и начальной школе».</a:t>
            </a:r>
            <a:endParaRPr lang="ru-RU" sz="18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целью определения результатов были применены следующие методы диагностического инструментария:</a:t>
            </a:r>
            <a:endParaRPr lang="ru-RU" sz="18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игровые тестовые задания;</a:t>
            </a:r>
            <a:endParaRPr lang="ru-RU" sz="18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беседы;</a:t>
            </a:r>
            <a:endParaRPr lang="ru-RU" sz="18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анкетирование;</a:t>
            </a:r>
            <a:endParaRPr lang="ru-RU" sz="18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наблюдение;</a:t>
            </a:r>
            <a:endParaRPr lang="ru-RU" sz="18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эксперимент;</a:t>
            </a:r>
            <a:endParaRPr lang="ru-RU" sz="18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sz="1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анализ </a:t>
            </a: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продуктов деятельности, детского творчества</a:t>
            </a:r>
            <a:r>
              <a:rPr lang="ru-RU" sz="1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1800" dirty="0" smtClean="0"/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работы позволяет сделать вывод, что использование проектного метода в целях формирования нравственно-патриотических качеств у дошкольников является действенным и эффективным.</a:t>
            </a:r>
            <a:endParaRPr lang="ru-RU" sz="20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b="1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763" y="-149"/>
            <a:ext cx="9153659" cy="6882451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648072"/>
          </a:xfrm>
        </p:spPr>
        <p:txBody>
          <a:bodyPr>
            <a:noAutofit/>
          </a:bodyPr>
          <a:lstStyle/>
          <a:p>
            <a:pPr lvl="0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Трудности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реализации практики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57200" y="1700808"/>
            <a:ext cx="8229600" cy="3490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молодых семьях вопросы воспитания патриотизма, гражданственности не считаются важными и зачастую вызывают лишь недоумение. Чтобы работа с родителями не ограничивалась простыми беседами, консультациями, необходимо вовлечь их в процесс патриотического воспитания с помощью взаимодействия: включение родителей и детей в общее дело (участие в спектаклях, играх, проектах, конкурсах).</a:t>
            </a:r>
            <a:endParaRPr lang="ru-RU" sz="24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763" y="-149"/>
            <a:ext cx="9153659" cy="6882451"/>
          </a:xfrm>
          <a:prstGeom prst="rect">
            <a:avLst/>
          </a:prstGeom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6192688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практики: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системы работы по нравственно – патриотическому воспитанию детей дошкольного возраста через проектную деятельность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buNone/>
            </a:pP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условия для формирования, воспитания нравственно-патриотических чувств детей в условиях детского сада;</a:t>
            </a:r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интерес к национальным традициям и промыслам;</a:t>
            </a:r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гражданско-патриотические чувства, патриотизм, уважение к культурному наследию России;</a:t>
            </a:r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привязанность к дому, детскому саду, уважения старшего поколения посредством личного примера родителей. 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>
              <a:buNone/>
            </a:pPr>
            <a:endParaRPr lang="en-US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763" y="-149"/>
            <a:ext cx="9153659" cy="688245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0"/>
            <a:ext cx="7427168" cy="98072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>Пусть всегда будет мир!</a:t>
            </a:r>
            <a:endParaRPr lang="ru-RU" sz="3600" b="1" dirty="0">
              <a:solidFill>
                <a:srgbClr val="FF0000"/>
              </a:solidFill>
              <a:latin typeface="Cambria" pitchFamily="18" charset="0"/>
            </a:endParaRPr>
          </a:p>
        </p:txBody>
      </p:sp>
      <p:pic>
        <p:nvPicPr>
          <p:cNvPr id="4" name="Содержимое 3" descr="C:\Users\Кирилл\Desktop\День Победы\фото 9 мая\Рисунок21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3403" y="980728"/>
            <a:ext cx="7543174" cy="5425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763" y="-149"/>
            <a:ext cx="9153659" cy="688245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7499176" cy="648072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идея практики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764704"/>
            <a:ext cx="8496944" cy="576064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проектной деятельности в воспитательно-образовательном процессе формирования сознательного человека, который любит свою Родину, землю, где он родился и вырос, гордится историческими достижениями своего народа и своей культурой. Для дошкольного возраста характерна наибольшая обучаемость, податливость педагогическим влияниям. Усвоенные в этот период - знания, навыки, привычки, способы поведения – являются фундаментом дальнейшего развития личности. Метод проектов позволяет повысить самостоятельную активность детей, развить творческое мышление, умение детей самостоятельно, разными способами находить информацию об интересующем предмете или явлении и использовать эти знания для создания новых объектов действительности. </a:t>
            </a:r>
          </a:p>
          <a:p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763" y="-149"/>
            <a:ext cx="9153659" cy="688245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88640"/>
            <a:ext cx="8640960" cy="864096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еализация практики </a:t>
            </a:r>
            <a:b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(средства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(технологии, методы, формы, способы и т.д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171972"/>
            <a:ext cx="8424936" cy="4726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Технология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проектирования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относится к современным гуманитарным технологиям, которые являются инновационными в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работе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дошкольных учреждений.</a:t>
            </a:r>
          </a:p>
          <a:p>
            <a:pPr indent="111760"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Система работы по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нравственно-патриотическому воспитанию детей дошкольного возраста была организован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с учетом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возрастных возможностей дошкольников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их психических и индивидуальных особенностей и проходила по принципу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«от простого к сложному». </a:t>
            </a:r>
            <a:endParaRPr lang="ru-RU" sz="24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11760"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Был разработан перспективный план работы по нравственно-патриотическому воспитанию: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«Растим патриотов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endParaRPr lang="ru-RU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763" y="-149"/>
            <a:ext cx="9153659" cy="688245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7176" y="0"/>
            <a:ext cx="8363272" cy="1844824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 с детьми по патриотическому воспитанию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велась по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всем образовательным областям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rm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«Познавательное развитие»;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«Социально – коммуникативное»;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«Речевое развитие»;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«Художественно – эстетическое развитие»;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«Физическое развитие».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Система и последовательность работы по патриотическому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воспитанию была построена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следующим образом :</a:t>
            </a:r>
          </a:p>
          <a:p>
            <a:pPr lvl="0">
              <a:buFont typeface="Symbol" panose="05050102010706020507" pitchFamily="18" charset="2"/>
              <a:buChar char=""/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семья;</a:t>
            </a:r>
          </a:p>
          <a:p>
            <a:pPr lvl="0">
              <a:buFont typeface="Symbol" panose="05050102010706020507" pitchFamily="18" charset="2"/>
              <a:buChar char=""/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детский сад;</a:t>
            </a:r>
          </a:p>
          <a:p>
            <a:pPr lvl="0">
              <a:buFont typeface="Symbol" panose="05050102010706020507" pitchFamily="18" charset="2"/>
              <a:buChar char=""/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родной город;</a:t>
            </a:r>
          </a:p>
          <a:p>
            <a:pPr lvl="0">
              <a:buFont typeface="Symbol" panose="05050102010706020507" pitchFamily="18" charset="2"/>
              <a:buChar char=""/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регион;</a:t>
            </a:r>
          </a:p>
          <a:p>
            <a:pPr lvl="0">
              <a:buFont typeface="Symbol" panose="05050102010706020507" pitchFamily="18" charset="2"/>
              <a:buChar char=""/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страна;</a:t>
            </a:r>
          </a:p>
          <a:p>
            <a:pPr lvl="0">
              <a:buFont typeface="Symbol" panose="05050102010706020507" pitchFamily="18" charset="2"/>
              <a:buChar char=""/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права и обязанности.</a:t>
            </a:r>
          </a:p>
          <a:p>
            <a:pPr marL="0" indent="0">
              <a:buNone/>
            </a:pPr>
            <a:endParaRPr lang="ru-RU" sz="1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763" y="-149"/>
            <a:ext cx="9153659" cy="6882451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476672"/>
            <a:ext cx="7499176" cy="5904656"/>
          </a:xfrm>
        </p:spPr>
        <p:txBody>
          <a:bodyPr>
            <a:normAutofit/>
          </a:bodyPr>
          <a:lstStyle/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Составлены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реализованы следующие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проекты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«Наш любимый детский сад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 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дружная семья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 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Мамы всякие нужны, мамы всякие важны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 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«Никто не забыт – ничто не забыто!»;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Родной свой край люби и знай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 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 чего начинается Родина»; 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«Зимняя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олимпиада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 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«Знакомство дошкольников с русской культурой».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solidFill>
                <a:srgbClr val="002060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7898" y="-25844"/>
            <a:ext cx="9153659" cy="688245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39552" y="116632"/>
            <a:ext cx="860444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 и речевое развитие.</a:t>
            </a:r>
            <a:b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дошкольников с семьёй, с историей России,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календарными праздниками, с ВОВ.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C:\Users\Кирилл\Desktop\DSC03962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305846">
            <a:off x="1545412" y="1709136"/>
            <a:ext cx="2449678" cy="3463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Кирилл\Desktop\e96019d57a27f378c8f05bb515b4d408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28902" y="1556673"/>
            <a:ext cx="324036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Кирилл\Desktop\День Победы\Новая папка\IMG_20180222_092749_2CS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88663" y="4224255"/>
            <a:ext cx="3461069" cy="2275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Кирилл\Desktop\67497019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546" y="3651974"/>
            <a:ext cx="2151719" cy="2920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Содержимое 3" descr="C:\Users\Кирилл\Desktop\20191126_112316.jpg"/>
          <p:cNvPicPr>
            <a:picLocks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8135" y="2106966"/>
            <a:ext cx="2545854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763" y="-149"/>
            <a:ext cx="9153659" cy="688245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764704"/>
            <a:ext cx="7776864" cy="45943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Cambria" pitchFamily="18" charset="0"/>
              </a:rPr>
              <a:t>Социально – коммуникативное развитие</a:t>
            </a:r>
            <a:br>
              <a:rPr lang="ru-RU" sz="3200" b="1" dirty="0" smtClean="0">
                <a:solidFill>
                  <a:srgbClr val="002060"/>
                </a:solidFill>
                <a:latin typeface="Cambria" pitchFamily="18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Cambria" pitchFamily="18" charset="0"/>
              </a:rPr>
              <a:t>Сюжетно – ролевые и подвижные игры:</a:t>
            </a:r>
            <a:br>
              <a:rPr lang="ru-RU" sz="2700" b="1" dirty="0" smtClean="0">
                <a:solidFill>
                  <a:srgbClr val="002060"/>
                </a:solidFill>
                <a:latin typeface="Cambria" pitchFamily="18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Cambria" pitchFamily="18" charset="0"/>
              </a:rPr>
              <a:t>«Наша Армия самая сильная!», «Моряки», «Семья», «Детский сад»</a:t>
            </a:r>
            <a:endParaRPr lang="ru-RU" sz="2700" b="1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7" name="Рисунок 6" descr="C:\Users\Кирилл\Desktop\6411674.jpe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4005064"/>
            <a:ext cx="2448272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Кирилл\Desktop\0007-007-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636" y="1988840"/>
            <a:ext cx="3313112" cy="2485826"/>
          </a:xfrm>
          <a:prstGeom prst="rect">
            <a:avLst/>
          </a:prstGeom>
          <a:noFill/>
        </p:spPr>
      </p:pic>
      <p:pic>
        <p:nvPicPr>
          <p:cNvPr id="10" name="Рисунок 9" descr="Рисунок6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723977"/>
            <a:ext cx="2520280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Кирилл\Desktop\111239-4cae63dd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4041068"/>
            <a:ext cx="3528392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Кирилл\Desktop\День Победы\IMG-c7364697e66bfab42e80677adba006fa-V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4293096"/>
            <a:ext cx="151216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2021</TotalTime>
  <Words>538</Words>
  <Application>Microsoft Office PowerPoint</Application>
  <PresentationFormat>Экран (4:3)</PresentationFormat>
  <Paragraphs>124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7" baseType="lpstr">
      <vt:lpstr>Arial</vt:lpstr>
      <vt:lpstr>Calibri</vt:lpstr>
      <vt:lpstr>Cambria</vt:lpstr>
      <vt:lpstr>Comic Sans MS</vt:lpstr>
      <vt:lpstr>Symbol</vt:lpstr>
      <vt:lpstr>Times New Roman</vt:lpstr>
      <vt:lpstr>Тема Office</vt:lpstr>
      <vt:lpstr> Муниципальное  бюджетное дошкольное образовательное учреждени  «Детский  сад общеразвивающего  вида № 50 с приоритетным  осуществлением  деятельности      по художественно – эстетическому развитию детей»  </vt:lpstr>
      <vt:lpstr>Актуальность</vt:lpstr>
      <vt:lpstr>Презентация PowerPoint</vt:lpstr>
      <vt:lpstr>Основная идея практики </vt:lpstr>
      <vt:lpstr>Реализация практики  (средства (технологии, методы, формы, способы и т.д.)</vt:lpstr>
      <vt:lpstr>Работа с детьми по патриотическому воспитанию велась по всем образовательным областям: </vt:lpstr>
      <vt:lpstr>Презентация PowerPoint</vt:lpstr>
      <vt:lpstr>Презентация PowerPoint</vt:lpstr>
      <vt:lpstr>Социально – коммуникативное развитие Сюжетно – ролевые и подвижные игры: «Наша Армия самая сильная!», «Моряки», «Семья», «Детский сад»</vt:lpstr>
      <vt:lpstr>Художественно – эстетическое развитие Организация выставки детского творчества</vt:lpstr>
      <vt:lpstr>Физическое развитие Мы – будущие защитники Отечества</vt:lpstr>
      <vt:lpstr>Основные формы реализации проекта: </vt:lpstr>
      <vt:lpstr>Презентация PowerPoint</vt:lpstr>
      <vt:lpstr>Знакомство дошкольников с русской культурой</vt:lpstr>
      <vt:lpstr>Поисково – исследовательская деятельность (составление генеалогического древа семьи)</vt:lpstr>
      <vt:lpstr>Создание альбома «Герои – ачинцы»</vt:lpstr>
      <vt:lpstr>Экскурсия в музей «Боевой славы»  </vt:lpstr>
      <vt:lpstr>Русский солдат Спортивное развлечение  </vt:lpstr>
      <vt:lpstr>Взаимодействие с родителями. </vt:lpstr>
      <vt:lpstr>Формы взаимодействия с родителями: </vt:lpstr>
      <vt:lpstr>Экскурсии к памятникам ВОВ</vt:lpstr>
      <vt:lpstr>Акция «Возложи цветы к памятникам ВОВ» Букеты подарим героям погибшим, Пусть наше «спасибо» они не услышат, Мы в сердце их подвиг навек сбережем, Достойными славной Победы растем! </vt:lpstr>
      <vt:lpstr>Экскурсия в военную часть</vt:lpstr>
      <vt:lpstr>Участие детей и родителей в параде «День Победы», «Бессмертный полк»</vt:lpstr>
      <vt:lpstr>Окна Победы</vt:lpstr>
      <vt:lpstr>Акция: «Покормите птиц зимой»</vt:lpstr>
      <vt:lpstr>Результаты реализации практики</vt:lpstr>
      <vt:lpstr>Способы/средства/инструменты измерения  результатов образовательной практики  </vt:lpstr>
      <vt:lpstr>Трудности в реализации практики </vt:lpstr>
      <vt:lpstr>Пусть всегда будет мир!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Кирилл</dc:creator>
  <cp:lastModifiedBy>Кирилл</cp:lastModifiedBy>
  <cp:revision>261</cp:revision>
  <dcterms:created xsi:type="dcterms:W3CDTF">2019-11-11T14:16:04Z</dcterms:created>
  <dcterms:modified xsi:type="dcterms:W3CDTF">2023-01-24T11:25:19Z</dcterms:modified>
</cp:coreProperties>
</file>