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14" r:id="rId3"/>
    <p:sldId id="260" r:id="rId4"/>
    <p:sldId id="261" r:id="rId5"/>
    <p:sldId id="257" r:id="rId6"/>
    <p:sldId id="329" r:id="rId7"/>
    <p:sldId id="264" r:id="rId8"/>
    <p:sldId id="322" r:id="rId9"/>
    <p:sldId id="324" r:id="rId10"/>
    <p:sldId id="335" r:id="rId11"/>
    <p:sldId id="305" r:id="rId12"/>
    <p:sldId id="306" r:id="rId13"/>
    <p:sldId id="303" r:id="rId14"/>
    <p:sldId id="299" r:id="rId15"/>
    <p:sldId id="288" r:id="rId16"/>
    <p:sldId id="331" r:id="rId17"/>
    <p:sldId id="291" r:id="rId18"/>
    <p:sldId id="277" r:id="rId19"/>
    <p:sldId id="332" r:id="rId20"/>
    <p:sldId id="278" r:id="rId21"/>
    <p:sldId id="285" r:id="rId22"/>
    <p:sldId id="286" r:id="rId23"/>
    <p:sldId id="284" r:id="rId24"/>
    <p:sldId id="302" r:id="rId25"/>
    <p:sldId id="289" r:id="rId26"/>
    <p:sldId id="287" r:id="rId27"/>
    <p:sldId id="282" r:id="rId28"/>
    <p:sldId id="312" r:id="rId29"/>
    <p:sldId id="281" r:id="rId30"/>
    <p:sldId id="311" r:id="rId31"/>
    <p:sldId id="336" r:id="rId32"/>
    <p:sldId id="310" r:id="rId33"/>
    <p:sldId id="309" r:id="rId34"/>
    <p:sldId id="279" r:id="rId35"/>
    <p:sldId id="280" r:id="rId36"/>
    <p:sldId id="326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5683C-7D3D-400E-9564-F3D2237DC63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69030-1CA6-49A6-A3E6-AC15B573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eg"/><Relationship Id="rId3" Type="http://schemas.openxmlformats.org/officeDocument/2006/relationships/image" Target="../media/image105.jpeg"/><Relationship Id="rId7" Type="http://schemas.openxmlformats.org/officeDocument/2006/relationships/image" Target="../media/image10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jpeg"/><Relationship Id="rId5" Type="http://schemas.openxmlformats.org/officeDocument/2006/relationships/hyperlink" Target="http://teremok-zl.ucoz.ru/_si/0/13231742.jpg" TargetMode="External"/><Relationship Id="rId4" Type="http://schemas.openxmlformats.org/officeDocument/2006/relationships/image" Target="../media/image10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ирилл\Desktop\184898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8278688" cy="936104"/>
          </a:xfrm>
        </p:spPr>
        <p:txBody>
          <a:bodyPr>
            <a:noAutofit/>
          </a:bodyPr>
          <a:lstStyle/>
          <a:p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ru-RU" sz="1600" b="1" dirty="0" smtClean="0">
                <a:solidFill>
                  <a:srgbClr val="0033CC"/>
                </a:solidFill>
                <a:latin typeface="Comic Sans MS" pitchFamily="66" charset="0"/>
              </a:rPr>
              <a:t>Муниципальное  бюджетное дошкольное образовательное учреждение</a:t>
            </a:r>
            <a:br>
              <a:rPr lang="ru-RU" sz="1600" b="1" dirty="0" smtClean="0">
                <a:solidFill>
                  <a:srgbClr val="0033CC"/>
                </a:solidFill>
                <a:latin typeface="Comic Sans MS" pitchFamily="66" charset="0"/>
              </a:rPr>
            </a:br>
            <a:r>
              <a:rPr lang="ru-RU" sz="1600" b="1" dirty="0" smtClean="0">
                <a:solidFill>
                  <a:srgbClr val="0033CC"/>
                </a:solidFill>
                <a:latin typeface="Comic Sans MS" pitchFamily="66" charset="0"/>
              </a:rPr>
              <a:t> «Детский  сад </a:t>
            </a:r>
            <a:r>
              <a:rPr lang="ru-RU" sz="1600" b="1" dirty="0" err="1" smtClean="0">
                <a:solidFill>
                  <a:srgbClr val="0033CC"/>
                </a:solidFill>
                <a:latin typeface="Comic Sans MS" pitchFamily="66" charset="0"/>
              </a:rPr>
              <a:t>общеразвивающего</a:t>
            </a:r>
            <a:r>
              <a:rPr lang="ru-RU" sz="1600" b="1" dirty="0" smtClean="0">
                <a:solidFill>
                  <a:srgbClr val="0033CC"/>
                </a:solidFill>
                <a:latin typeface="Comic Sans MS" pitchFamily="66" charset="0"/>
              </a:rPr>
              <a:t>  вида № 50 с приоритетным  осуществлением  деятельности      по художественно – эстетическому развитию детей»</a:t>
            </a:r>
            <a:r>
              <a:rPr lang="ru-RU" sz="1800" b="1" dirty="0" smtClean="0">
                <a:solidFill>
                  <a:srgbClr val="0033CC"/>
                </a:solidFill>
                <a:latin typeface="Comic Sans MS" pitchFamily="66" charset="0"/>
              </a:rPr>
              <a:t/>
            </a:r>
            <a:br>
              <a:rPr lang="ru-RU" sz="1800" b="1" dirty="0" smtClean="0">
                <a:solidFill>
                  <a:srgbClr val="0033CC"/>
                </a:solidFill>
                <a:latin typeface="Comic Sans MS" pitchFamily="66" charset="0"/>
              </a:rPr>
            </a:br>
            <a:r>
              <a:rPr lang="en-US" sz="1800" b="1" dirty="0"/>
              <a:t/>
            </a:r>
            <a:br>
              <a:rPr lang="en-US" sz="1800" b="1" dirty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7448872" cy="532859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nstantia" pitchFamily="18" charset="0"/>
              </a:rPr>
              <a:t>Презентация проекта </a:t>
            </a:r>
            <a:endParaRPr lang="en-US" sz="3600" b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sz="4800" b="1" dirty="0" smtClean="0">
                <a:solidFill>
                  <a:srgbClr val="FF0000"/>
                </a:solidFill>
                <a:latin typeface="Constantia" pitchFamily="18" charset="0"/>
              </a:rPr>
              <a:t>«Никто не забыт – ничто не забыто!</a:t>
            </a:r>
            <a:r>
              <a:rPr lang="ru-RU" sz="5400" b="1" dirty="0" smtClean="0">
                <a:solidFill>
                  <a:srgbClr val="FF0000"/>
                </a:solidFill>
                <a:latin typeface="Constantia" pitchFamily="18" charset="0"/>
              </a:rPr>
              <a:t>" </a:t>
            </a:r>
            <a:br>
              <a:rPr lang="ru-RU" sz="5400" b="1" dirty="0" smtClean="0">
                <a:solidFill>
                  <a:srgbClr val="FF0000"/>
                </a:solidFill>
                <a:latin typeface="Constantia" pitchFamily="18" charset="0"/>
              </a:rPr>
            </a:br>
            <a:endParaRPr lang="en-US" sz="5400" b="1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ru-RU" sz="2400" b="1" dirty="0" smtClean="0">
                <a:solidFill>
                  <a:srgbClr val="0033CC"/>
                </a:solidFill>
                <a:latin typeface="Comic Sans MS" pitchFamily="66" charset="0"/>
              </a:rPr>
              <a:t>                </a:t>
            </a:r>
          </a:p>
          <a:p>
            <a:pPr>
              <a:lnSpc>
                <a:spcPct val="80000"/>
              </a:lnSpc>
            </a:pPr>
            <a:r>
              <a:rPr lang="en-US" altLang="ru-RU" sz="2400" b="1" dirty="0" smtClean="0">
                <a:solidFill>
                  <a:srgbClr val="0033CC"/>
                </a:solidFill>
                <a:latin typeface="Comic Sans MS" pitchFamily="66" charset="0"/>
              </a:rPr>
              <a:t>                    </a:t>
            </a:r>
          </a:p>
          <a:p>
            <a:pPr algn="r">
              <a:lnSpc>
                <a:spcPct val="80000"/>
              </a:lnSpc>
            </a:pPr>
            <a:endParaRPr lang="en-US" altLang="ru-RU" sz="1800" b="1" dirty="0" smtClean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r>
              <a:rPr lang="en-US" altLang="ru-RU" sz="1800" b="1" dirty="0" smtClean="0">
                <a:solidFill>
                  <a:srgbClr val="0033CC"/>
                </a:solidFill>
                <a:latin typeface="Comic Sans MS" pitchFamily="66" charset="0"/>
              </a:rPr>
              <a:t>          </a:t>
            </a:r>
            <a:r>
              <a:rPr lang="ru-RU" altLang="ru-RU" sz="1800" b="1" dirty="0" smtClean="0">
                <a:solidFill>
                  <a:srgbClr val="0033CC"/>
                </a:solidFill>
                <a:latin typeface="Comic Sans MS" pitchFamily="66" charset="0"/>
              </a:rPr>
              <a:t>Автор работы:</a:t>
            </a:r>
          </a:p>
          <a:p>
            <a:pPr algn="r">
              <a:lnSpc>
                <a:spcPct val="80000"/>
              </a:lnSpc>
            </a:pPr>
            <a:r>
              <a:rPr lang="en-US" altLang="ru-RU" sz="1800" b="1" dirty="0" smtClean="0">
                <a:solidFill>
                  <a:srgbClr val="0033CC"/>
                </a:solidFill>
                <a:latin typeface="Comic Sans MS" pitchFamily="66" charset="0"/>
              </a:rPr>
              <a:t>     </a:t>
            </a:r>
            <a:r>
              <a:rPr lang="ru-RU" altLang="ru-RU" sz="1800" b="1" dirty="0" smtClean="0">
                <a:solidFill>
                  <a:srgbClr val="0033CC"/>
                </a:solidFill>
                <a:latin typeface="Comic Sans MS" pitchFamily="66" charset="0"/>
              </a:rPr>
              <a:t>воспитатель высшей к/</a:t>
            </a:r>
            <a:r>
              <a:rPr lang="ru-RU" altLang="ru-RU" sz="1800" b="1" dirty="0" err="1" smtClean="0">
                <a:solidFill>
                  <a:srgbClr val="0033CC"/>
                </a:solidFill>
                <a:latin typeface="Comic Sans MS" pitchFamily="66" charset="0"/>
              </a:rPr>
              <a:t>к</a:t>
            </a:r>
            <a:endParaRPr lang="ru-RU" altLang="ru-RU" sz="1800" b="1" dirty="0" smtClean="0">
              <a:solidFill>
                <a:srgbClr val="0033CC"/>
              </a:solidFill>
              <a:latin typeface="Comic Sans MS" pitchFamily="66" charset="0"/>
            </a:endParaRPr>
          </a:p>
          <a:p>
            <a:pPr algn="r">
              <a:lnSpc>
                <a:spcPct val="80000"/>
              </a:lnSpc>
            </a:pPr>
            <a:r>
              <a:rPr lang="en-US" altLang="ru-RU" sz="1800" b="1" dirty="0" smtClean="0">
                <a:solidFill>
                  <a:srgbClr val="0033CC"/>
                </a:solidFill>
                <a:latin typeface="Comic Sans MS" pitchFamily="66" charset="0"/>
              </a:rPr>
              <a:t>  </a:t>
            </a:r>
            <a:r>
              <a:rPr lang="ru-RU" altLang="ru-RU" sz="1800" b="1" dirty="0" smtClean="0">
                <a:solidFill>
                  <a:srgbClr val="0033CC"/>
                </a:solidFill>
                <a:latin typeface="Comic Sans MS" pitchFamily="66" charset="0"/>
              </a:rPr>
              <a:t>Яворская Надежда Петровна</a:t>
            </a:r>
          </a:p>
          <a:p>
            <a:endParaRPr lang="ru-RU" sz="1400" dirty="0"/>
          </a:p>
        </p:txBody>
      </p:sp>
      <p:pic>
        <p:nvPicPr>
          <p:cNvPr id="1027" name="Picture 3" descr="C:\Users\Кирилл\Desktop\День Победы\Новая папка\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861048"/>
            <a:ext cx="2304256" cy="25602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5760640" cy="77809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Центр ИКТ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4" descr="C:\Users\Кирилл\Desktop\Новая папка (3)\20190419_142950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7704" y="1484784"/>
            <a:ext cx="6114011" cy="446393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499176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Основной этап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Cambria" pitchFamily="18" charset="0"/>
              </a:rPr>
              <a:t>содержание работы  с детьми, родителями, специалистами во время реализации проекта. </a:t>
            </a:r>
            <a:br>
              <a:rPr lang="ru-RU" sz="22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Cambria" pitchFamily="18" charset="0"/>
              </a:rPr>
              <a:t>Просмотр фильмов о войне и Армии</a:t>
            </a: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7" name="Содержимое 6" descr="C:\Users\Кирилл\Desktop\20191126_113544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316835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20191126_11323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833664"/>
            <a:ext cx="41044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esktop\20191126_11310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6004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ирилл\Desktop\20191126_113208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833664"/>
            <a:ext cx="428396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48872" cy="85010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Чтение художественной литературы о Великой Отечественной войне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20191126_112316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988840"/>
            <a:ext cx="254585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1153869_2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79541">
            <a:off x="1208065" y="1526842"/>
            <a:ext cx="22322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101357438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64005">
            <a:off x="6498132" y="1575287"/>
            <a:ext cx="219531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272064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717032"/>
            <a:ext cx="230425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esktop\Кассиль 4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833664"/>
            <a:ext cx="227798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778098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Cambria" pitchFamily="18" charset="0"/>
              </a:rPr>
              <a:t>Поисково</a:t>
            </a:r>
            <a:r>
              <a:rPr lang="ru-RU" sz="3600" b="1" dirty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– исследовательская деятельность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Cambria" pitchFamily="18" charset="0"/>
              </a:rPr>
              <a:t>(составление генеалогического древа семьи)</a:t>
            </a:r>
            <a:endParaRPr lang="ru-RU" sz="27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IMG_20181016_141305_3CS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766" y="1376772"/>
            <a:ext cx="23762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G_20181016_141413_1C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484784"/>
            <a:ext cx="259228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IMG_20181012_125352_1CS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2913" y="1376772"/>
            <a:ext cx="239555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Новая папка\IMG_20190228_070020_1CS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789040"/>
            <a:ext cx="453650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075240" cy="8640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Встречи с ветеранами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«Ветераны войны и труда» 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20191126_112133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320951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20191126_11210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355262"/>
            <a:ext cx="424847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esktop\0015-019-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307590"/>
            <a:ext cx="25922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576063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Создание альбома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«Герои – </a:t>
            </a:r>
            <a:r>
              <a:rPr lang="ru-RU" sz="3600" b="1" dirty="0" err="1" smtClean="0">
                <a:solidFill>
                  <a:srgbClr val="FF0000"/>
                </a:solidFill>
                <a:latin typeface="Cambria" pitchFamily="18" charset="0"/>
              </a:rPr>
              <a:t>ачинцы</a:t>
            </a: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»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Рисунок 3" descr="C:\Users\Кирилл\Desktop\День Победы\Новая папка\DSC0498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331236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DSC0498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96752"/>
            <a:ext cx="316835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DSC0498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811352"/>
            <a:ext cx="4302224" cy="242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фото 9 мая\Рисунок1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3814475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Выставка фотографий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«Наши защитники»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Рисунок 3" descr="C:\Users\Кирилл\Desktop\День Победы\Новая папка\IMG-f53ae6430a9dfc607718c95d0bd707e1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499179"/>
            <a:ext cx="25202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20191207_12594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551" y="1050906"/>
            <a:ext cx="3002119" cy="266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20191207_13000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2872" y="1255983"/>
            <a:ext cx="36724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20191207_130024(0)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551" y="3559324"/>
            <a:ext cx="38884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ирилл\Desktop\20191207_130024(0)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501008"/>
            <a:ext cx="38884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776864" cy="11075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  <a:t>Социально – коммуникативное развитие</a:t>
            </a:r>
            <a:b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Cambria" pitchFamily="18" charset="0"/>
              </a:rPr>
              <a:t>Сюжетно – ролевые игры:</a:t>
            </a:r>
            <a:br>
              <a:rPr lang="ru-RU" sz="27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Cambria" pitchFamily="18" charset="0"/>
              </a:rPr>
              <a:t>«Наша Армия самая сильная!», «Моряки»</a:t>
            </a:r>
            <a:endParaRPr lang="ru-RU" sz="27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7" name="Рисунок 6" descr="C:\Users\Кирилл\Desktop\6411674.jpe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005064"/>
            <a:ext cx="244827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Кирилл\Desktop\0007-007-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313112" cy="2485826"/>
          </a:xfrm>
          <a:prstGeom prst="rect">
            <a:avLst/>
          </a:prstGeom>
          <a:noFill/>
        </p:spPr>
      </p:pic>
      <p:pic>
        <p:nvPicPr>
          <p:cNvPr id="10" name="Рисунок 9" descr="Рисунок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252028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111239-4cae63dd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861048"/>
            <a:ext cx="35283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ирилл\Desktop\День Победы\IMG-c7364697e66bfab42e80677adba006fa-V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293096"/>
            <a:ext cx="151216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43192" cy="10081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Экскурсия в музей «Боевой славы» 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7" name="Рисунок 6" descr="C:\Users\Кирилл\Desktop\День Победы\фото 9 мая\мбс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2107" y="4131536"/>
            <a:ext cx="31683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День Победы\фото 9 мая\DSCN2476-1024x71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14673">
            <a:off x="1375287" y="1201186"/>
            <a:ext cx="3081057" cy="238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ирилл\Desktop\День Победы\фото 9 мая\muzey12-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2333">
            <a:off x="5450992" y="1123738"/>
            <a:ext cx="3399451" cy="230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C:\Users\Кирилл\Desktop\День Победы\Новая папка\IMG-c0bf2c949e68e8b2b4000ac505082673-V.jpg"/>
          <p:cNvPicPr>
            <a:picLocks noGrp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9305" y="3465004"/>
            <a:ext cx="230425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704856" cy="14176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Рассматривание фотографий, музейных экспонатов – письма с фронта, медали и ордена </a:t>
            </a:r>
            <a:endParaRPr lang="ru-RU" sz="2800" dirty="0"/>
          </a:p>
        </p:txBody>
      </p:sp>
      <p:pic>
        <p:nvPicPr>
          <p:cNvPr id="4" name="Содержимое 3" descr="C:\Users\Кирилл\Desktop\День Победы\фото 9 мая\Рисунок1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717032"/>
            <a:ext cx="31683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фото 9 мая\Рисунок2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077072"/>
            <a:ext cx="324036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фото 9 мая\DSCN2476-1024x71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556792"/>
            <a:ext cx="360040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фото 9 мая\DSC0270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28803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ambria" pitchFamily="18" charset="0"/>
              </a:rPr>
              <a:t>Актуальность</a:t>
            </a:r>
            <a:endParaRPr lang="ru-RU" sz="36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764704"/>
            <a:ext cx="7632848" cy="590465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900" dirty="0" smtClean="0">
                <a:solidFill>
                  <a:srgbClr val="002060"/>
                </a:solidFill>
                <a:latin typeface="Cambria" pitchFamily="18" charset="0"/>
              </a:rPr>
              <a:t>В современных социально-экономических условиях развития России очень важна роль и значение патриотического воспитания подрастающего поколения. Патриотическое воспитание рассматривается приоритетным направлением государственной политики и деятельности муниципальных образовательных учреждений. Чрезвычайно важным в связи с этим является общепринятое мнение о том, что процесс воспитания необходимо начинать в дошкольном возрасте. Именно на данном этапе происходит формирование культурно-ценностных ориентаций и духовно-нравственной основы личности ребенка. </a:t>
            </a:r>
          </a:p>
          <a:p>
            <a:pPr algn="just"/>
            <a:r>
              <a:rPr lang="ru-RU" sz="2900" b="1" dirty="0" smtClean="0">
                <a:solidFill>
                  <a:srgbClr val="002060"/>
                </a:solidFill>
                <a:latin typeface="Cambria" pitchFamily="18" charset="0"/>
              </a:rPr>
              <a:t>Проблема:</a:t>
            </a:r>
            <a:r>
              <a:rPr lang="ru-RU" sz="2900" dirty="0" smtClean="0">
                <a:solidFill>
                  <a:srgbClr val="002060"/>
                </a:solidFill>
                <a:latin typeface="Cambria" pitchFamily="18" charset="0"/>
              </a:rPr>
              <a:t> дети мало знают о героизме русского народа во время Великой Отечественной войны и о героическом прошлом родного города.</a:t>
            </a:r>
          </a:p>
          <a:p>
            <a:pPr algn="just"/>
            <a:r>
              <a:rPr lang="ru-RU" sz="2900" b="1" dirty="0" smtClean="0">
                <a:solidFill>
                  <a:srgbClr val="002060"/>
                </a:solidFill>
                <a:latin typeface="Cambria" pitchFamily="18" charset="0"/>
              </a:rPr>
              <a:t>Гипотеза:</a:t>
            </a:r>
            <a:r>
              <a:rPr lang="ru-RU" sz="2900" dirty="0" smtClean="0">
                <a:solidFill>
                  <a:srgbClr val="002060"/>
                </a:solidFill>
                <a:latin typeface="Cambria" pitchFamily="18" charset="0"/>
              </a:rPr>
              <a:t> память о Великой Отечественной войне будет сохранена, если каждый человек будет знать и помнить о войне и передавать  это по наследству.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Экскурсии к памятникам ВОВ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IMG_20170505_104344_3CS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45638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age-0-02-04-fdca5c813e88fe7954c1a5aa63d1ad373ab8ce33a824736888b5009bd76acef3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789040"/>
            <a:ext cx="28083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image-0-02-04-fc6cdb603dc6668f2ed5b437d03ea89ad15f6ca10dd44624a5884bfc9a933c9c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268760"/>
            <a:ext cx="30963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фото 9 мая\Рисунок1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1196752"/>
            <a:ext cx="30963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День Победы\Новая папка\image-0-02-04-fdca5c813e88fe7954c1a5aa63d1ad373ab8ce33a824736888b5009bd76acef3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789040"/>
            <a:ext cx="28083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ирилл\Desktop\День Победы\Новая папка\image-0-02-04-fc6cdb603dc6668f2ed5b437d03ea89ad15f6ca10dd44624a5884bfc9a933c9c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8456" y="1421160"/>
            <a:ext cx="30963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ирилл\Desktop\День Победы\Новая папка\image-0-02-04-fc6cdb603dc6668f2ed5b437d03ea89ad15f6ca10dd44624a5884bfc9a933c9c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30963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776864" cy="112474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Художественно – эстетическое развитие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Организация выставки детского творчества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DSC05031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86343">
            <a:off x="977354" y="1536168"/>
            <a:ext cx="252028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DSC0502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4221" y="1412776"/>
            <a:ext cx="288032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DSC04609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3111">
            <a:off x="6642927" y="1241574"/>
            <a:ext cx="210265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Новая папка\DSC0496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26887">
            <a:off x="1038205" y="3953010"/>
            <a:ext cx="2540709" cy="222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esktop\День Победы\Новая папка\DSC05094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76455">
            <a:off x="5875392" y="4391335"/>
            <a:ext cx="2665037" cy="214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День Победы\Новая папка\DSC05037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6" y="3937001"/>
            <a:ext cx="309634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571184" cy="9807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С днём Победы!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Cambria" pitchFamily="18" charset="0"/>
              </a:rPr>
              <a:t>(выставка поделок)</a:t>
            </a:r>
            <a:endParaRPr lang="ru-RU" sz="31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20190506_142022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8626">
            <a:off x="1099835" y="1315360"/>
            <a:ext cx="3086306" cy="24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DSC0339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9472" y="980728"/>
            <a:ext cx="18722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Кирилл\Desktop\День Победы\Новая папка\DSC0339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73667">
            <a:off x="6064835" y="1522221"/>
            <a:ext cx="2684475" cy="2013356"/>
          </a:xfrm>
          <a:prstGeom prst="rect">
            <a:avLst/>
          </a:prstGeom>
          <a:noFill/>
        </p:spPr>
      </p:pic>
      <p:pic>
        <p:nvPicPr>
          <p:cNvPr id="10" name="Рисунок 9" descr="C:\Users\Кирилл\Desktop\DSC0457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293096"/>
            <a:ext cx="28083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ирилл\Desktop\День Победы\DSC04415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4077072"/>
            <a:ext cx="259228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ирилл\Desktop\День Победы\DSC03175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501008"/>
            <a:ext cx="199528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355160" cy="6926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Мы за мир на всей земле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Cambria" pitchFamily="18" charset="0"/>
              </a:rPr>
              <a:t>(выставка детских работ)</a:t>
            </a:r>
            <a:endParaRPr lang="ru-RU" sz="27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DSC05598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71233">
            <a:off x="692886" y="1287319"/>
            <a:ext cx="2505184" cy="2195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DSC0559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5944" y="2568453"/>
            <a:ext cx="280831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DSC0456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5017">
            <a:off x="6277269" y="1087348"/>
            <a:ext cx="2601624" cy="204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Новая папка\IMG_20161102_101748_2CS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284984"/>
            <a:ext cx="2274086" cy="30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День Победы\Новая папка\IMG_20160421_143600_1CS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836712"/>
            <a:ext cx="226431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esktop\День Победы\Новая папка\IMG_20160421_143513_1CS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08042">
            <a:off x="958239" y="3966924"/>
            <a:ext cx="2516965" cy="194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ирилл\Desktop\День Победы\Новая папка\IMG_20190225_120726_1CS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3789" y="4769767"/>
            <a:ext cx="2572523" cy="192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848872" cy="119675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Синенький, скромный платочек!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(песня военных лет)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фото 9 мая\Рисунок5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381642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фОТОГРАФИИ\фото\Новая папка (7)\IMG_096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789040"/>
            <a:ext cx="38164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Киря\Рабочий стол\Новая папка (7)\IMG_096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717032"/>
            <a:ext cx="356999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88641"/>
            <a:ext cx="7344816" cy="72008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День защитников Отечества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развлечение к 23 февраля</a:t>
            </a:r>
            <a:endParaRPr lang="ru-RU" sz="24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Рисунок 3" descr="C:\Users\Кирилл\Desktop\День Победы\Новая папка\image-0-02-04-3004cef2e6bb46811a9df33de48805c90a3677b5994fb474e68c1e84e1a6100a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10251">
            <a:off x="1136849" y="2615788"/>
            <a:ext cx="2251921" cy="344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age-0-02-04-054d7393530bd3acbb78d25c59ed53c3c83943f29e1107616112f228b03da3d5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03344">
            <a:off x="5718229" y="2792105"/>
            <a:ext cx="2620325" cy="362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IMG_20180222_085845_1CS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9892" y="3415308"/>
            <a:ext cx="208823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Новая папка\IMG_20180222_092749_2CS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350570"/>
            <a:ext cx="331236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43192" cy="8640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Выставка поздравительных газет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Наши защитники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6" name="Содержимое 5" descr="C:\Users\Кирилл\Desktop\День Победы\Новая папка\DSC03314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345638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Новая папка\IMG_20190221_131141_1CS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96752"/>
            <a:ext cx="39604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День Победы\Новая папка\DSC0330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861048"/>
            <a:ext cx="31683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956376" cy="105273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Физическое развитие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  <a:latin typeface="Cambria" pitchFamily="18" charset="0"/>
              </a:rPr>
              <a:t>Мы – будущие защитники Отечества</a:t>
            </a:r>
            <a:endParaRPr lang="ru-RU" sz="31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image-0-02-04-fe2c963380bfca6a0d76e911b426fbf6666738958283016ab099d32421f45337-V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124744"/>
            <a:ext cx="288032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G_20181217_171154_5CS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717032"/>
            <a:ext cx="3024336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image-0-02-04-d5eec71b850c7487684ae1f8ba16379d2f67c9b6abe2b80420518893f0a74ec0-V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196752"/>
            <a:ext cx="266429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День Победы\Новая папка\image-0-02-04-b5f9fd86c0906b00a7ebd7175c6cddee025c0286f0b00da51cd0e36ae73da0dd-V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208823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День Победы\Новая папка\image-0-02-04-82f632a1ede26b0fe91f1307ba16e06bfc41059bab231017a85f7ec272628c33-V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005064"/>
            <a:ext cx="381642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Русский солдат</a:t>
            </a:r>
            <a:r>
              <a:rPr lang="ru-RU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Cambria" pitchFamily="18" charset="0"/>
              </a:rPr>
              <a:t>Спортивное развлечение </a:t>
            </a:r>
            <a:r>
              <a:rPr lang="ru-RU" sz="3100" b="1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Cambria" pitchFamily="18" charset="0"/>
              </a:rPr>
            </a:br>
            <a:endParaRPr lang="ru-RU" sz="31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Рисунок 3" descr="C:\Documents and Settings\Киря\Рабочий стол\Новая папка (7)\IMG_09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56403">
            <a:off x="1162554" y="3934680"/>
            <a:ext cx="2721208" cy="231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Киря\Рабочий стол\Новая папка (7)\IMG_094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94375">
            <a:off x="5990196" y="4205686"/>
            <a:ext cx="285920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Киря\Рабочий стол\Новая папка (7)\IMG_094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Киря\Рабочий стол\Новая папка (7)\IMG_095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196752"/>
            <a:ext cx="313794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Киря\Рабочий стол\Новая папка (7)\IMG_0956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6384" y="4012973"/>
            <a:ext cx="20882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99176" cy="8640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Взаимодействие с родителями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Cambria" pitchFamily="18" charset="0"/>
              </a:rPr>
              <a:t>Экскурсия в военную часть</a:t>
            </a:r>
            <a:endParaRPr lang="ru-RU" sz="31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image-0-02-04-56bc9de763a664c9b4e5057bd07f96d9683daf8dbd92f9b52ce17c464e85681d-V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38884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age-0-02-04-969e05eb0e5640acb55965c5b459282acdef0149ee0dd74b3f6e0bb6c408a7c2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340768"/>
            <a:ext cx="352839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Рисунок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645024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88640"/>
            <a:ext cx="504056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mbria" pitchFamily="18" charset="0"/>
              </a:rPr>
              <a:t>Цель:</a:t>
            </a:r>
            <a:endParaRPr lang="ru-RU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259632" y="1844824"/>
            <a:ext cx="7632848" cy="309634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400" b="1" dirty="0" smtClean="0">
                <a:solidFill>
                  <a:srgbClr val="002060"/>
                </a:solidFill>
                <a:latin typeface="Cambria" pitchFamily="18" charset="0"/>
              </a:rPr>
              <a:t>. </a:t>
            </a:r>
            <a:endParaRPr lang="en-US" sz="14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Формирование знаний детей о героизме нашего народа через ознакомление с событиями Великой Отечественной войны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499176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Рассказ родителя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«Новороссийск - </a:t>
            </a:r>
            <a:r>
              <a:rPr lang="en-US" sz="36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город герой»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5" name="Рисунок 4" descr="C:\Users\Кирилл\Desktop\Новая папка\20191206_17530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789040"/>
            <a:ext cx="35283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Новая папка\20191206_17514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573016"/>
            <a:ext cx="344583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ирилл\Desktop\20191207_12570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169368"/>
            <a:ext cx="3393926" cy="247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Военная техника времён ВОВ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6" name="Рисунок 5" descr="C:\Users\Кирилл\Desktop\Новая папка\20191206_17523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8408" y="3542914"/>
            <a:ext cx="4625920" cy="3126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C:\Users\Кирилл\Desktop\20191207_125229.jpg"/>
          <p:cNvPicPr>
            <a:picLocks noGrp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06274">
            <a:off x="910849" y="1303930"/>
            <a:ext cx="3671597" cy="259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C:\Users\Кирилл\Desktop\Новая папка\20191206_175252.jpg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2266">
            <a:off x="4676015" y="1278706"/>
            <a:ext cx="41764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Рассказ воспитанника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«Служба вместе с папой»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8" name="Рисунок 7" descr="C:\Users\Кирилл\Desktop\IMG-f4f994ea6e697d3995dc9b7cb4b46410-V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9948" y="1942534"/>
            <a:ext cx="259228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ирилл\Desktop\IMG-a6d758f055438c1d4283a0e9d75555cc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852" y="1173678"/>
            <a:ext cx="32403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C:\Users\Кирилл\Desktop\IMG-8d985329357b623bc51ba17586479443-V.jpg"/>
          <p:cNvPicPr>
            <a:picLocks noGrp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364" y="1326235"/>
            <a:ext cx="295232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IMG-fe92e2b008c94063b0bcec7bc111a194-V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4257092"/>
            <a:ext cx="324036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Танковая часть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Users\Кирилл\Desktop\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764704"/>
            <a:ext cx="338437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зз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374441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лдл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764704"/>
            <a:ext cx="345298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Кирилл\Desktop\шш - копия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3573016"/>
            <a:ext cx="3908953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704856" cy="2060848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Акция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«Возложи цветы к памятникам ВОВ»</a:t>
            </a:r>
            <a:b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Букеты подарим героям погибши,</a:t>
            </a:r>
            <a:b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Достойными славной Победы </a:t>
            </a:r>
            <a:r>
              <a:rPr lang="ru-RU" sz="1400" b="1" dirty="0" err="1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растем!м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b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Пусть наше «спасибо» они не услышат,</a:t>
            </a:r>
            <a:b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Мы в сердце их подвиг навек сбережем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sz="1400" dirty="0"/>
          </a:p>
        </p:txBody>
      </p:sp>
      <p:pic>
        <p:nvPicPr>
          <p:cNvPr id="4" name="Содержимое 3" descr="C:\Users\Кирилл\Desktop\День Победы\Новая папка\IMG-421a826788ed9412d46c651efe0f502a-V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933056"/>
            <a:ext cx="280831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G-385b6cfd6d49113268491d17c43816cf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4572" y="1844824"/>
            <a:ext cx="211991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3" name="Рисунок 8" descr="http://teremok-zl.ucoz.ru/_si/0/s13231742.jpg">
            <a:hlinkClick r:id="rId5" tooltip="&quot;Нажмите, для просмотра в полном размере...&quot;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2479956" cy="2089850"/>
          </a:xfrm>
          <a:prstGeom prst="rect">
            <a:avLst/>
          </a:prstGeom>
          <a:noFill/>
        </p:spPr>
      </p:pic>
      <p:pic>
        <p:nvPicPr>
          <p:cNvPr id="9" name="Рисунок 8" descr="C:\Users\Кирилл\Desktop\c6629f75da5ff2154acd2e26b58bc56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305983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День Победы\Новая папка\IMG-441f001b7624497a7ee6558d58f4bea9-V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916832"/>
            <a:ext cx="23762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  <a:t>Участие детей и родителей в</a:t>
            </a:r>
            <a:b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параде «День Победы»</a:t>
            </a:r>
            <a:b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«Бессмертный полк»</a:t>
            </a:r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Содержимое 3" descr="C:\Users\Кирилл\Desktop\День Победы\Новая папка\IMG-20190509-WA0000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302433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День Победы\Новая папка\IMG-33d2c280db060db8d3f19c88119525e6-V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556792"/>
            <a:ext cx="235672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ирилл\Desktop\1493799370-stolica-s-su-yjaCQ1HcqgA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861048"/>
            <a:ext cx="4032448" cy="2633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9614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mbria" pitchFamily="18" charset="0"/>
              </a:rPr>
              <a:t>Заключительный этап: </a:t>
            </a:r>
            <a:r>
              <a:rPr lang="ru-RU" dirty="0" smtClean="0">
                <a:solidFill>
                  <a:srgbClr val="FF0000"/>
                </a:solidFill>
                <a:latin typeface="Cambria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ambria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7376864" cy="5184576"/>
          </a:xfrm>
        </p:spPr>
        <p:txBody>
          <a:bodyPr/>
          <a:lstStyle/>
          <a:p>
            <a:pPr lvl="0" algn="l"/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Рефлексия. 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    Беседа с детьми. Предполагаемые вопросы: появились ли у вас новые знания, умения в процессе работы над проектом? Что в работе над проектом было наиболее интересным? 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Беседы с родителями.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Участие:  «Парад Победы»,  «Бессмертный полк»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  <a:t>Акция: «Возложи цветы к памятникам и обелискам ВОВ»</a:t>
            </a:r>
            <a:br>
              <a:rPr lang="ru-RU" sz="2000" b="1" dirty="0" smtClean="0">
                <a:solidFill>
                  <a:srgbClr val="002060"/>
                </a:solidFill>
                <a:latin typeface="Cambria" pitchFamily="18" charset="0"/>
              </a:rPr>
            </a:br>
            <a:endParaRPr lang="ru-RU" sz="20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99176" cy="64807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ambria" pitchFamily="18" charset="0"/>
                <a:cs typeface="Calibri" pitchFamily="34" charset="0"/>
              </a:rPr>
              <a:t>Задачи </a:t>
            </a:r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  <a:cs typeface="Calibri" pitchFamily="34" charset="0"/>
              </a:rPr>
              <a:t>проекта</a:t>
            </a:r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ru-RU" sz="3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3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</a:br>
            <a:endParaRPr lang="ru-RU" sz="36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764704"/>
            <a:ext cx="7920880" cy="5760640"/>
          </a:xfrm>
        </p:spPr>
        <p:txBody>
          <a:bodyPr>
            <a:noAutofit/>
          </a:bodyPr>
          <a:lstStyle/>
          <a:p>
            <a:endParaRPr lang="ru-RU" sz="2000" dirty="0" smtClean="0">
              <a:latin typeface="Cambria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обогащать представления дошкольников о Великой Отечественной войне и её героях;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воспитывать чувство уважения и гордость к ветеранам ВОВ;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формировать чувство гордости за Родину, за наш народ;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способствовать формированию у детей интереса к истории своей семьи, своего народа, своего города.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endParaRPr lang="ru-RU" sz="2000" dirty="0" smtClean="0"/>
          </a:p>
          <a:p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632848" cy="566124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              </a:t>
            </a:r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Паспорт проекта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тип проекта</a:t>
            </a:r>
            <a: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  <a:t>: информационно – исследовательский.</a:t>
            </a: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участники: </a:t>
            </a:r>
            <a: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  <a:t>дети, муз. руководитель, воспитатели, инструктор по физ. воспитанию, руководитель изостудии, родители;</a:t>
            </a: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возраст детей: </a:t>
            </a:r>
            <a: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  <a:t>5-6 лет;</a:t>
            </a: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продолжительность: </a:t>
            </a:r>
            <a: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  <a:t>долгосрочный;</a:t>
            </a:r>
            <a:b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срок реализации проекта</a:t>
            </a:r>
            <a:r>
              <a:rPr lang="ru-RU" sz="2800" dirty="0" smtClean="0">
                <a:solidFill>
                  <a:srgbClr val="002060"/>
                </a:solidFill>
                <a:latin typeface="Cambria" pitchFamily="18" charset="0"/>
              </a:rPr>
              <a:t>: 01.02 – 09.05.19г.</a:t>
            </a:r>
            <a:endParaRPr lang="ru-RU" sz="28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272808" cy="85010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Продукт проектной деятельности: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12776"/>
            <a:ext cx="7499176" cy="496855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выставка рисунков «День победы!»;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фотогазета: «Наша Армия самая сильная!»;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составление «Генеалогического древа семьи»;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mbria" pitchFamily="18" charset="0"/>
              </a:rPr>
              <a:t>с</a:t>
            </a:r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оздание альбома: «Герои – </a:t>
            </a:r>
            <a:r>
              <a:rPr lang="ru-RU" sz="2400" b="1" dirty="0" err="1" smtClean="0">
                <a:solidFill>
                  <a:srgbClr val="002060"/>
                </a:solidFill>
                <a:latin typeface="Cambria" pitchFamily="18" charset="0"/>
              </a:rPr>
              <a:t>ачинцы</a:t>
            </a:r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»;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mbria" pitchFamily="18" charset="0"/>
              </a:rPr>
              <a:t>в</a:t>
            </a:r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ыставка поздравительных газет «Наши защитники»;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mbria" pitchFamily="18" charset="0"/>
              </a:rPr>
              <a:t>создание коллажа «Пусть всегда будет мир!»</a:t>
            </a:r>
          </a:p>
          <a:p>
            <a:endParaRPr lang="ru-RU" sz="24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7704856" cy="12961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  <a:cs typeface="Calibri" pitchFamily="34" charset="0"/>
              </a:rPr>
              <a:t>Ожидаемый результат проекта: </a:t>
            </a:r>
            <a:r>
              <a:rPr lang="ru-RU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ru-RU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24744"/>
            <a:ext cx="7632848" cy="5544616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дети имеют представление о событиях и о ветеранах ВОВ;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познакомились с героями – </a:t>
            </a:r>
            <a:r>
              <a:rPr lang="ru-RU" sz="2800" b="1" dirty="0" err="1" smtClean="0">
                <a:solidFill>
                  <a:srgbClr val="002060"/>
                </a:solidFill>
                <a:latin typeface="Cambria" pitchFamily="18" charset="0"/>
              </a:rPr>
              <a:t>ачинцами</a:t>
            </a: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, памятниками в родном городе;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  <a:latin typeface="Cambria" pitchFamily="18" charset="0"/>
              </a:rPr>
              <a:t>у детей сформировались знания о родословной своей семьи.</a:t>
            </a:r>
          </a:p>
          <a:p>
            <a:pPr lvl="0" algn="just">
              <a:buFont typeface="Arial" pitchFamily="34" charset="0"/>
              <a:buChar char="•"/>
            </a:pPr>
            <a:endParaRPr lang="ru-RU" sz="2800" b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mbria" pitchFamily="18" charset="0"/>
              </a:rPr>
              <a:t>Этапы реализации проекта: </a:t>
            </a:r>
            <a:br>
              <a:rPr lang="ru-RU" b="1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Cambria" pitchFamily="18" charset="0"/>
              </a:rPr>
              <a:t>Организационный этап: </a:t>
            </a:r>
            <a:r>
              <a:rPr lang="ru-RU" sz="3600" dirty="0" smtClean="0">
                <a:latin typeface="Cambria" pitchFamily="18" charset="0"/>
              </a:rPr>
              <a:t/>
            </a:r>
            <a:br>
              <a:rPr lang="ru-RU" sz="3600" dirty="0" smtClean="0">
                <a:latin typeface="Cambria" pitchFamily="18" charset="0"/>
              </a:rPr>
            </a:br>
            <a:endParaRPr lang="ru-RU" dirty="0"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7643192" cy="518457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аналитическая беседа с детьми для выяснения объёма знаний по данному вопросу;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постановка цели и задач проекта;</a:t>
            </a:r>
          </a:p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составление плана работы по проекту;</a:t>
            </a:r>
          </a:p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подбор методической литературы, аудиозаписей, художественной литературы, пословиц, поговорок, загадок, иллюстраций, дидактических игр, пособий;</a:t>
            </a:r>
          </a:p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подготовка материалов для художественного творчества;</a:t>
            </a:r>
          </a:p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создание соответствующей развивающей предметно – пространственной среды;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Кирилл\Desktop\День Победы\щщ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60649"/>
            <a:ext cx="7560840" cy="86409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ambria" pitchFamily="18" charset="0"/>
              </a:rPr>
              <a:t>Центр патриотического воспитания</a:t>
            </a:r>
            <a:endParaRPr lang="ru-RU" sz="3600" b="1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Рисунок 3" descr="C:\Users\Кирилл\Desktop\DSC025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36724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ирилл\Desktop\6749701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273630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ирилл\Desktop\e96019d57a27f378c8f05bb515b4d408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077072"/>
            <a:ext cx="324036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1875</TotalTime>
  <Words>498</Words>
  <Application>Microsoft Office PowerPoint</Application>
  <PresentationFormat>Экран (4:3)</PresentationFormat>
  <Paragraphs>76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3" baseType="lpstr">
      <vt:lpstr>Arial</vt:lpstr>
      <vt:lpstr>Calibri</vt:lpstr>
      <vt:lpstr>Cambria</vt:lpstr>
      <vt:lpstr>Comic Sans MS</vt:lpstr>
      <vt:lpstr>Constantia</vt:lpstr>
      <vt:lpstr>Times New Roman</vt:lpstr>
      <vt:lpstr>Тема Office</vt:lpstr>
      <vt:lpstr> Муниципальное  бюджетное дошкольное образовательное учреждение  «Детский  сад общеразвивающего  вида № 50 с приоритетным  осуществлением  деятельности      по художественно – эстетическому развитию детей»  </vt:lpstr>
      <vt:lpstr>Актуальность</vt:lpstr>
      <vt:lpstr>Цель:</vt:lpstr>
      <vt:lpstr>Задачи проекта:  </vt:lpstr>
      <vt:lpstr>              Паспорт проекта тип проекта: информационно – исследовательский. участники: дети, муз. руководитель, воспитатели, инструктор по физ. воспитанию, руководитель изостудии, родители; возраст детей: 5-6 лет; продолжительность: долгосрочный; срок реализации проекта: 01.02 – 09.05.19г.</vt:lpstr>
      <vt:lpstr>Продукт проектной деятельности:</vt:lpstr>
      <vt:lpstr>Ожидаемый результат проекта:  </vt:lpstr>
      <vt:lpstr>Этапы реализации проекта:  Организационный этап:  </vt:lpstr>
      <vt:lpstr>Центр патриотического воспитания</vt:lpstr>
      <vt:lpstr>Центр ИКТ</vt:lpstr>
      <vt:lpstr>Основной этап содержание работы  с детьми, родителями, специалистами во время реализации проекта.  Просмотр фильмов о войне и Армии  </vt:lpstr>
      <vt:lpstr>Чтение художественной литературы о Великой Отечественной войне</vt:lpstr>
      <vt:lpstr>Поисково – исследовательская деятельность (составление генеалогического древа семьи)</vt:lpstr>
      <vt:lpstr>Встречи с ветеранами «Ветераны войны и труда» </vt:lpstr>
      <vt:lpstr>Создание альбома «Герои – ачинцы»</vt:lpstr>
      <vt:lpstr>Выставка фотографий «Наши защитники» </vt:lpstr>
      <vt:lpstr>Социально – коммуникативное развитие Сюжетно – ролевые игры: «Наша Армия самая сильная!», «Моряки»</vt:lpstr>
      <vt:lpstr>Экскурсия в музей «Боевой славы»  </vt:lpstr>
      <vt:lpstr>Рассматривание фотографий, музейных экспонатов – письма с фронта, медали и ордена </vt:lpstr>
      <vt:lpstr>Экскурсии к памятникам ВОВ</vt:lpstr>
      <vt:lpstr>Художественно – эстетическое развитие Организация выставки детского творчества</vt:lpstr>
      <vt:lpstr>С днём Победы! (выставка поделок)</vt:lpstr>
      <vt:lpstr>Мы за мир на всей земле (выставка детских работ)</vt:lpstr>
      <vt:lpstr>Синенький, скромный платочек! (песня военных лет)</vt:lpstr>
      <vt:lpstr>День защитников Отечества развлечение к 23 февраля</vt:lpstr>
      <vt:lpstr>Выставка поздравительных газет Наши защитники</vt:lpstr>
      <vt:lpstr>Физическое развитие Мы – будущие защитники Отечества</vt:lpstr>
      <vt:lpstr>Русский солдат Спортивное развлечение  </vt:lpstr>
      <vt:lpstr>Взаимодействие с родителями Экскурсия в военную часть</vt:lpstr>
      <vt:lpstr>Рассказ родителя «Новороссийск -  город герой»</vt:lpstr>
      <vt:lpstr>Военная техника времён ВОВ</vt:lpstr>
      <vt:lpstr>Рассказ воспитанника «Служба вместе с папой»</vt:lpstr>
      <vt:lpstr>Танковая часть</vt:lpstr>
      <vt:lpstr>Акция «Возложи цветы к памятникам ВОВ» Букеты подарим героям погибши, Достойными славной Победы растем!м, Пусть наше «спасибо» они не услышат, Мы в сердце их подвиг навек сбережем </vt:lpstr>
      <vt:lpstr>Участие детей и родителей в параде «День Победы» «Бессмертный полк»</vt:lpstr>
      <vt:lpstr>Заключительный этап: 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Кирилл</cp:lastModifiedBy>
  <cp:revision>231</cp:revision>
  <dcterms:created xsi:type="dcterms:W3CDTF">2019-11-11T14:16:04Z</dcterms:created>
  <dcterms:modified xsi:type="dcterms:W3CDTF">2023-01-24T11:26:45Z</dcterms:modified>
</cp:coreProperties>
</file>