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40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ACF4677E-8BD2-47ae-8A1F-98590045965D">
      <hp:hncThemeShow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napVertSplitter="1">
    <p:restoredLeft sz="12579"/>
    <p:restoredTop sz="90000"/>
  </p:normalViewPr>
  <p:slideViewPr>
    <p:cSldViewPr snapToGrid="0" snapToObjects="1">
      <p:cViewPr varScale="1">
        <p:scale>
          <a:sx n="100" d="100"/>
          <a:sy n="100" d="100"/>
        </p:scale>
        <p:origin x="0" y="0"/>
      </p:cViewPr>
      <p:guideLst>
        <p:guide orient="horz" pos="215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9" cy="72009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presProps" Target="presProps.xml"  /><Relationship Id="rId2" Type="http://schemas.openxmlformats.org/officeDocument/2006/relationships/slide" Target="slides/slide1.xml"  /><Relationship Id="rId20" Type="http://schemas.openxmlformats.org/officeDocument/2006/relationships/viewProps" Target="viewProps.xml"  /><Relationship Id="rId21" Type="http://schemas.openxmlformats.org/officeDocument/2006/relationships/theme" Target="theme/theme1.xml"  /><Relationship Id="rId22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8" cy="1470025"/>
          </a:xfrm>
        </p:spPr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en-US" smtClean="0"/>
              <a:t>Образец подзаголовка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A130E-E3B8-4EBE-931F-81B26B8448AA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C6A38-4290-41DD-B95C-4155372FD4A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0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48888-F454-4AD2-BA62-3AF29D9807C0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Оглавл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>
          <a:xfrm>
            <a:off x="2857477" y="2214563"/>
            <a:ext cx="6477021" cy="3214687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</a:lstStyle>
          <a:p>
            <a:pPr lvl="0"/>
            <a:r>
              <a:rPr lang="ru-RU" altLang="en-US" smtClean="0"/>
              <a:t>Введение</a:t>
            </a:r>
            <a:endParaRPr lang="ru-RU" altLang="en-US"/>
          </a:p>
          <a:p>
            <a:pPr lvl="0"/>
            <a:r>
              <a:rPr lang="ru-RU" altLang="en-US" smtClean="0"/>
              <a:t>Основной текст 1</a:t>
            </a:r>
            <a:endParaRPr lang="ru-RU" altLang="en-US"/>
          </a:p>
          <a:p>
            <a:pPr lvl="0"/>
            <a:r>
              <a:rPr lang="ru-RU" altLang="en-US" smtClean="0"/>
              <a:t>Основной текст 2</a:t>
            </a:r>
            <a:endParaRPr lang="ru-RU" altLang="en-US"/>
          </a:p>
          <a:p>
            <a:pPr lvl="0"/>
            <a:r>
              <a:rPr lang="ru-RU" altLang="en-US" smtClean="0"/>
              <a:t>Основной текст 3</a:t>
            </a:r>
            <a:endParaRPr lang="ru-RU" altLang="en-US"/>
          </a:p>
          <a:p>
            <a:pPr lvl="0"/>
            <a:r>
              <a:rPr lang="ru-RU" altLang="en-US" smtClean="0"/>
              <a:t>Заключение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EC12-A4C9-4837-AF94-AD867782C04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Манифест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F84A3-4F29-4053-ACFD-1BAF2D3F140C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3836A-82A3-4C8B-9D31-CD724F3673ED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BAF6-36D0-4DD8-B695-D4C1B37E35D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8D28-603B-4EFC-80F8-17E5E9107035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28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A1F4E-0809-4239-8034-C38E431DAF92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A496-7307-4E8B-88DE-CB97B48BAB6F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3"/>
          </p:nvPr>
        </p:nvSpPr>
        <p:spPr>
          <a:xfrm>
            <a:off x="608037" y="1643063"/>
            <a:ext cx="10972798" cy="4525200"/>
          </a:xfrm>
        </p:spPr>
        <p:txBody>
          <a:bodyPr/>
          <a:lstStyle>
            <a:lvl1pPr>
              <a:buFontTx/>
              <a:buNone/>
              <a:defRPr/>
            </a:lvl1pPr>
          </a:lstStyle>
          <a:p>
            <a:r>
              <a:rPr lang="ru-RU" altLang="en-US" smtClean="0"/>
              <a:t>Вставка таблицы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21E90-850C-410B-8B89-8394F580CFDA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97599" y="160020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8037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6036" y="3984220"/>
            <a:ext cx="5384799" cy="2196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  <a:endParaRPr lang="ru-RU" alt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2389716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6" y="612775"/>
            <a:ext cx="731519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altLang="en-US" smtClean="0"/>
              <a:t>Вставка картинки</a:t>
            </a:r>
            <a:endParaRPr lang="ru-RU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6" y="5367338"/>
            <a:ext cx="731519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ru-RU" altLang="en-US" smtClean="0"/>
              <a:t>Образец текста</a:t>
            </a:r>
            <a:endParaRPr lang="ru-RU" alt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7E28-9336-4363-8674-B91477D8F243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en-US" smtClean="0"/>
              <a:t>Образец заголовка</a:t>
            </a:r>
            <a:endParaRPr lang="ru-RU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99" y="1600200"/>
            <a:ext cx="1097279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en-US" dirty="0" smtClean="0"/>
              <a:t>Образец текста</a:t>
            </a:r>
          </a:p>
          <a:p>
            <a:pPr lvl="1"/>
            <a:r>
              <a:rPr lang="ru-RU" altLang="en-US" dirty="0" smtClean="0"/>
              <a:t>Второй уровень</a:t>
            </a:r>
          </a:p>
          <a:p>
            <a:pPr lvl="2"/>
            <a:r>
              <a:rPr lang="ru-RU" altLang="en-US" dirty="0" smtClean="0"/>
              <a:t>Третий уровень</a:t>
            </a:r>
          </a:p>
          <a:p>
            <a:pPr lvl="3"/>
            <a:r>
              <a:rPr lang="ru-RU" altLang="en-US" dirty="0" smtClean="0"/>
              <a:t>Четвертый уровень</a:t>
            </a:r>
          </a:p>
          <a:p>
            <a:pPr lvl="4"/>
            <a:r>
              <a:rPr lang="ru-RU" altLang="en-US" dirty="0" smtClean="0"/>
              <a:t>Пятый уровень</a:t>
            </a:r>
            <a:endParaRPr lang="ru-RU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2D86A-5F52-4165-8473-F1B836277586}" type="datetime1">
              <a:rPr lang="ru-RU" altLang="en-US" smtClean="0"/>
              <a:pPr/>
              <a:t>2009-12-07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2CD3B-FDDF-4998-970C-76E6E0BEC65F}" type="slidenum">
              <a:rPr lang="ru-RU" altLang="en-US" smtClean="0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rtl="0" eaLnBrk="1" latinLnBrk="0" hangingPunct="1">
        <a:defRPr>
          <a:solidFill>
            <a:schemeClr val="tx2"/>
          </a:solidFill>
        </a:defRPr>
      </a:lvl2pPr>
      <a:lvl3pPr rtl="0" eaLnBrk="1" latinLnBrk="0" hangingPunct="1">
        <a:defRPr>
          <a:solidFill>
            <a:schemeClr val="tx2"/>
          </a:solidFill>
        </a:defRPr>
      </a:lvl3pPr>
      <a:lvl4pPr rtl="0" eaLnBrk="1" latinLnBrk="0" hangingPunct="1">
        <a:defRPr>
          <a:solidFill>
            <a:schemeClr val="tx2"/>
          </a:solidFill>
        </a:defRPr>
      </a:lvl4pPr>
      <a:lvl5pPr rtl="0" eaLnBrk="1" latinLnBrk="0" hangingPunct="1">
        <a:defRPr>
          <a:solidFill>
            <a:schemeClr val="tx2"/>
          </a:solidFill>
        </a:defRPr>
      </a:lvl5pPr>
      <a:lvl6pPr rtl="0" eaLnBrk="1" latinLnBrk="0" hangingPunct="1">
        <a:defRPr>
          <a:solidFill>
            <a:schemeClr val="tx2"/>
          </a:solidFill>
        </a:defRPr>
      </a:lvl6pPr>
      <a:lvl7pPr rtl="0" eaLnBrk="1" latinLnBrk="0" hangingPunct="1">
        <a:defRPr>
          <a:solidFill>
            <a:schemeClr val="tx2"/>
          </a:solidFill>
        </a:defRPr>
      </a:lvl7pPr>
      <a:lvl8pPr rtl="0" eaLnBrk="1" latinLnBrk="0" hangingPunct="1">
        <a:defRPr>
          <a:solidFill>
            <a:schemeClr val="tx2"/>
          </a:solidFill>
        </a:defRPr>
      </a:lvl8pPr>
      <a:lvl9pPr rtl="0" eaLnBrk="1" latinLnBrk="0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0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1.jpeg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2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3.jpeg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4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5.jpe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6.jpe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17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3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5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7.jpeg"  /><Relationship Id="rId4" Type="http://schemas.openxmlformats.org/officeDocument/2006/relationships/image" Target="../media/image8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Relationship Id="rId3" Type="http://schemas.openxmlformats.org/officeDocument/2006/relationships/image" Target="../media/image9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"/>
          <p:cNvSpPr txBox="1"/>
          <p:nvPr/>
        </p:nvSpPr>
        <p:spPr>
          <a:xfrm>
            <a:off x="0" y="5436120"/>
            <a:ext cx="6096000" cy="14218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altLang="en-US">
                <a:latin typeface="Times New Roman"/>
                <a:cs typeface="Times New Roman"/>
              </a:rPr>
              <a:t>Презентацию подготовила </a:t>
            </a:r>
            <a:endParaRPr lang="ru-RU" altLang="en-US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>
                <a:latin typeface="Times New Roman"/>
                <a:cs typeface="Times New Roman"/>
              </a:rPr>
              <a:t>воспитатель МБДОУ </a:t>
            </a:r>
            <a:endParaRPr lang="ru-RU" altLang="en-US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>
                <a:latin typeface="Times New Roman"/>
                <a:cs typeface="Times New Roman"/>
              </a:rPr>
              <a:t>д</a:t>
            </a:r>
            <a:r>
              <a:rPr lang="en-US" altLang="ru-RU">
                <a:latin typeface="Times New Roman"/>
                <a:cs typeface="Times New Roman"/>
              </a:rPr>
              <a:t>/</a:t>
            </a:r>
            <a:r>
              <a:rPr lang="ru-RU" altLang="en-US">
                <a:latin typeface="Times New Roman"/>
                <a:cs typeface="Times New Roman"/>
              </a:rPr>
              <a:t>с “Весёлая планета” </a:t>
            </a:r>
            <a:endParaRPr lang="ru-RU" altLang="en-US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>
                <a:latin typeface="Times New Roman"/>
                <a:cs typeface="Times New Roman"/>
              </a:rPr>
              <a:t>Худотеплова О</a:t>
            </a:r>
            <a:r>
              <a:rPr lang="en-US" altLang="ru-RU">
                <a:latin typeface="Times New Roman"/>
                <a:cs typeface="Times New Roman"/>
              </a:rPr>
              <a:t>.</a:t>
            </a:r>
            <a:r>
              <a:rPr lang="ru-RU" altLang="en-US">
                <a:latin typeface="Times New Roman"/>
                <a:cs typeface="Times New Roman"/>
              </a:rPr>
              <a:t>В</a:t>
            </a:r>
            <a:r>
              <a:rPr lang="en-US" altLang="ru-RU">
                <a:latin typeface="Times New Roman"/>
                <a:cs typeface="Times New Roman"/>
              </a:rPr>
              <a:t>.</a:t>
            </a:r>
            <a:endParaRPr lang="en-US" altLang="ru-RU"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altLang="en-US">
                <a:latin typeface="Times New Roman"/>
                <a:cs typeface="Times New Roman"/>
              </a:rPr>
              <a:t>п</a:t>
            </a:r>
            <a:r>
              <a:rPr lang="en-US" altLang="ru-RU">
                <a:latin typeface="Times New Roman"/>
                <a:cs typeface="Times New Roman"/>
              </a:rPr>
              <a:t>.</a:t>
            </a:r>
            <a:r>
              <a:rPr lang="ru-RU" altLang="en-US">
                <a:latin typeface="Times New Roman"/>
                <a:cs typeface="Times New Roman"/>
              </a:rPr>
              <a:t> Орловский</a:t>
            </a:r>
            <a:endParaRPr lang="ru-RU" altLang="en-US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www.infovoronezh.ru/images/News/6712758783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830506" y="1465188"/>
            <a:ext cx="6109636" cy="39276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Танкист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621273"/>
            <a:ext cx="6096000" cy="16878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Везде, как будто вездеход,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гусеницах танк пройдет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Ствол орудийный впереди,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Опасно, враг, не подходи!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Танк прочной защищен броней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сможет встретить бой!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i.ytimg.com/vi/xE3Sc-8Bl6c/maxresdefault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588981" y="1224741"/>
            <a:ext cx="7045773" cy="4408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Лётчик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" name=""/>
          <p:cNvSpPr txBox="1"/>
          <p:nvPr/>
        </p:nvSpPr>
        <p:spPr>
          <a:xfrm>
            <a:off x="0" y="986979"/>
            <a:ext cx="6096000" cy="11544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Он металлическую птицу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Поднимет в облака.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Теперь воздушная    граница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 Надежна и крепка!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xn----8sbedibbx1djfkj.xn--p1ai/wp-content/uploads/2015/03/eab0c716c93266b88f763c875f1ff63d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942766" y="921869"/>
            <a:ext cx="5981607" cy="44850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Подводник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666735"/>
            <a:ext cx="6096000" cy="19926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Вот дивная картина -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Выходит из глубин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Стальная субмарина,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Как будто бы дельфин!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Подводники в ней служат -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Они и там, и тут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 водной гладью кружат,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Границу берегут!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s.om1.ru/localStorage/news/3a/90/b8/ed/3a90b8ed_resizedScaled_1020to574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209692" y="996709"/>
            <a:ext cx="7803732" cy="4391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Десантник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799148"/>
            <a:ext cx="6096000" cy="16878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Десантники в минуты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Спускаются с небес.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Распутав парашюты,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Прочешут  темный лес,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Овраги, горы и луга.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Найдут опасного врага.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vestikavkaza.ru/upload/nvk/2014_Jul/Sapery-CHechni-i-Ingushetii-poluchili-novoe-obmundirovanie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969979" y="973750"/>
            <a:ext cx="6434447" cy="4910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Сапёр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670696"/>
            <a:ext cx="6096000" cy="22212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Давно закончилась война,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 след оставила она -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Бывает, среди грядок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Закопаны снаряды.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 техникой придет сапер,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Чтоб обезвредить поле.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Не будет взрывов с этих пор,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Беды, и слез, и боли!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s://topwar.ru/uploads/posts/2013-06/1371595914_voen_vrachi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537951" y="834411"/>
            <a:ext cx="6918234" cy="5189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Военный врач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834411"/>
            <a:ext cx="6096000" cy="22212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Солдат у вражеских высот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Был ранен утром рано.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Отважный военврач спасет,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Он перевяжет раны!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Врач извлечет из ран солдата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Два небольших осколка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скажет: "Унывать не надо!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Живи, братишка, долго!"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10" descr="https://www.infpol.ru/upload/iblock/42d/42d4279602aca08f6119bdeea647f008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793086" y="1078399"/>
            <a:ext cx="7032205" cy="4701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Пограничник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680765"/>
            <a:ext cx="6096000" cy="294513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Пограничник на посту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Зорко смотрит в темноту.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За спиной его страна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В мирный сон погружена.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границе ночь тревожна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Ночью всякое возможно,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Но спокоен часовой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Потому, что за спиной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Наша армия стоит,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Труд и сон людей хранит;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Что богата и сильна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Наша мирная страна.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2" descr="http://globalsuntech.com/images/articles/20160519/68c95a3177932d231060af220ad5a54e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438068" y="2163808"/>
            <a:ext cx="6753932" cy="4482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44958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Артиллерист – это бог войны,</a:t>
            </a:r>
            <a:endParaRPr lang="ru-RU" sz="280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Накроет метко врага огнём,</a:t>
            </a:r>
            <a:endParaRPr lang="ru-RU" sz="280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Даже если цели почти не видны</a:t>
            </a:r>
            <a:endParaRPr lang="ru-RU" sz="280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Уверенность, меткость всегда при нём!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endParaRPr lang="ru-RU" sz="2800">
              <a:solidFill>
                <a:schemeClr val="dk1"/>
              </a:solidFill>
              <a:latin typeface="Times New Roman"/>
              <a:cs typeface="Times New Roman"/>
            </a:endParaRPr>
          </a:p>
          <a:p>
            <a:pPr lvl="0">
              <a:defRPr/>
            </a:pP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Артиллерист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Google Shape;63;p14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533312" y="1474257"/>
            <a:ext cx="7104461" cy="49169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"/>
          <p:cNvSpPr txBox="1"/>
          <p:nvPr/>
        </p:nvSpPr>
        <p:spPr>
          <a:xfrm>
            <a:off x="0" y="505913"/>
            <a:ext cx="7932964" cy="502512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800">
                <a:solidFill>
                  <a:srgbClr val="ff0000"/>
                </a:solidFill>
                <a:highlight>
                  <a:srgbClr val="f3f3f3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Что мы знаем о защитниках Родины? Кто они?</a:t>
            </a: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"/>
          <p:cNvSpPr txBox="1"/>
          <p:nvPr/>
        </p:nvSpPr>
        <p:spPr>
          <a:xfrm>
            <a:off x="751793" y="275271"/>
            <a:ext cx="6096000" cy="354330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900">
                <a:solidFill>
                  <a:srgbClr val="ff0000"/>
                </a:solidFill>
                <a:latin typeface="Times New Roman"/>
                <a:cs typeface="Times New Roman"/>
              </a:rPr>
              <a:t>Интересные факты о празднике:</a:t>
            </a:r>
            <a:endParaRPr lang="ru-RU" altLang="en-US" sz="2900"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207508" y="825001"/>
            <a:ext cx="6096000" cy="887730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cs typeface="Times New Roman"/>
              </a:rPr>
              <a:t>23 февраля 1918 года в Петрограде советские солдаты одержали победу над немецкими захватчиками. В связи с этим был объявлен день Красной Армии.</a:t>
            </a:r>
            <a:endParaRPr lang="ru-RU" altLang="en-US" sz="2000">
              <a:latin typeface="Times New Roman"/>
              <a:cs typeface="Times New Roman"/>
            </a:endParaRPr>
          </a:p>
        </p:txBody>
      </p:sp>
      <p:pic>
        <p:nvPicPr>
          <p:cNvPr id="7" name="Google Shape;70;p15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207508" y="2531893"/>
            <a:ext cx="7800634" cy="39613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"/>
          <p:cNvSpPr txBox="1"/>
          <p:nvPr/>
        </p:nvSpPr>
        <p:spPr>
          <a:xfrm>
            <a:off x="190500" y="295003"/>
            <a:ext cx="6096000" cy="621030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  <a:defRPr/>
            </a:pPr>
            <a:r>
              <a:rPr lang="ru" sz="29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Merriweather"/>
                <a:cs typeface="Times New Roman"/>
                <a:sym typeface="Merriweather"/>
              </a:rPr>
              <a:t>В этот праздник принято поздравлять не только мужчин, но и женщин-военнослужащих.</a:t>
            </a:r>
            <a:endParaRPr lang="ru-RU" altLang="en-US" sz="2900">
              <a:latin typeface="Times New Roman"/>
              <a:cs typeface="Times New Roman"/>
            </a:endParaRPr>
          </a:p>
        </p:txBody>
      </p:sp>
      <p:pic>
        <p:nvPicPr>
          <p:cNvPr id="6" name="Google Shape;76;p16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428625" y="1895305"/>
            <a:ext cx="6670280" cy="4554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"/>
          <p:cNvSpPr txBox="1"/>
          <p:nvPr/>
        </p:nvSpPr>
        <p:spPr>
          <a:xfrm>
            <a:off x="462643" y="343307"/>
            <a:ext cx="6096000" cy="354330"/>
          </a:xfrm>
          <a:prstGeom prst="rect">
            <a:avLst/>
          </a:prstGeom>
        </p:spPr>
        <p:txBody>
          <a:bodyPr wrap="square">
            <a:spAutoFit/>
          </a:bodyPr>
          <a:p>
            <a:pPr marL="50800" lvl="0" algn="ctr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25000"/>
              <a:defRPr/>
            </a:pPr>
            <a:r>
              <a:rPr lang="ru" sz="3000">
                <a:solidFill>
                  <a:srgbClr val="ff0000"/>
                </a:solidFill>
                <a:latin typeface="Times New Roman"/>
                <a:cs typeface="Times New Roman"/>
              </a:rPr>
              <a:t>История возникновения праздника?</a:t>
            </a:r>
            <a:endParaRPr lang="ru-RU" altLang="en-US" sz="3000"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0" y="897935"/>
            <a:ext cx="6096000" cy="2207895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У праздника было несколько названий:</a:t>
            </a:r>
            <a:endParaRPr lang="ru" sz="2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Char char="★"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День Советской Армии;</a:t>
            </a:r>
            <a:endParaRPr lang="ru" sz="2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Char char="★"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День рождения Красной армии;</a:t>
            </a:r>
            <a:endParaRPr lang="ru" sz="2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Char char="★"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День рождения вооруженных сил и </a:t>
            </a:r>
            <a:endParaRPr lang="ru" sz="2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военно-морского флота.</a:t>
            </a:r>
            <a:endParaRPr lang="ru" sz="28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   Сейчас этот праздник называется </a:t>
            </a:r>
            <a:r>
              <a:rPr lang="ru" sz="2800" i="1">
                <a:solidFill>
                  <a:srgbClr val="ff0000"/>
                </a:solidFill>
                <a:latin typeface="Times New Roman"/>
                <a:cs typeface="Times New Roman"/>
              </a:rPr>
              <a:t>Днём Защитника Отечества</a:t>
            </a:r>
            <a:r>
              <a:rPr lang="ru" sz="2800">
                <a:solidFill>
                  <a:srgbClr val="000000"/>
                </a:solidFill>
                <a:latin typeface="Times New Roman"/>
                <a:cs typeface="Times New Roman"/>
              </a:rPr>
              <a:t>...</a:t>
            </a:r>
            <a:endParaRPr lang="ru-RU" altLang="en-US" sz="2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Google Shape;97;p19"/>
          <p:cNvPicPr/>
          <p:nvPr/>
        </p:nvPicPr>
        <p:blipFill rotWithShape="1">
          <a:blip r:embed="rId3">
            <a:alphaModFix/>
          </a:blip>
          <a:stretch>
            <a:fillRect/>
          </a:stretch>
        </p:blipFill>
        <p:spPr>
          <a:xfrm>
            <a:off x="904600" y="2339610"/>
            <a:ext cx="6980361" cy="396768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"/>
          <p:cNvSpPr txBox="1"/>
          <p:nvPr/>
        </p:nvSpPr>
        <p:spPr>
          <a:xfrm>
            <a:off x="0" y="-510267"/>
            <a:ext cx="7813902" cy="2529703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3200" b="0">
              <a:latin typeface="Times New Roman"/>
              <a:cs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>
                <a:latin typeface="Times New Roman"/>
                <a:cs typeface="Times New Roman"/>
              </a:rPr>
              <a:t>    Главная задача российской армии: защита прав и свобод тех, </a:t>
            </a:r>
            <a:endParaRPr lang="ru" sz="3200">
              <a:latin typeface="Times New Roman"/>
              <a:cs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>
                <a:latin typeface="Times New Roman"/>
                <a:cs typeface="Times New Roman"/>
              </a:rPr>
              <a:t>кто живёт на территории Российской Федерации. </a:t>
            </a:r>
            <a:endParaRPr lang="ru-RU" altLang="en-US"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"/>
          <p:cNvSpPr txBox="1"/>
          <p:nvPr/>
        </p:nvSpPr>
        <p:spPr>
          <a:xfrm>
            <a:off x="292554" y="275272"/>
            <a:ext cx="6096000" cy="354330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>
                <a:solidFill>
                  <a:srgbClr val="ff0000"/>
                </a:solidFill>
                <a:latin typeface="Times New Roman"/>
                <a:cs typeface="Times New Roman"/>
              </a:rPr>
              <a:t>Кто такие защитники Отечества?</a:t>
            </a:r>
            <a:endParaRPr lang="ru-RU" altLang="en-US" sz="3200">
              <a:latin typeface="Times New Roman"/>
              <a:cs typeface="Times New Roman"/>
            </a:endParaRPr>
          </a:p>
        </p:txBody>
      </p:sp>
      <p:sp>
        <p:nvSpPr>
          <p:cNvPr id="6" name=""/>
          <p:cNvSpPr txBox="1"/>
          <p:nvPr/>
        </p:nvSpPr>
        <p:spPr>
          <a:xfrm>
            <a:off x="0" y="980939"/>
            <a:ext cx="6096000" cy="5273040"/>
          </a:xfrm>
          <a:prstGeom prst="rect">
            <a:avLst/>
          </a:prstGeom>
        </p:spPr>
        <p:txBody>
          <a:bodyPr wrap="square">
            <a:spAutoFit/>
          </a:bodyPr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" sz="3200" b="1">
                <a:solidFill>
                  <a:srgbClr val="000000"/>
                </a:solidFill>
                <a:latin typeface="Times New Roman"/>
                <a:cs typeface="Times New Roman"/>
              </a:rPr>
              <a:t>Отечество</a:t>
            </a:r>
            <a:r>
              <a:rPr lang="ru" sz="3200">
                <a:solidFill>
                  <a:srgbClr val="000000"/>
                </a:solidFill>
                <a:latin typeface="Times New Roman"/>
                <a:cs typeface="Times New Roman"/>
              </a:rPr>
              <a:t> - это место, где жили наши предки, деды и отцы, где живешь сейчас ты. </a:t>
            </a:r>
            <a:endParaRPr lang="ru" sz="32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0" lvl="0" indent="0" rtl="0">
              <a:spcBef>
                <a:spcPts val="1600"/>
              </a:spcBef>
              <a:spcAft>
                <a:spcPts val="0"/>
              </a:spcAft>
              <a:buNone/>
              <a:defRPr/>
            </a:pPr>
            <a:r>
              <a:rPr lang="ru" sz="3200" b="1">
                <a:solidFill>
                  <a:srgbClr val="000000"/>
                </a:solidFill>
                <a:latin typeface="Times New Roman"/>
                <a:cs typeface="Times New Roman"/>
              </a:rPr>
              <a:t>Защитник Отечества </a:t>
            </a:r>
            <a:r>
              <a:rPr lang="ru" sz="3200">
                <a:solidFill>
                  <a:srgbClr val="000000"/>
                </a:solidFill>
                <a:latin typeface="Times New Roman"/>
                <a:cs typeface="Times New Roman"/>
              </a:rPr>
              <a:t>- это человек, который любит свою Родину и готовый погибнуть</a:t>
            </a:r>
            <a:r>
              <a:rPr lang="ru-RU" altLang="en-US" sz="320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ru" sz="3200">
                <a:solidFill>
                  <a:srgbClr val="000000"/>
                </a:solidFill>
                <a:latin typeface="Times New Roman"/>
                <a:cs typeface="Times New Roman"/>
              </a:rPr>
              <a:t>ради защиты Отечества.</a:t>
            </a:r>
            <a:endParaRPr lang="ru" sz="320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sp>
        <p:nvSpPr>
          <p:cNvPr id="5" name=""/>
          <p:cNvSpPr txBox="1"/>
          <p:nvPr/>
        </p:nvSpPr>
        <p:spPr>
          <a:xfrm>
            <a:off x="258535" y="210638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Военные профессии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2" descr="https://w-dog.ru/wallpapers/0/3/509748298574432/sikorskij-hh-60-prolozhit-yastreba-seryj-soldaty-voennye-vertolet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072062" y="210638"/>
            <a:ext cx="3886045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4" descr="http://www.playcast.ru/uploads/2016/05/14/18639899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258535" y="2639530"/>
            <a:ext cx="5024437" cy="3352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solidFill>
              <a:schemeClr val="lt1"/>
            </a:solidFill>
          </a:ln>
          <a:effectLst>
            <a:glow rad="63500">
              <a:schemeClr val="accent2">
                <a:satMod val="175000"/>
                <a:alpha val="50000"/>
              </a:schemeClr>
            </a:glow>
          </a:effectLst>
        </p:spPr>
      </p:pic>
      <p:pic>
        <p:nvPicPr>
          <p:cNvPr id="5" name="Picture 4" descr="http://s019.radikal.ru/i636/1205/74/0c3983eb3da9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085643" y="449580"/>
            <a:ext cx="5290222" cy="52902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"/>
          <p:cNvSpPr txBox="1"/>
          <p:nvPr/>
        </p:nvSpPr>
        <p:spPr>
          <a:xfrm>
            <a:off x="0" y="0"/>
            <a:ext cx="6096000" cy="449580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3200">
                <a:solidFill>
                  <a:srgbClr val="ff0000"/>
                </a:solidFill>
                <a:latin typeface="Times New Roman"/>
                <a:cs typeface="Times New Roman"/>
              </a:rPr>
              <a:t>Моряк</a:t>
            </a:r>
            <a:endParaRPr lang="ru-RU" altLang="en-US" sz="320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7" name=""/>
          <p:cNvSpPr txBox="1"/>
          <p:nvPr/>
        </p:nvSpPr>
        <p:spPr>
          <a:xfrm>
            <a:off x="0" y="829627"/>
            <a:ext cx="6096000" cy="2599373"/>
          </a:xfrm>
          <a:prstGeom prst="rect">
            <a:avLst/>
          </a:prstGeom>
        </p:spPr>
        <p:txBody>
          <a:bodyPr wrap="square">
            <a:spAutoFit/>
          </a:bodyPr>
          <a:p>
            <a:pPr lvl="0">
              <a:defRPr/>
            </a:pP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мачте наш трехцветный флаг,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На палубе стоит моряк.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знает, что моря страны,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Границы океанов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И днем, и ночью быть должны </a:t>
            </a:r>
            <a:br>
              <a:rPr lang="ru-RU" sz="2800">
                <a:solidFill>
                  <a:schemeClr val="dk1"/>
                </a:solidFill>
                <a:cs typeface="Times New Roman"/>
              </a:rPr>
            </a:br>
            <a:r>
              <a:rPr lang="ru-RU" sz="2800">
                <a:solidFill>
                  <a:schemeClr val="dk1"/>
                </a:solidFill>
                <a:latin typeface="Times New Roman"/>
                <a:cs typeface="Times New Roman"/>
              </a:rPr>
              <a:t>Под бдительной охраной! </a:t>
            </a:r>
            <a:endParaRPr lang="ru-RU" altLang="en-US" sz="2800">
              <a:solidFill>
                <a:schemeClr val="dk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Hancom Office">
  <a:themeElements>
    <a:clrScheme name="Hancom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Hancom 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Ethi" typeface="Leelawadee UI"/>
        <a:font script="Mymr" typeface="Myanmar Text"/>
      </a:minorFont>
    </a:fontScheme>
    <a:fmtScheme name="Hancom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327</ep:Words>
  <ep:PresentationFormat>Экран (4:3)</ep:PresentationFormat>
  <ep:Paragraphs>43</ep:Paragraphs>
  <ep:Slides>17</ep:Slides>
  <ep:Notes>0</ep:Notes>
  <ep:TotalTime>0</ep:TotalTime>
  <ep:HiddenSlides>0</ep:HiddenSlides>
  <ep:MMClips>0</ep:MMClips>
  <ep:HeadingPairs>
    <vt:vector size="4" baseType="variant">
      <vt:variant>
        <vt:lpstr>Темы</vt:lpstr>
      </vt:variant>
      <vt:variant>
        <vt:i4>1</vt:i4>
      </vt:variant>
      <vt:variant>
        <vt:lpstr>Заголовок слайда</vt:lpstr>
      </vt:variant>
      <vt:variant>
        <vt:i4>17</vt:i4>
      </vt:variant>
    </vt:vector>
  </ep:HeadingPairs>
  <ep:TitlesOfParts>
    <vt:vector size="18" baseType="lpstr">
      <vt:lpstr>Hancom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2022-02-21T15:42:36.502</dcterms:created>
  <dc:creator>1</dc:creator>
  <cp:lastModifiedBy>1</cp:lastModifiedBy>
  <dcterms:modified xsi:type="dcterms:W3CDTF">2022-02-21T16:44:59.042</dcterms:modified>
  <cp:revision>362</cp:revision>
  <cp:version>1100.0100.01</cp:version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