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93" r:id="rId3"/>
    <p:sldId id="291" r:id="rId4"/>
    <p:sldId id="282" r:id="rId5"/>
    <p:sldId id="281" r:id="rId6"/>
    <p:sldId id="287" r:id="rId7"/>
    <p:sldId id="295" r:id="rId8"/>
    <p:sldId id="283" r:id="rId9"/>
    <p:sldId id="297" r:id="rId10"/>
    <p:sldId id="284" r:id="rId11"/>
    <p:sldId id="285" r:id="rId12"/>
    <p:sldId id="286" r:id="rId13"/>
    <p:sldId id="288" r:id="rId14"/>
    <p:sldId id="289" r:id="rId15"/>
    <p:sldId id="301" r:id="rId16"/>
    <p:sldId id="303" r:id="rId17"/>
    <p:sldId id="307" r:id="rId18"/>
    <p:sldId id="29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  <a:srgbClr val="09D8DD"/>
    <a:srgbClr val="F3CD60"/>
    <a:srgbClr val="FF993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9153" autoAdjust="0"/>
  </p:normalViewPr>
  <p:slideViewPr>
    <p:cSldViewPr>
      <p:cViewPr varScale="1">
        <p:scale>
          <a:sx n="74" d="100"/>
          <a:sy n="74" d="100"/>
        </p:scale>
        <p:origin x="126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FED263-F7E1-40EA-97EF-B6D3508F149D}" type="doc">
      <dgm:prSet loTypeId="urn:microsoft.com/office/officeart/2005/8/layout/vProcess5" loCatId="process" qsTypeId="urn:microsoft.com/office/officeart/2005/8/quickstyle/3d2" qsCatId="3D" csTypeId="urn:microsoft.com/office/officeart/2005/8/colors/accent6_1" csCatId="accent6" phldr="1"/>
      <dgm:spPr/>
      <dgm:t>
        <a:bodyPr/>
        <a:lstStyle/>
        <a:p>
          <a:endParaRPr lang="ru-RU"/>
        </a:p>
      </dgm:t>
    </dgm:pt>
    <dgm:pt modelId="{B11BEF60-5A6D-4C9D-A426-472BF7CB512D}">
      <dgm:prSet phldrT="[Текст]" custT="1"/>
      <dgm:spPr/>
      <dgm:t>
        <a:bodyPr/>
        <a:lstStyle/>
        <a:p>
          <a:pPr algn="l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Внедрение ФГОС ООО </a:t>
          </a:r>
        </a:p>
        <a:p>
          <a:pPr algn="l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Внедрение новых педагогических технологий в практику обучения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A8E42A29-2B76-48B1-8DCF-5263F840B8D1}" type="sibTrans" cxnId="{5A7AA590-72F1-4C79-A7E6-9DF5BC4DADD3}">
      <dgm:prSet/>
      <dgm:spPr/>
      <dgm:t>
        <a:bodyPr/>
        <a:lstStyle/>
        <a:p>
          <a:endParaRPr lang="ru-RU"/>
        </a:p>
      </dgm:t>
    </dgm:pt>
    <dgm:pt modelId="{6CB3DF74-260E-4915-9ABE-259DEA8DEA18}" type="parTrans" cxnId="{5A7AA590-72F1-4C79-A7E6-9DF5BC4DADD3}">
      <dgm:prSet/>
      <dgm:spPr/>
      <dgm:t>
        <a:bodyPr/>
        <a:lstStyle/>
        <a:p>
          <a:endParaRPr lang="ru-RU"/>
        </a:p>
      </dgm:t>
    </dgm:pt>
    <dgm:pt modelId="{9E7514CF-B6C0-4024-97D5-34607254C7EB}">
      <dgm:prSet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Возможность самостоятельного успешного усвоения новых знаний</a:t>
          </a:r>
          <a:r>
            <a:rPr lang="en-AU" sz="2000" dirty="0" smtClean="0">
              <a:latin typeface="Times New Roman" pitchFamily="18" charset="0"/>
              <a:cs typeface="Times New Roman" pitchFamily="18" charset="0"/>
            </a:rPr>
            <a:t>,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саморазвитию и самоорганизации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0C85005D-E96D-4473-9D5B-0EAF6A334F6F}" type="sibTrans" cxnId="{8BB86B69-90A5-4F51-8755-DFC3BDC0D412}">
      <dgm:prSet/>
      <dgm:spPr/>
      <dgm:t>
        <a:bodyPr/>
        <a:lstStyle/>
        <a:p>
          <a:endParaRPr lang="ru-RU"/>
        </a:p>
      </dgm:t>
    </dgm:pt>
    <dgm:pt modelId="{70D3751E-F07D-4E7A-B1D6-CE651F7D35C4}" type="parTrans" cxnId="{8BB86B69-90A5-4F51-8755-DFC3BDC0D412}">
      <dgm:prSet/>
      <dgm:spPr/>
      <dgm:t>
        <a:bodyPr/>
        <a:lstStyle/>
        <a:p>
          <a:endParaRPr lang="ru-RU"/>
        </a:p>
      </dgm:t>
    </dgm:pt>
    <dgm:pt modelId="{C0C05B5A-7768-4F36-84BB-554470BD8EFB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Педагогам необходимо знать какими методами нужно пользоваться, для достижения желаемого результата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DEEA5A04-D03F-415F-9181-881DC9C6E00B}" type="sibTrans" cxnId="{7617E1D3-837C-4B10-9314-416882E31FCF}">
      <dgm:prSet/>
      <dgm:spPr/>
      <dgm:t>
        <a:bodyPr/>
        <a:lstStyle/>
        <a:p>
          <a:endParaRPr lang="ru-RU"/>
        </a:p>
      </dgm:t>
    </dgm:pt>
    <dgm:pt modelId="{B4485F3A-5557-4E75-A64A-3F239D615931}" type="parTrans" cxnId="{7617E1D3-837C-4B10-9314-416882E31FCF}">
      <dgm:prSet/>
      <dgm:spPr/>
      <dgm:t>
        <a:bodyPr/>
        <a:lstStyle/>
        <a:p>
          <a:endParaRPr lang="ru-RU"/>
        </a:p>
      </dgm:t>
    </dgm:pt>
    <dgm:pt modelId="{F0680CA1-4ED5-4A99-8B14-C3405725FFE5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Формирование у обучающихся аналитических умений с использованием проектной деятельности в процессе обучения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45C85C4E-726F-413E-BA07-3EFBC940DF74}" type="sibTrans" cxnId="{46ECB718-B48C-4348-9146-7301219AC78E}">
      <dgm:prSet/>
      <dgm:spPr/>
      <dgm:t>
        <a:bodyPr/>
        <a:lstStyle/>
        <a:p>
          <a:endParaRPr lang="ru-RU"/>
        </a:p>
      </dgm:t>
    </dgm:pt>
    <dgm:pt modelId="{9D246FDC-9520-4485-9753-B86B3E3A8037}" type="parTrans" cxnId="{46ECB718-B48C-4348-9146-7301219AC78E}">
      <dgm:prSet/>
      <dgm:spPr/>
      <dgm:t>
        <a:bodyPr/>
        <a:lstStyle/>
        <a:p>
          <a:endParaRPr lang="ru-RU"/>
        </a:p>
      </dgm:t>
    </dgm:pt>
    <dgm:pt modelId="{817683CE-7A1D-4DC3-AE04-1998AEEE3106}" type="pres">
      <dgm:prSet presAssocID="{51FED263-F7E1-40EA-97EF-B6D3508F149D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811ABE2-9400-4B6F-B7B5-E36030BC46B0}" type="pres">
      <dgm:prSet presAssocID="{51FED263-F7E1-40EA-97EF-B6D3508F149D}" presName="dummyMaxCanvas" presStyleCnt="0">
        <dgm:presLayoutVars/>
      </dgm:prSet>
      <dgm:spPr/>
    </dgm:pt>
    <dgm:pt modelId="{A80D07AF-143A-406E-8386-20F81AD5B684}" type="pres">
      <dgm:prSet presAssocID="{51FED263-F7E1-40EA-97EF-B6D3508F149D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F9B112-16F8-4070-B79A-DBAF9EE73BD5}" type="pres">
      <dgm:prSet presAssocID="{51FED263-F7E1-40EA-97EF-B6D3508F149D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ACAF7E-60C7-4682-9B3E-DCABFB80DD5C}" type="pres">
      <dgm:prSet presAssocID="{51FED263-F7E1-40EA-97EF-B6D3508F149D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AFCF3A-AB02-44A2-B6C2-F83D67B8A16A}" type="pres">
      <dgm:prSet presAssocID="{51FED263-F7E1-40EA-97EF-B6D3508F149D}" presName="FourNodes_4" presStyleLbl="node1" presStyleIdx="3" presStyleCnt="4" custLinFactNeighborX="641" custLinFactNeighborY="-28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0159B5-FD76-4B49-87A9-CCA91596BE4B}" type="pres">
      <dgm:prSet presAssocID="{51FED263-F7E1-40EA-97EF-B6D3508F149D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C94979-78B3-4FFB-B91A-48648F379425}" type="pres">
      <dgm:prSet presAssocID="{51FED263-F7E1-40EA-97EF-B6D3508F149D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2A6155-5202-4ABF-A72A-7E07D1DBB285}" type="pres">
      <dgm:prSet presAssocID="{51FED263-F7E1-40EA-97EF-B6D3508F149D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4D6CB5-9D4A-4E83-A720-C46432A41C72}" type="pres">
      <dgm:prSet presAssocID="{51FED263-F7E1-40EA-97EF-B6D3508F149D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AB3A1B-3E4C-4FAA-901A-771E233A46E5}" type="pres">
      <dgm:prSet presAssocID="{51FED263-F7E1-40EA-97EF-B6D3508F149D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1B2BA2-4E19-4C00-91AE-04F4BAA348A4}" type="pres">
      <dgm:prSet presAssocID="{51FED263-F7E1-40EA-97EF-B6D3508F149D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3DFC32-E806-4990-8E87-61BD4EC2B522}" type="pres">
      <dgm:prSet presAssocID="{51FED263-F7E1-40EA-97EF-B6D3508F149D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808C11B-B4D4-489A-9AB2-6AD491191EC8}" type="presOf" srcId="{F0680CA1-4ED5-4A99-8B14-C3405725FFE5}" destId="{433DFC32-E806-4990-8E87-61BD4EC2B522}" srcOrd="1" destOrd="0" presId="urn:microsoft.com/office/officeart/2005/8/layout/vProcess5"/>
    <dgm:cxn modelId="{787EBD68-6D3A-4C23-825A-378CDBD4D782}" type="presOf" srcId="{9E7514CF-B6C0-4024-97D5-34607254C7EB}" destId="{6FF9B112-16F8-4070-B79A-DBAF9EE73BD5}" srcOrd="0" destOrd="0" presId="urn:microsoft.com/office/officeart/2005/8/layout/vProcess5"/>
    <dgm:cxn modelId="{D511794C-DC26-4C85-893D-00535487B154}" type="presOf" srcId="{F0680CA1-4ED5-4A99-8B14-C3405725FFE5}" destId="{33AFCF3A-AB02-44A2-B6C2-F83D67B8A16A}" srcOrd="0" destOrd="0" presId="urn:microsoft.com/office/officeart/2005/8/layout/vProcess5"/>
    <dgm:cxn modelId="{EC58B9C3-2192-4987-8749-6E55EC5951EA}" type="presOf" srcId="{B11BEF60-5A6D-4C9D-A426-472BF7CB512D}" destId="{DB4D6CB5-9D4A-4E83-A720-C46432A41C72}" srcOrd="1" destOrd="0" presId="urn:microsoft.com/office/officeart/2005/8/layout/vProcess5"/>
    <dgm:cxn modelId="{5A7AA590-72F1-4C79-A7E6-9DF5BC4DADD3}" srcId="{51FED263-F7E1-40EA-97EF-B6D3508F149D}" destId="{B11BEF60-5A6D-4C9D-A426-472BF7CB512D}" srcOrd="0" destOrd="0" parTransId="{6CB3DF74-260E-4915-9ABE-259DEA8DEA18}" sibTransId="{A8E42A29-2B76-48B1-8DCF-5263F840B8D1}"/>
    <dgm:cxn modelId="{E3DA5D19-F8A0-4047-9AF5-EC4A74809D58}" type="presOf" srcId="{9E7514CF-B6C0-4024-97D5-34607254C7EB}" destId="{4EAB3A1B-3E4C-4FAA-901A-771E233A46E5}" srcOrd="1" destOrd="0" presId="urn:microsoft.com/office/officeart/2005/8/layout/vProcess5"/>
    <dgm:cxn modelId="{57B88FDC-2A78-4D26-9214-61D18B02CC5C}" type="presOf" srcId="{C0C05B5A-7768-4F36-84BB-554470BD8EFB}" destId="{33ACAF7E-60C7-4682-9B3E-DCABFB80DD5C}" srcOrd="0" destOrd="0" presId="urn:microsoft.com/office/officeart/2005/8/layout/vProcess5"/>
    <dgm:cxn modelId="{D80F7B7E-E5E7-49F6-A2F7-56F3B84E7EB5}" type="presOf" srcId="{C0C05B5A-7768-4F36-84BB-554470BD8EFB}" destId="{6C1B2BA2-4E19-4C00-91AE-04F4BAA348A4}" srcOrd="1" destOrd="0" presId="urn:microsoft.com/office/officeart/2005/8/layout/vProcess5"/>
    <dgm:cxn modelId="{B787C126-2889-42E7-A655-7AE010BD8A0D}" type="presOf" srcId="{51FED263-F7E1-40EA-97EF-B6D3508F149D}" destId="{817683CE-7A1D-4DC3-AE04-1998AEEE3106}" srcOrd="0" destOrd="0" presId="urn:microsoft.com/office/officeart/2005/8/layout/vProcess5"/>
    <dgm:cxn modelId="{95A6BD16-AA86-4356-88E0-834A44760A52}" type="presOf" srcId="{DEEA5A04-D03F-415F-9181-881DC9C6E00B}" destId="{E42A6155-5202-4ABF-A72A-7E07D1DBB285}" srcOrd="0" destOrd="0" presId="urn:microsoft.com/office/officeart/2005/8/layout/vProcess5"/>
    <dgm:cxn modelId="{7617E1D3-837C-4B10-9314-416882E31FCF}" srcId="{51FED263-F7E1-40EA-97EF-B6D3508F149D}" destId="{C0C05B5A-7768-4F36-84BB-554470BD8EFB}" srcOrd="2" destOrd="0" parTransId="{B4485F3A-5557-4E75-A64A-3F239D615931}" sibTransId="{DEEA5A04-D03F-415F-9181-881DC9C6E00B}"/>
    <dgm:cxn modelId="{5FADC66B-EADA-4AEA-A75F-4D20F6782E7D}" type="presOf" srcId="{A8E42A29-2B76-48B1-8DCF-5263F840B8D1}" destId="{EB0159B5-FD76-4B49-87A9-CCA91596BE4B}" srcOrd="0" destOrd="0" presId="urn:microsoft.com/office/officeart/2005/8/layout/vProcess5"/>
    <dgm:cxn modelId="{8BB86B69-90A5-4F51-8755-DFC3BDC0D412}" srcId="{51FED263-F7E1-40EA-97EF-B6D3508F149D}" destId="{9E7514CF-B6C0-4024-97D5-34607254C7EB}" srcOrd="1" destOrd="0" parTransId="{70D3751E-F07D-4E7A-B1D6-CE651F7D35C4}" sibTransId="{0C85005D-E96D-4473-9D5B-0EAF6A334F6F}"/>
    <dgm:cxn modelId="{61F467D9-2732-4930-B2EF-772E7812D409}" type="presOf" srcId="{B11BEF60-5A6D-4C9D-A426-472BF7CB512D}" destId="{A80D07AF-143A-406E-8386-20F81AD5B684}" srcOrd="0" destOrd="0" presId="urn:microsoft.com/office/officeart/2005/8/layout/vProcess5"/>
    <dgm:cxn modelId="{9DDC5241-C277-405F-A159-CE7E882A974F}" type="presOf" srcId="{0C85005D-E96D-4473-9D5B-0EAF6A334F6F}" destId="{61C94979-78B3-4FFB-B91A-48648F379425}" srcOrd="0" destOrd="0" presId="urn:microsoft.com/office/officeart/2005/8/layout/vProcess5"/>
    <dgm:cxn modelId="{46ECB718-B48C-4348-9146-7301219AC78E}" srcId="{51FED263-F7E1-40EA-97EF-B6D3508F149D}" destId="{F0680CA1-4ED5-4A99-8B14-C3405725FFE5}" srcOrd="3" destOrd="0" parTransId="{9D246FDC-9520-4485-9753-B86B3E3A8037}" sibTransId="{45C85C4E-726F-413E-BA07-3EFBC940DF74}"/>
    <dgm:cxn modelId="{F89AAD39-0EFF-4B91-8FB4-28CD50C391C0}" type="presParOf" srcId="{817683CE-7A1D-4DC3-AE04-1998AEEE3106}" destId="{8811ABE2-9400-4B6F-B7B5-E36030BC46B0}" srcOrd="0" destOrd="0" presId="urn:microsoft.com/office/officeart/2005/8/layout/vProcess5"/>
    <dgm:cxn modelId="{C630E814-507B-42CC-A024-FA976892A914}" type="presParOf" srcId="{817683CE-7A1D-4DC3-AE04-1998AEEE3106}" destId="{A80D07AF-143A-406E-8386-20F81AD5B684}" srcOrd="1" destOrd="0" presId="urn:microsoft.com/office/officeart/2005/8/layout/vProcess5"/>
    <dgm:cxn modelId="{E24F8CDB-6F44-4AEC-BD63-FE202C2DA710}" type="presParOf" srcId="{817683CE-7A1D-4DC3-AE04-1998AEEE3106}" destId="{6FF9B112-16F8-4070-B79A-DBAF9EE73BD5}" srcOrd="2" destOrd="0" presId="urn:microsoft.com/office/officeart/2005/8/layout/vProcess5"/>
    <dgm:cxn modelId="{691696D6-935F-478C-AF31-47E0850C65F8}" type="presParOf" srcId="{817683CE-7A1D-4DC3-AE04-1998AEEE3106}" destId="{33ACAF7E-60C7-4682-9B3E-DCABFB80DD5C}" srcOrd="3" destOrd="0" presId="urn:microsoft.com/office/officeart/2005/8/layout/vProcess5"/>
    <dgm:cxn modelId="{18CD0EF1-1F62-4D76-AD8C-EC8C72854702}" type="presParOf" srcId="{817683CE-7A1D-4DC3-AE04-1998AEEE3106}" destId="{33AFCF3A-AB02-44A2-B6C2-F83D67B8A16A}" srcOrd="4" destOrd="0" presId="urn:microsoft.com/office/officeart/2005/8/layout/vProcess5"/>
    <dgm:cxn modelId="{53DEE43E-AE65-4A48-B5EA-74E1017F3712}" type="presParOf" srcId="{817683CE-7A1D-4DC3-AE04-1998AEEE3106}" destId="{EB0159B5-FD76-4B49-87A9-CCA91596BE4B}" srcOrd="5" destOrd="0" presId="urn:microsoft.com/office/officeart/2005/8/layout/vProcess5"/>
    <dgm:cxn modelId="{34866FDD-B6FF-4EE6-8BF1-10F54C0D5454}" type="presParOf" srcId="{817683CE-7A1D-4DC3-AE04-1998AEEE3106}" destId="{61C94979-78B3-4FFB-B91A-48648F379425}" srcOrd="6" destOrd="0" presId="urn:microsoft.com/office/officeart/2005/8/layout/vProcess5"/>
    <dgm:cxn modelId="{28E89543-9E36-4EBC-97E7-76EFAFBBA64B}" type="presParOf" srcId="{817683CE-7A1D-4DC3-AE04-1998AEEE3106}" destId="{E42A6155-5202-4ABF-A72A-7E07D1DBB285}" srcOrd="7" destOrd="0" presId="urn:microsoft.com/office/officeart/2005/8/layout/vProcess5"/>
    <dgm:cxn modelId="{2ECB3D7A-EB32-4EE3-ADCB-6249018722F9}" type="presParOf" srcId="{817683CE-7A1D-4DC3-AE04-1998AEEE3106}" destId="{DB4D6CB5-9D4A-4E83-A720-C46432A41C72}" srcOrd="8" destOrd="0" presId="urn:microsoft.com/office/officeart/2005/8/layout/vProcess5"/>
    <dgm:cxn modelId="{EF92BC8E-CFB7-4C8F-B7BA-F7C63FCB79C1}" type="presParOf" srcId="{817683CE-7A1D-4DC3-AE04-1998AEEE3106}" destId="{4EAB3A1B-3E4C-4FAA-901A-771E233A46E5}" srcOrd="9" destOrd="0" presId="urn:microsoft.com/office/officeart/2005/8/layout/vProcess5"/>
    <dgm:cxn modelId="{F82D3E36-1F0E-49C1-BC5E-72E1C0B63F42}" type="presParOf" srcId="{817683CE-7A1D-4DC3-AE04-1998AEEE3106}" destId="{6C1B2BA2-4E19-4C00-91AE-04F4BAA348A4}" srcOrd="10" destOrd="0" presId="urn:microsoft.com/office/officeart/2005/8/layout/vProcess5"/>
    <dgm:cxn modelId="{359CDBE3-D45F-4C38-9CD1-482B041DBF42}" type="presParOf" srcId="{817683CE-7A1D-4DC3-AE04-1998AEEE3106}" destId="{433DFC32-E806-4990-8E87-61BD4EC2B522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734EB06-4C72-44B8-8F9C-EA6339A3CB06}" type="doc">
      <dgm:prSet loTypeId="urn:microsoft.com/office/officeart/2005/8/layout/target3" loCatId="list" qsTypeId="urn:microsoft.com/office/officeart/2005/8/quickstyle/3d2" qsCatId="3D" csTypeId="urn:microsoft.com/office/officeart/2005/8/colors/accent6_1" csCatId="accent6" phldr="1"/>
      <dgm:spPr/>
      <dgm:t>
        <a:bodyPr/>
        <a:lstStyle/>
        <a:p>
          <a:endParaRPr lang="ru-RU"/>
        </a:p>
      </dgm:t>
    </dgm:pt>
    <dgm:pt modelId="{DC5AD58B-242B-4E19-84DF-D3928B6F8D9B}">
      <dgm:prSet phldrT="[Текст]" custT="1"/>
      <dgm:spPr>
        <a:solidFill>
          <a:srgbClr val="CEDDFE"/>
        </a:solidFill>
      </dgm:spPr>
      <dgm:t>
        <a:bodyPr/>
        <a:lstStyle/>
        <a:p>
          <a:pPr algn="ctr"/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К аналитическим УУД относится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C0ED9BB9-003C-4A60-8DC9-0F12EFD57E17}" type="sibTrans" cxnId="{B142CD7D-247A-4E1C-BA70-A522F70B3F82}">
      <dgm:prSet/>
      <dgm:spPr/>
      <dgm:t>
        <a:bodyPr/>
        <a:lstStyle/>
        <a:p>
          <a:endParaRPr lang="ru-RU"/>
        </a:p>
      </dgm:t>
    </dgm:pt>
    <dgm:pt modelId="{5396B631-54CF-4D18-8FE3-8504A2B43E36}" type="parTrans" cxnId="{B142CD7D-247A-4E1C-BA70-A522F70B3F82}">
      <dgm:prSet/>
      <dgm:spPr/>
      <dgm:t>
        <a:bodyPr/>
        <a:lstStyle/>
        <a:p>
          <a:endParaRPr lang="ru-RU"/>
        </a:p>
      </dgm:t>
    </dgm:pt>
    <dgm:pt modelId="{CB036944-031C-42EF-A0E2-25D94A78CF05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ru-RU" sz="2200" dirty="0" smtClean="0">
              <a:latin typeface="Times New Roman" pitchFamily="18" charset="0"/>
              <a:cs typeface="Times New Roman" pitchFamily="18" charset="0"/>
            </a:rPr>
            <a:t>Умения выявлять причинно-следственные связи</a:t>
          </a:r>
          <a:r>
            <a:rPr lang="en-AU" sz="2200" dirty="0" smtClean="0">
              <a:latin typeface="Times New Roman" pitchFamily="18" charset="0"/>
              <a:cs typeface="Times New Roman" pitchFamily="18" charset="0"/>
            </a:rPr>
            <a:t>,</a:t>
          </a:r>
          <a:r>
            <a:rPr lang="ru-RU" sz="2200" dirty="0" smtClean="0">
              <a:latin typeface="Times New Roman" pitchFamily="18" charset="0"/>
              <a:cs typeface="Times New Roman" pitchFamily="18" charset="0"/>
            </a:rPr>
            <a:t> выявлять закономерности исторических событий</a:t>
          </a:r>
          <a:endParaRPr lang="ru-RU" sz="2200" dirty="0">
            <a:latin typeface="Times New Roman" pitchFamily="18" charset="0"/>
            <a:cs typeface="Times New Roman" pitchFamily="18" charset="0"/>
          </a:endParaRPr>
        </a:p>
      </dgm:t>
    </dgm:pt>
    <dgm:pt modelId="{3DE4C37E-CC74-4B75-A782-C4D219FF8D06}" type="sibTrans" cxnId="{6F4D9986-34F9-423F-A4A2-7B45B1430568}">
      <dgm:prSet/>
      <dgm:spPr/>
      <dgm:t>
        <a:bodyPr/>
        <a:lstStyle/>
        <a:p>
          <a:endParaRPr lang="ru-RU"/>
        </a:p>
      </dgm:t>
    </dgm:pt>
    <dgm:pt modelId="{70264F31-E54B-4228-913D-AF67644F0B46}" type="parTrans" cxnId="{6F4D9986-34F9-423F-A4A2-7B45B1430568}">
      <dgm:prSet/>
      <dgm:spPr/>
      <dgm:t>
        <a:bodyPr/>
        <a:lstStyle/>
        <a:p>
          <a:endParaRPr lang="ru-RU"/>
        </a:p>
      </dgm:t>
    </dgm:pt>
    <dgm:pt modelId="{DDEEEB05-4FEE-495C-8BFA-733301A6E8F0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ru-RU" sz="2200" dirty="0" smtClean="0">
              <a:latin typeface="Times New Roman" pitchFamily="18" charset="0"/>
              <a:cs typeface="Times New Roman" pitchFamily="18" charset="0"/>
            </a:rPr>
            <a:t>Делать сравнения </a:t>
          </a:r>
        </a:p>
        <a:p>
          <a:pPr algn="ctr"/>
          <a:r>
            <a:rPr lang="ru-RU" sz="2200" dirty="0" smtClean="0">
              <a:latin typeface="Times New Roman" pitchFamily="18" charset="0"/>
              <a:cs typeface="Times New Roman" pitchFamily="18" charset="0"/>
            </a:rPr>
            <a:t>умение анализировать информацию собирать и использовать ее </a:t>
          </a:r>
        </a:p>
        <a:p>
          <a:pPr algn="ctr"/>
          <a:r>
            <a:rPr lang="ru-RU" sz="2200" dirty="0" smtClean="0">
              <a:latin typeface="Times New Roman" pitchFamily="18" charset="0"/>
              <a:cs typeface="Times New Roman" pitchFamily="18" charset="0"/>
            </a:rPr>
            <a:t>Умение делать вывод</a:t>
          </a:r>
          <a:endParaRPr lang="ru-RU" sz="2200" dirty="0">
            <a:latin typeface="Times New Roman" pitchFamily="18" charset="0"/>
            <a:cs typeface="Times New Roman" pitchFamily="18" charset="0"/>
          </a:endParaRPr>
        </a:p>
      </dgm:t>
    </dgm:pt>
    <dgm:pt modelId="{76821595-82BF-4F0D-9955-C5BB240D17AF}" type="sibTrans" cxnId="{8E1881F5-1978-44E4-A293-14F04B797405}">
      <dgm:prSet/>
      <dgm:spPr/>
      <dgm:t>
        <a:bodyPr/>
        <a:lstStyle/>
        <a:p>
          <a:endParaRPr lang="ru-RU"/>
        </a:p>
      </dgm:t>
    </dgm:pt>
    <dgm:pt modelId="{59901427-008B-47D9-9D4E-21C45180F07F}" type="parTrans" cxnId="{8E1881F5-1978-44E4-A293-14F04B797405}">
      <dgm:prSet/>
      <dgm:spPr/>
      <dgm:t>
        <a:bodyPr/>
        <a:lstStyle/>
        <a:p>
          <a:endParaRPr lang="ru-RU"/>
        </a:p>
      </dgm:t>
    </dgm:pt>
    <dgm:pt modelId="{EC73A3B1-068C-4B18-8F12-6EE05EA3ACC9}">
      <dgm:prSet phldrT="[Текст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ru-RU" sz="2000" b="0" dirty="0" smtClean="0">
              <a:solidFill>
                <a:schemeClr val="tx1"/>
              </a:solidFill>
              <a:latin typeface="+mj-lt"/>
            </a:rPr>
            <a:t>Объяснять понятия</a:t>
          </a:r>
          <a:r>
            <a:rPr lang="en-AU" sz="2000" b="0" dirty="0" smtClean="0">
              <a:solidFill>
                <a:schemeClr val="tx1"/>
              </a:solidFill>
              <a:latin typeface="+mj-lt"/>
            </a:rPr>
            <a:t>,</a:t>
          </a:r>
          <a:r>
            <a:rPr lang="ru-RU" sz="2000" b="0" dirty="0" smtClean="0">
              <a:solidFill>
                <a:schemeClr val="tx1"/>
              </a:solidFill>
              <a:latin typeface="+mj-lt"/>
            </a:rPr>
            <a:t> классифицировать объекты</a:t>
          </a:r>
          <a:r>
            <a:rPr lang="en-AU" sz="2000" b="0" dirty="0" smtClean="0">
              <a:solidFill>
                <a:schemeClr val="tx1"/>
              </a:solidFill>
              <a:latin typeface="+mj-lt"/>
            </a:rPr>
            <a:t>,</a:t>
          </a:r>
          <a:r>
            <a:rPr lang="ru-RU" sz="2000" b="0" dirty="0" smtClean="0">
              <a:solidFill>
                <a:schemeClr val="tx1"/>
              </a:solidFill>
              <a:latin typeface="+mj-lt"/>
            </a:rPr>
            <a:t> делать обобщения</a:t>
          </a:r>
          <a:r>
            <a:rPr lang="en-AU" sz="2000" b="0" dirty="0" smtClean="0">
              <a:solidFill>
                <a:schemeClr val="tx1"/>
              </a:solidFill>
              <a:latin typeface="+mj-lt"/>
            </a:rPr>
            <a:t>,</a:t>
          </a:r>
          <a:r>
            <a:rPr lang="ru-RU" sz="2000" b="0" dirty="0" smtClean="0">
              <a:solidFill>
                <a:schemeClr val="tx1"/>
              </a:solidFill>
              <a:latin typeface="+mj-lt"/>
            </a:rPr>
            <a:t> формулировать доказательства</a:t>
          </a:r>
          <a:endParaRPr lang="ru-RU" sz="2000" b="0" dirty="0">
            <a:solidFill>
              <a:schemeClr val="tx1"/>
            </a:solidFill>
            <a:latin typeface="+mj-lt"/>
          </a:endParaRPr>
        </a:p>
      </dgm:t>
    </dgm:pt>
    <dgm:pt modelId="{59469FA6-2645-46FB-A17F-19A071BF65C7}" type="sibTrans" cxnId="{13969483-439F-4ADA-B590-D468685FB022}">
      <dgm:prSet/>
      <dgm:spPr/>
      <dgm:t>
        <a:bodyPr/>
        <a:lstStyle/>
        <a:p>
          <a:endParaRPr lang="ru-RU"/>
        </a:p>
      </dgm:t>
    </dgm:pt>
    <dgm:pt modelId="{58AA203F-AAF0-400E-99A3-B9E4CB94AE32}" type="parTrans" cxnId="{13969483-439F-4ADA-B590-D468685FB022}">
      <dgm:prSet/>
      <dgm:spPr/>
      <dgm:t>
        <a:bodyPr/>
        <a:lstStyle/>
        <a:p>
          <a:endParaRPr lang="ru-RU"/>
        </a:p>
      </dgm:t>
    </dgm:pt>
    <dgm:pt modelId="{F9CA748B-7E27-44A8-9236-720B3BD82DF7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Сопоставлять объекты прошлого</a:t>
          </a:r>
          <a:r>
            <a:rPr lang="en-AU" sz="2000" dirty="0" smtClean="0">
              <a:latin typeface="Times New Roman" pitchFamily="18" charset="0"/>
              <a:cs typeface="Times New Roman" pitchFamily="18" charset="0"/>
            </a:rPr>
            <a:t>,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называть основные черты и характерные признаки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160191BC-FE2E-47FD-81D9-08968474D5EB}" type="sibTrans" cxnId="{75265EF5-01B0-4C97-A82E-4D1908559E6B}">
      <dgm:prSet/>
      <dgm:spPr/>
      <dgm:t>
        <a:bodyPr/>
        <a:lstStyle/>
        <a:p>
          <a:endParaRPr lang="ru-RU"/>
        </a:p>
      </dgm:t>
    </dgm:pt>
    <dgm:pt modelId="{8DAC4BCF-268D-4701-9229-228A64A03B82}" type="parTrans" cxnId="{75265EF5-01B0-4C97-A82E-4D1908559E6B}">
      <dgm:prSet/>
      <dgm:spPr/>
      <dgm:t>
        <a:bodyPr/>
        <a:lstStyle/>
        <a:p>
          <a:endParaRPr lang="ru-RU"/>
        </a:p>
      </dgm:t>
    </dgm:pt>
    <dgm:pt modelId="{E5F3D38A-EC08-4571-B5D2-EE8CF7462F74}" type="pres">
      <dgm:prSet presAssocID="{A734EB06-4C72-44B8-8F9C-EA6339A3CB06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64F92C6-7972-4F58-97DE-C1FB234F5A44}" type="pres">
      <dgm:prSet presAssocID="{DC5AD58B-242B-4E19-84DF-D3928B6F8D9B}" presName="circle1" presStyleLbl="node1" presStyleIdx="0" presStyleCnt="5"/>
      <dgm:spPr/>
    </dgm:pt>
    <dgm:pt modelId="{02C52B53-B51F-4E94-B735-6EB28ED79021}" type="pres">
      <dgm:prSet presAssocID="{DC5AD58B-242B-4E19-84DF-D3928B6F8D9B}" presName="space" presStyleCnt="0"/>
      <dgm:spPr/>
    </dgm:pt>
    <dgm:pt modelId="{27DE4586-840E-42EE-A1CD-6C184A477774}" type="pres">
      <dgm:prSet presAssocID="{DC5AD58B-242B-4E19-84DF-D3928B6F8D9B}" presName="rect1" presStyleLbl="alignAcc1" presStyleIdx="0" presStyleCnt="5"/>
      <dgm:spPr/>
      <dgm:t>
        <a:bodyPr/>
        <a:lstStyle/>
        <a:p>
          <a:endParaRPr lang="ru-RU"/>
        </a:p>
      </dgm:t>
    </dgm:pt>
    <dgm:pt modelId="{6F8B3C25-C7FB-45FA-A800-108F1C5DC1FC}" type="pres">
      <dgm:prSet presAssocID="{CB036944-031C-42EF-A0E2-25D94A78CF05}" presName="vertSpace2" presStyleLbl="node1" presStyleIdx="0" presStyleCnt="5"/>
      <dgm:spPr/>
    </dgm:pt>
    <dgm:pt modelId="{41D0DBD9-C076-4480-AE2D-7E2829F0BC5F}" type="pres">
      <dgm:prSet presAssocID="{CB036944-031C-42EF-A0E2-25D94A78CF05}" presName="circle2" presStyleLbl="node1" presStyleIdx="1" presStyleCnt="5"/>
      <dgm:spPr/>
    </dgm:pt>
    <dgm:pt modelId="{B4F4703A-2464-4262-9B8E-476E3A998885}" type="pres">
      <dgm:prSet presAssocID="{CB036944-031C-42EF-A0E2-25D94A78CF05}" presName="rect2" presStyleLbl="alignAcc1" presStyleIdx="1" presStyleCnt="5"/>
      <dgm:spPr/>
      <dgm:t>
        <a:bodyPr/>
        <a:lstStyle/>
        <a:p>
          <a:endParaRPr lang="ru-RU"/>
        </a:p>
      </dgm:t>
    </dgm:pt>
    <dgm:pt modelId="{DFD92D65-48CD-4B50-844A-A99570DB5A7D}" type="pres">
      <dgm:prSet presAssocID="{F9CA748B-7E27-44A8-9236-720B3BD82DF7}" presName="vertSpace3" presStyleLbl="node1" presStyleIdx="1" presStyleCnt="5"/>
      <dgm:spPr/>
    </dgm:pt>
    <dgm:pt modelId="{BA50A715-FACF-4B0E-9971-998827103698}" type="pres">
      <dgm:prSet presAssocID="{F9CA748B-7E27-44A8-9236-720B3BD82DF7}" presName="circle3" presStyleLbl="node1" presStyleIdx="2" presStyleCnt="5"/>
      <dgm:spPr/>
    </dgm:pt>
    <dgm:pt modelId="{0CA32121-FB53-439A-8A5C-BA2C9E12FECF}" type="pres">
      <dgm:prSet presAssocID="{F9CA748B-7E27-44A8-9236-720B3BD82DF7}" presName="rect3" presStyleLbl="alignAcc1" presStyleIdx="2" presStyleCnt="5"/>
      <dgm:spPr/>
      <dgm:t>
        <a:bodyPr/>
        <a:lstStyle/>
        <a:p>
          <a:endParaRPr lang="ru-RU"/>
        </a:p>
      </dgm:t>
    </dgm:pt>
    <dgm:pt modelId="{CB36B4BE-8D13-44FA-AF94-F6AE45360F44}" type="pres">
      <dgm:prSet presAssocID="{EC73A3B1-068C-4B18-8F12-6EE05EA3ACC9}" presName="vertSpace4" presStyleLbl="node1" presStyleIdx="2" presStyleCnt="5"/>
      <dgm:spPr/>
    </dgm:pt>
    <dgm:pt modelId="{625C28CA-76C9-4C3D-A192-3C1D8EA80881}" type="pres">
      <dgm:prSet presAssocID="{EC73A3B1-068C-4B18-8F12-6EE05EA3ACC9}" presName="circle4" presStyleLbl="node1" presStyleIdx="3" presStyleCnt="5"/>
      <dgm:spPr/>
    </dgm:pt>
    <dgm:pt modelId="{DE015465-EE52-41B4-B119-322DDA6FC81E}" type="pres">
      <dgm:prSet presAssocID="{EC73A3B1-068C-4B18-8F12-6EE05EA3ACC9}" presName="rect4" presStyleLbl="alignAcc1" presStyleIdx="3" presStyleCnt="5"/>
      <dgm:spPr/>
      <dgm:t>
        <a:bodyPr/>
        <a:lstStyle/>
        <a:p>
          <a:endParaRPr lang="ru-RU"/>
        </a:p>
      </dgm:t>
    </dgm:pt>
    <dgm:pt modelId="{9D051A21-FCBD-4C9A-BE76-11672A7C9AAD}" type="pres">
      <dgm:prSet presAssocID="{DDEEEB05-4FEE-495C-8BFA-733301A6E8F0}" presName="vertSpace5" presStyleLbl="node1" presStyleIdx="3" presStyleCnt="5"/>
      <dgm:spPr/>
    </dgm:pt>
    <dgm:pt modelId="{453120CC-989E-45AF-B2D2-FEDCAC5F0699}" type="pres">
      <dgm:prSet presAssocID="{DDEEEB05-4FEE-495C-8BFA-733301A6E8F0}" presName="circle5" presStyleLbl="node1" presStyleIdx="4" presStyleCnt="5"/>
      <dgm:spPr/>
    </dgm:pt>
    <dgm:pt modelId="{00DF3A89-5EEA-4848-8C7E-B93FB903AD3E}" type="pres">
      <dgm:prSet presAssocID="{DDEEEB05-4FEE-495C-8BFA-733301A6E8F0}" presName="rect5" presStyleLbl="alignAcc1" presStyleIdx="4" presStyleCnt="5" custScaleY="250067" custLinFactNeighborX="116" custLinFactNeighborY="72222"/>
      <dgm:spPr/>
      <dgm:t>
        <a:bodyPr/>
        <a:lstStyle/>
        <a:p>
          <a:endParaRPr lang="ru-RU"/>
        </a:p>
      </dgm:t>
    </dgm:pt>
    <dgm:pt modelId="{06D3A954-9588-40CD-81E4-B97D9965C7EE}" type="pres">
      <dgm:prSet presAssocID="{DC5AD58B-242B-4E19-84DF-D3928B6F8D9B}" presName="rect1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B4FAFB-178E-47F4-B146-A08C4FC30DDC}" type="pres">
      <dgm:prSet presAssocID="{CB036944-031C-42EF-A0E2-25D94A78CF05}" presName="rect2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2C5C30-1071-4E30-BAAC-657157331A43}" type="pres">
      <dgm:prSet presAssocID="{F9CA748B-7E27-44A8-9236-720B3BD82DF7}" presName="rect3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A0BF54-0D8A-49B0-8062-EAFAA480652F}" type="pres">
      <dgm:prSet presAssocID="{EC73A3B1-068C-4B18-8F12-6EE05EA3ACC9}" presName="rect4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0964C7-4E5A-465F-96CF-5DFB171D2168}" type="pres">
      <dgm:prSet presAssocID="{DDEEEB05-4FEE-495C-8BFA-733301A6E8F0}" presName="rect5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949D954-E2B0-4083-8295-91EA5177CA97}" type="presOf" srcId="{DDEEEB05-4FEE-495C-8BFA-733301A6E8F0}" destId="{00DF3A89-5EEA-4848-8C7E-B93FB903AD3E}" srcOrd="0" destOrd="0" presId="urn:microsoft.com/office/officeart/2005/8/layout/target3"/>
    <dgm:cxn modelId="{3CABBB2D-811C-4F5D-AB0A-78A8443642DD}" type="presOf" srcId="{EC73A3B1-068C-4B18-8F12-6EE05EA3ACC9}" destId="{38A0BF54-0D8A-49B0-8062-EAFAA480652F}" srcOrd="1" destOrd="0" presId="urn:microsoft.com/office/officeart/2005/8/layout/target3"/>
    <dgm:cxn modelId="{75265EF5-01B0-4C97-A82E-4D1908559E6B}" srcId="{A734EB06-4C72-44B8-8F9C-EA6339A3CB06}" destId="{F9CA748B-7E27-44A8-9236-720B3BD82DF7}" srcOrd="2" destOrd="0" parTransId="{8DAC4BCF-268D-4701-9229-228A64A03B82}" sibTransId="{160191BC-FE2E-47FD-81D9-08968474D5EB}"/>
    <dgm:cxn modelId="{39CDCE36-656E-44B5-B546-F956A4B5CFD6}" type="presOf" srcId="{CB036944-031C-42EF-A0E2-25D94A78CF05}" destId="{B4F4703A-2464-4262-9B8E-476E3A998885}" srcOrd="0" destOrd="0" presId="urn:microsoft.com/office/officeart/2005/8/layout/target3"/>
    <dgm:cxn modelId="{45611737-82F6-4D16-BA17-11F077D20622}" type="presOf" srcId="{DC5AD58B-242B-4E19-84DF-D3928B6F8D9B}" destId="{06D3A954-9588-40CD-81E4-B97D9965C7EE}" srcOrd="1" destOrd="0" presId="urn:microsoft.com/office/officeart/2005/8/layout/target3"/>
    <dgm:cxn modelId="{8885652E-3AD2-41CD-A973-CB36D965F19E}" type="presOf" srcId="{DC5AD58B-242B-4E19-84DF-D3928B6F8D9B}" destId="{27DE4586-840E-42EE-A1CD-6C184A477774}" srcOrd="0" destOrd="0" presId="urn:microsoft.com/office/officeart/2005/8/layout/target3"/>
    <dgm:cxn modelId="{988DAD9F-BC94-485D-82C9-0ABBF2758498}" type="presOf" srcId="{F9CA748B-7E27-44A8-9236-720B3BD82DF7}" destId="{0CA32121-FB53-439A-8A5C-BA2C9E12FECF}" srcOrd="0" destOrd="0" presId="urn:microsoft.com/office/officeart/2005/8/layout/target3"/>
    <dgm:cxn modelId="{6F4D9986-34F9-423F-A4A2-7B45B1430568}" srcId="{A734EB06-4C72-44B8-8F9C-EA6339A3CB06}" destId="{CB036944-031C-42EF-A0E2-25D94A78CF05}" srcOrd="1" destOrd="0" parTransId="{70264F31-E54B-4228-913D-AF67644F0B46}" sibTransId="{3DE4C37E-CC74-4B75-A782-C4D219FF8D06}"/>
    <dgm:cxn modelId="{8E1881F5-1978-44E4-A293-14F04B797405}" srcId="{A734EB06-4C72-44B8-8F9C-EA6339A3CB06}" destId="{DDEEEB05-4FEE-495C-8BFA-733301A6E8F0}" srcOrd="4" destOrd="0" parTransId="{59901427-008B-47D9-9D4E-21C45180F07F}" sibTransId="{76821595-82BF-4F0D-9955-C5BB240D17AF}"/>
    <dgm:cxn modelId="{13969483-439F-4ADA-B590-D468685FB022}" srcId="{A734EB06-4C72-44B8-8F9C-EA6339A3CB06}" destId="{EC73A3B1-068C-4B18-8F12-6EE05EA3ACC9}" srcOrd="3" destOrd="0" parTransId="{58AA203F-AAF0-400E-99A3-B9E4CB94AE32}" sibTransId="{59469FA6-2645-46FB-A17F-19A071BF65C7}"/>
    <dgm:cxn modelId="{B142CD7D-247A-4E1C-BA70-A522F70B3F82}" srcId="{A734EB06-4C72-44B8-8F9C-EA6339A3CB06}" destId="{DC5AD58B-242B-4E19-84DF-D3928B6F8D9B}" srcOrd="0" destOrd="0" parTransId="{5396B631-54CF-4D18-8FE3-8504A2B43E36}" sibTransId="{C0ED9BB9-003C-4A60-8DC9-0F12EFD57E17}"/>
    <dgm:cxn modelId="{439E8975-41EC-4976-8E2C-5DB3DA32BEA3}" type="presOf" srcId="{DDEEEB05-4FEE-495C-8BFA-733301A6E8F0}" destId="{3C0964C7-4E5A-465F-96CF-5DFB171D2168}" srcOrd="1" destOrd="0" presId="urn:microsoft.com/office/officeart/2005/8/layout/target3"/>
    <dgm:cxn modelId="{886FF601-475D-44B7-812E-D2A2560F1F1B}" type="presOf" srcId="{A734EB06-4C72-44B8-8F9C-EA6339A3CB06}" destId="{E5F3D38A-EC08-4571-B5D2-EE8CF7462F74}" srcOrd="0" destOrd="0" presId="urn:microsoft.com/office/officeart/2005/8/layout/target3"/>
    <dgm:cxn modelId="{284729E7-9070-49C4-AF5B-D4E212002E1C}" type="presOf" srcId="{EC73A3B1-068C-4B18-8F12-6EE05EA3ACC9}" destId="{DE015465-EE52-41B4-B119-322DDA6FC81E}" srcOrd="0" destOrd="0" presId="urn:microsoft.com/office/officeart/2005/8/layout/target3"/>
    <dgm:cxn modelId="{5E232A7D-1B47-4BA1-873E-4B74FACC8D15}" type="presOf" srcId="{CB036944-031C-42EF-A0E2-25D94A78CF05}" destId="{58B4FAFB-178E-47F4-B146-A08C4FC30DDC}" srcOrd="1" destOrd="0" presId="urn:microsoft.com/office/officeart/2005/8/layout/target3"/>
    <dgm:cxn modelId="{9F50BC50-E67F-4B1A-84BA-8ADC6CC206B3}" type="presOf" srcId="{F9CA748B-7E27-44A8-9236-720B3BD82DF7}" destId="{1C2C5C30-1071-4E30-BAAC-657157331A43}" srcOrd="1" destOrd="0" presId="urn:microsoft.com/office/officeart/2005/8/layout/target3"/>
    <dgm:cxn modelId="{BCE94C4E-5A27-4205-9FE7-8934C4E877ED}" type="presParOf" srcId="{E5F3D38A-EC08-4571-B5D2-EE8CF7462F74}" destId="{A64F92C6-7972-4F58-97DE-C1FB234F5A44}" srcOrd="0" destOrd="0" presId="urn:microsoft.com/office/officeart/2005/8/layout/target3"/>
    <dgm:cxn modelId="{DB198C2A-006A-4E81-8C93-EA36E1498DEA}" type="presParOf" srcId="{E5F3D38A-EC08-4571-B5D2-EE8CF7462F74}" destId="{02C52B53-B51F-4E94-B735-6EB28ED79021}" srcOrd="1" destOrd="0" presId="urn:microsoft.com/office/officeart/2005/8/layout/target3"/>
    <dgm:cxn modelId="{F314BC59-6DB0-4C28-A6C1-CFE11EAFF3C5}" type="presParOf" srcId="{E5F3D38A-EC08-4571-B5D2-EE8CF7462F74}" destId="{27DE4586-840E-42EE-A1CD-6C184A477774}" srcOrd="2" destOrd="0" presId="urn:microsoft.com/office/officeart/2005/8/layout/target3"/>
    <dgm:cxn modelId="{E67B1B5D-626E-48EB-9561-0727F75BEF79}" type="presParOf" srcId="{E5F3D38A-EC08-4571-B5D2-EE8CF7462F74}" destId="{6F8B3C25-C7FB-45FA-A800-108F1C5DC1FC}" srcOrd="3" destOrd="0" presId="urn:microsoft.com/office/officeart/2005/8/layout/target3"/>
    <dgm:cxn modelId="{45003AD3-32B6-47D1-90F7-1A8E6F2CF228}" type="presParOf" srcId="{E5F3D38A-EC08-4571-B5D2-EE8CF7462F74}" destId="{41D0DBD9-C076-4480-AE2D-7E2829F0BC5F}" srcOrd="4" destOrd="0" presId="urn:microsoft.com/office/officeart/2005/8/layout/target3"/>
    <dgm:cxn modelId="{EB7C1454-BEDE-4158-901E-5062A4DA0954}" type="presParOf" srcId="{E5F3D38A-EC08-4571-B5D2-EE8CF7462F74}" destId="{B4F4703A-2464-4262-9B8E-476E3A998885}" srcOrd="5" destOrd="0" presId="urn:microsoft.com/office/officeart/2005/8/layout/target3"/>
    <dgm:cxn modelId="{3292EA9B-F01A-43E1-A156-BF1A8718CCB2}" type="presParOf" srcId="{E5F3D38A-EC08-4571-B5D2-EE8CF7462F74}" destId="{DFD92D65-48CD-4B50-844A-A99570DB5A7D}" srcOrd="6" destOrd="0" presId="urn:microsoft.com/office/officeart/2005/8/layout/target3"/>
    <dgm:cxn modelId="{018D14FE-9CBF-43B7-97DC-DF30D308FF68}" type="presParOf" srcId="{E5F3D38A-EC08-4571-B5D2-EE8CF7462F74}" destId="{BA50A715-FACF-4B0E-9971-998827103698}" srcOrd="7" destOrd="0" presId="urn:microsoft.com/office/officeart/2005/8/layout/target3"/>
    <dgm:cxn modelId="{9C3CFE85-C1CC-47C7-84E8-E548ED3AA74D}" type="presParOf" srcId="{E5F3D38A-EC08-4571-B5D2-EE8CF7462F74}" destId="{0CA32121-FB53-439A-8A5C-BA2C9E12FECF}" srcOrd="8" destOrd="0" presId="urn:microsoft.com/office/officeart/2005/8/layout/target3"/>
    <dgm:cxn modelId="{297E62BE-047C-4397-9828-B8AE4A7ABDA8}" type="presParOf" srcId="{E5F3D38A-EC08-4571-B5D2-EE8CF7462F74}" destId="{CB36B4BE-8D13-44FA-AF94-F6AE45360F44}" srcOrd="9" destOrd="0" presId="urn:microsoft.com/office/officeart/2005/8/layout/target3"/>
    <dgm:cxn modelId="{7C294BEB-D2AE-4DAA-BC83-CE6EE9E06E25}" type="presParOf" srcId="{E5F3D38A-EC08-4571-B5D2-EE8CF7462F74}" destId="{625C28CA-76C9-4C3D-A192-3C1D8EA80881}" srcOrd="10" destOrd="0" presId="urn:microsoft.com/office/officeart/2005/8/layout/target3"/>
    <dgm:cxn modelId="{F9F8E732-8F96-4042-AE4D-5C17C4103BC1}" type="presParOf" srcId="{E5F3D38A-EC08-4571-B5D2-EE8CF7462F74}" destId="{DE015465-EE52-41B4-B119-322DDA6FC81E}" srcOrd="11" destOrd="0" presId="urn:microsoft.com/office/officeart/2005/8/layout/target3"/>
    <dgm:cxn modelId="{BB2E2425-D04E-4DD7-87DD-1EE1BF45359D}" type="presParOf" srcId="{E5F3D38A-EC08-4571-B5D2-EE8CF7462F74}" destId="{9D051A21-FCBD-4C9A-BE76-11672A7C9AAD}" srcOrd="12" destOrd="0" presId="urn:microsoft.com/office/officeart/2005/8/layout/target3"/>
    <dgm:cxn modelId="{8464BFE7-FA18-4A35-8CA2-2464DFBDAB97}" type="presParOf" srcId="{E5F3D38A-EC08-4571-B5D2-EE8CF7462F74}" destId="{453120CC-989E-45AF-B2D2-FEDCAC5F0699}" srcOrd="13" destOrd="0" presId="urn:microsoft.com/office/officeart/2005/8/layout/target3"/>
    <dgm:cxn modelId="{D57818BA-F44C-4D13-98BE-E8AFE8D0F28C}" type="presParOf" srcId="{E5F3D38A-EC08-4571-B5D2-EE8CF7462F74}" destId="{00DF3A89-5EEA-4848-8C7E-B93FB903AD3E}" srcOrd="14" destOrd="0" presId="urn:microsoft.com/office/officeart/2005/8/layout/target3"/>
    <dgm:cxn modelId="{6EBD39AD-2F6F-4AE5-B34C-DE131C7ACCA6}" type="presParOf" srcId="{E5F3D38A-EC08-4571-B5D2-EE8CF7462F74}" destId="{06D3A954-9588-40CD-81E4-B97D9965C7EE}" srcOrd="15" destOrd="0" presId="urn:microsoft.com/office/officeart/2005/8/layout/target3"/>
    <dgm:cxn modelId="{5E0ACE96-1322-46CE-89E4-86FE521EE08E}" type="presParOf" srcId="{E5F3D38A-EC08-4571-B5D2-EE8CF7462F74}" destId="{58B4FAFB-178E-47F4-B146-A08C4FC30DDC}" srcOrd="16" destOrd="0" presId="urn:microsoft.com/office/officeart/2005/8/layout/target3"/>
    <dgm:cxn modelId="{25686B3A-119D-4486-B41E-FBB7BC655470}" type="presParOf" srcId="{E5F3D38A-EC08-4571-B5D2-EE8CF7462F74}" destId="{1C2C5C30-1071-4E30-BAAC-657157331A43}" srcOrd="17" destOrd="0" presId="urn:microsoft.com/office/officeart/2005/8/layout/target3"/>
    <dgm:cxn modelId="{D550A304-5527-460C-98D3-4352B0F02148}" type="presParOf" srcId="{E5F3D38A-EC08-4571-B5D2-EE8CF7462F74}" destId="{38A0BF54-0D8A-49B0-8062-EAFAA480652F}" srcOrd="18" destOrd="0" presId="urn:microsoft.com/office/officeart/2005/8/layout/target3"/>
    <dgm:cxn modelId="{6AA94E13-97D1-4006-AD36-6E0E9872883E}" type="presParOf" srcId="{E5F3D38A-EC08-4571-B5D2-EE8CF7462F74}" destId="{3C0964C7-4E5A-465F-96CF-5DFB171D2168}" srcOrd="19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734EB06-4C72-44B8-8F9C-EA6339A3CB06}" type="doc">
      <dgm:prSet loTypeId="urn:microsoft.com/office/officeart/2008/layout/VerticalCurvedList" loCatId="list" qsTypeId="urn:microsoft.com/office/officeart/2005/8/quickstyle/3d2" qsCatId="3D" csTypeId="urn:microsoft.com/office/officeart/2005/8/colors/accent6_1" csCatId="accent6" phldr="1"/>
      <dgm:spPr/>
      <dgm:t>
        <a:bodyPr/>
        <a:lstStyle/>
        <a:p>
          <a:endParaRPr lang="ru-RU"/>
        </a:p>
      </dgm:t>
    </dgm:pt>
    <dgm:pt modelId="{DC5AD58B-242B-4E19-84DF-D3928B6F8D9B}">
      <dgm:prSet phldrT="[Текст]" custT="1"/>
      <dgm:spPr>
        <a:solidFill>
          <a:srgbClr val="CEDDFE"/>
        </a:solidFill>
      </dgm:spPr>
      <dgm:t>
        <a:bodyPr/>
        <a:lstStyle/>
        <a:p>
          <a:pPr algn="ctr"/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В ходе проведенного исследования можно сделать вывод о том что Метод проектов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5396B631-54CF-4D18-8FE3-8504A2B43E36}" type="parTrans" cxnId="{B142CD7D-247A-4E1C-BA70-A522F70B3F82}">
      <dgm:prSet/>
      <dgm:spPr/>
      <dgm:t>
        <a:bodyPr/>
        <a:lstStyle/>
        <a:p>
          <a:endParaRPr lang="ru-RU"/>
        </a:p>
      </dgm:t>
    </dgm:pt>
    <dgm:pt modelId="{C0ED9BB9-003C-4A60-8DC9-0F12EFD57E17}" type="sibTrans" cxnId="{B142CD7D-247A-4E1C-BA70-A522F70B3F82}">
      <dgm:prSet/>
      <dgm:spPr/>
      <dgm:t>
        <a:bodyPr/>
        <a:lstStyle/>
        <a:p>
          <a:endParaRPr lang="ru-RU"/>
        </a:p>
      </dgm:t>
    </dgm:pt>
    <dgm:pt modelId="{CB036944-031C-42EF-A0E2-25D94A78CF05}">
      <dgm:prSet custT="1"/>
      <dgm:spPr>
        <a:solidFill>
          <a:srgbClr val="CEDDFE"/>
        </a:solidFill>
      </dgm:spPr>
      <dgm:t>
        <a:bodyPr/>
        <a:lstStyle/>
        <a:p>
          <a:pPr algn="ctr"/>
          <a:r>
            <a:rPr lang="ru-RU" sz="2200" dirty="0" smtClean="0">
              <a:latin typeface="Times New Roman" pitchFamily="18" charset="0"/>
              <a:cs typeface="Times New Roman" pitchFamily="18" charset="0"/>
            </a:rPr>
            <a:t>Позволяет решить одну  из самых острых проблем современного образования-проблему мотивации</a:t>
          </a:r>
          <a:endParaRPr lang="ru-RU" sz="2200" dirty="0">
            <a:latin typeface="Times New Roman" pitchFamily="18" charset="0"/>
            <a:cs typeface="Times New Roman" pitchFamily="18" charset="0"/>
          </a:endParaRPr>
        </a:p>
      </dgm:t>
    </dgm:pt>
    <dgm:pt modelId="{70264F31-E54B-4228-913D-AF67644F0B46}" type="parTrans" cxnId="{6F4D9986-34F9-423F-A4A2-7B45B1430568}">
      <dgm:prSet/>
      <dgm:spPr/>
      <dgm:t>
        <a:bodyPr/>
        <a:lstStyle/>
        <a:p>
          <a:endParaRPr lang="ru-RU"/>
        </a:p>
      </dgm:t>
    </dgm:pt>
    <dgm:pt modelId="{3DE4C37E-CC74-4B75-A782-C4D219FF8D06}" type="sibTrans" cxnId="{6F4D9986-34F9-423F-A4A2-7B45B1430568}">
      <dgm:prSet/>
      <dgm:spPr/>
      <dgm:t>
        <a:bodyPr/>
        <a:lstStyle/>
        <a:p>
          <a:endParaRPr lang="ru-RU"/>
        </a:p>
      </dgm:t>
    </dgm:pt>
    <dgm:pt modelId="{F9CA748B-7E27-44A8-9236-720B3BD82DF7}">
      <dgm:prSet custT="1"/>
      <dgm:spPr>
        <a:solidFill>
          <a:srgbClr val="CEDDFE"/>
        </a:solidFill>
      </dgm:spPr>
      <dgm:t>
        <a:bodyPr/>
        <a:lstStyle/>
        <a:p>
          <a:pPr algn="ctr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Реализуются принципы личностно-ориентированного обучения</a:t>
          </a:r>
          <a:r>
            <a:rPr lang="en-AU" sz="2000" dirty="0" smtClean="0">
              <a:latin typeface="Times New Roman" pitchFamily="18" charset="0"/>
              <a:cs typeface="Times New Roman" pitchFamily="18" charset="0"/>
            </a:rPr>
            <a:t>,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ведет к формированию собственных оценок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,</a:t>
          </a:r>
          <a:r>
            <a:rPr lang="en-AU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развитию критического мышления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8DAC4BCF-268D-4701-9229-228A64A03B82}" type="parTrans" cxnId="{75265EF5-01B0-4C97-A82E-4D1908559E6B}">
      <dgm:prSet/>
      <dgm:spPr/>
      <dgm:t>
        <a:bodyPr/>
        <a:lstStyle/>
        <a:p>
          <a:endParaRPr lang="ru-RU"/>
        </a:p>
      </dgm:t>
    </dgm:pt>
    <dgm:pt modelId="{160191BC-FE2E-47FD-81D9-08968474D5EB}" type="sibTrans" cxnId="{75265EF5-01B0-4C97-A82E-4D1908559E6B}">
      <dgm:prSet/>
      <dgm:spPr/>
      <dgm:t>
        <a:bodyPr/>
        <a:lstStyle/>
        <a:p>
          <a:endParaRPr lang="ru-RU"/>
        </a:p>
      </dgm:t>
    </dgm:pt>
    <dgm:pt modelId="{EC73A3B1-068C-4B18-8F12-6EE05EA3ACC9}">
      <dgm:prSet phldrT="[Текст]" custT="1"/>
      <dgm:spPr>
        <a:solidFill>
          <a:srgbClr val="CEDDFE"/>
        </a:solidFill>
      </dgm:spPr>
      <dgm:t>
        <a:bodyPr/>
        <a:lstStyle/>
        <a:p>
          <a:pPr algn="ctr"/>
          <a:r>
            <a:rPr lang="ru-RU" sz="2200" dirty="0" smtClean="0"/>
            <a:t>Школьники осваивают проектно-преобразовательную деятельность</a:t>
          </a:r>
          <a:r>
            <a:rPr lang="en-AU" sz="2200" dirty="0" smtClean="0"/>
            <a:t>,</a:t>
          </a:r>
          <a:r>
            <a:rPr lang="ru-RU" sz="2200" dirty="0" smtClean="0"/>
            <a:t> учатся самостоятельно искать и анализировать информацию </a:t>
          </a:r>
          <a:endParaRPr lang="ru-RU" sz="2200" dirty="0"/>
        </a:p>
      </dgm:t>
    </dgm:pt>
    <dgm:pt modelId="{59469FA6-2645-46FB-A17F-19A071BF65C7}" type="sibTrans" cxnId="{13969483-439F-4ADA-B590-D468685FB022}">
      <dgm:prSet/>
      <dgm:spPr/>
      <dgm:t>
        <a:bodyPr/>
        <a:lstStyle/>
        <a:p>
          <a:endParaRPr lang="ru-RU"/>
        </a:p>
      </dgm:t>
    </dgm:pt>
    <dgm:pt modelId="{58AA203F-AAF0-400E-99A3-B9E4CB94AE32}" type="parTrans" cxnId="{13969483-439F-4ADA-B590-D468685FB022}">
      <dgm:prSet/>
      <dgm:spPr/>
      <dgm:t>
        <a:bodyPr/>
        <a:lstStyle/>
        <a:p>
          <a:endParaRPr lang="ru-RU"/>
        </a:p>
      </dgm:t>
    </dgm:pt>
    <dgm:pt modelId="{DDEEEB05-4FEE-495C-8BFA-733301A6E8F0}">
      <dgm:prSet custT="1"/>
      <dgm:spPr>
        <a:solidFill>
          <a:srgbClr val="CEDDFE"/>
        </a:solidFill>
      </dgm:spPr>
      <dgm:t>
        <a:bodyPr/>
        <a:lstStyle/>
        <a:p>
          <a:pPr algn="ctr"/>
          <a:r>
            <a:rPr lang="ru-RU" sz="2200" dirty="0" smtClean="0">
              <a:latin typeface="Times New Roman" pitchFamily="18" charset="0"/>
              <a:cs typeface="Times New Roman" pitchFamily="18" charset="0"/>
            </a:rPr>
            <a:t>В итоге развиваются их творческие и </a:t>
          </a:r>
          <a:r>
            <a:rPr lang="ru-RU" sz="2200" dirty="0" smtClean="0">
              <a:latin typeface="Times New Roman" pitchFamily="18" charset="0"/>
              <a:cs typeface="Times New Roman" pitchFamily="18" charset="0"/>
            </a:rPr>
            <a:t>интеллектуальные способности</a:t>
          </a:r>
          <a:r>
            <a:rPr lang="en-AU" sz="2200" dirty="0" smtClean="0">
              <a:latin typeface="Times New Roman" pitchFamily="18" charset="0"/>
              <a:cs typeface="Times New Roman" pitchFamily="18" charset="0"/>
            </a:rPr>
            <a:t>,</a:t>
          </a:r>
          <a:r>
            <a:rPr lang="ru-RU" sz="2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200" dirty="0" smtClean="0">
              <a:latin typeface="Times New Roman" pitchFamily="18" charset="0"/>
              <a:cs typeface="Times New Roman" pitchFamily="18" charset="0"/>
            </a:rPr>
            <a:t>самостоятельность</a:t>
          </a:r>
          <a:r>
            <a:rPr lang="en-AU" sz="2200" dirty="0" smtClean="0">
              <a:latin typeface="Times New Roman" pitchFamily="18" charset="0"/>
              <a:cs typeface="Times New Roman" pitchFamily="18" charset="0"/>
            </a:rPr>
            <a:t>,</a:t>
          </a:r>
          <a:r>
            <a:rPr lang="ru-RU" sz="2200" dirty="0" smtClean="0">
              <a:latin typeface="Times New Roman" pitchFamily="18" charset="0"/>
              <a:cs typeface="Times New Roman" pitchFamily="18" charset="0"/>
            </a:rPr>
            <a:t> формируются умения планировать и принимать решения</a:t>
          </a:r>
          <a:endParaRPr lang="ru-RU" sz="2200" dirty="0">
            <a:latin typeface="Times New Roman" pitchFamily="18" charset="0"/>
            <a:cs typeface="Times New Roman" pitchFamily="18" charset="0"/>
          </a:endParaRPr>
        </a:p>
      </dgm:t>
    </dgm:pt>
    <dgm:pt modelId="{76821595-82BF-4F0D-9955-C5BB240D17AF}" type="sibTrans" cxnId="{8E1881F5-1978-44E4-A293-14F04B797405}">
      <dgm:prSet/>
      <dgm:spPr/>
      <dgm:t>
        <a:bodyPr/>
        <a:lstStyle/>
        <a:p>
          <a:endParaRPr lang="ru-RU"/>
        </a:p>
      </dgm:t>
    </dgm:pt>
    <dgm:pt modelId="{59901427-008B-47D9-9D4E-21C45180F07F}" type="parTrans" cxnId="{8E1881F5-1978-44E4-A293-14F04B797405}">
      <dgm:prSet/>
      <dgm:spPr/>
      <dgm:t>
        <a:bodyPr/>
        <a:lstStyle/>
        <a:p>
          <a:endParaRPr lang="ru-RU"/>
        </a:p>
      </dgm:t>
    </dgm:pt>
    <dgm:pt modelId="{6CC0CAE5-DBAB-4C6D-8D23-896B9C573847}" type="pres">
      <dgm:prSet presAssocID="{A734EB06-4C72-44B8-8F9C-EA6339A3CB06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05494107-3CAC-4D74-AA01-BB1DAAAD97FC}" type="pres">
      <dgm:prSet presAssocID="{A734EB06-4C72-44B8-8F9C-EA6339A3CB06}" presName="Name1" presStyleCnt="0"/>
      <dgm:spPr/>
      <dgm:t>
        <a:bodyPr/>
        <a:lstStyle/>
        <a:p>
          <a:endParaRPr lang="ru-RU"/>
        </a:p>
      </dgm:t>
    </dgm:pt>
    <dgm:pt modelId="{8595C6EE-62E0-4437-9A2E-A965BEA6ABFD}" type="pres">
      <dgm:prSet presAssocID="{A734EB06-4C72-44B8-8F9C-EA6339A3CB06}" presName="cycle" presStyleCnt="0"/>
      <dgm:spPr/>
      <dgm:t>
        <a:bodyPr/>
        <a:lstStyle/>
        <a:p>
          <a:endParaRPr lang="ru-RU"/>
        </a:p>
      </dgm:t>
    </dgm:pt>
    <dgm:pt modelId="{83207B26-CD42-46D3-B46B-658A33D7075A}" type="pres">
      <dgm:prSet presAssocID="{A734EB06-4C72-44B8-8F9C-EA6339A3CB06}" presName="srcNode" presStyleLbl="node1" presStyleIdx="0" presStyleCnt="5"/>
      <dgm:spPr/>
      <dgm:t>
        <a:bodyPr/>
        <a:lstStyle/>
        <a:p>
          <a:endParaRPr lang="ru-RU"/>
        </a:p>
      </dgm:t>
    </dgm:pt>
    <dgm:pt modelId="{C04CA2D1-7A70-4DD5-B199-39CA305ABF04}" type="pres">
      <dgm:prSet presAssocID="{A734EB06-4C72-44B8-8F9C-EA6339A3CB06}" presName="conn" presStyleLbl="parChTrans1D2" presStyleIdx="0" presStyleCnt="1"/>
      <dgm:spPr/>
      <dgm:t>
        <a:bodyPr/>
        <a:lstStyle/>
        <a:p>
          <a:endParaRPr lang="ru-RU"/>
        </a:p>
      </dgm:t>
    </dgm:pt>
    <dgm:pt modelId="{492FC2D7-2122-492D-9ECE-1E23E3DB744C}" type="pres">
      <dgm:prSet presAssocID="{A734EB06-4C72-44B8-8F9C-EA6339A3CB06}" presName="extraNode" presStyleLbl="node1" presStyleIdx="0" presStyleCnt="5"/>
      <dgm:spPr/>
      <dgm:t>
        <a:bodyPr/>
        <a:lstStyle/>
        <a:p>
          <a:endParaRPr lang="ru-RU"/>
        </a:p>
      </dgm:t>
    </dgm:pt>
    <dgm:pt modelId="{5B69A668-5C0E-423E-B7E9-B44990EF84FF}" type="pres">
      <dgm:prSet presAssocID="{A734EB06-4C72-44B8-8F9C-EA6339A3CB06}" presName="dstNode" presStyleLbl="node1" presStyleIdx="0" presStyleCnt="5"/>
      <dgm:spPr/>
      <dgm:t>
        <a:bodyPr/>
        <a:lstStyle/>
        <a:p>
          <a:endParaRPr lang="ru-RU"/>
        </a:p>
      </dgm:t>
    </dgm:pt>
    <dgm:pt modelId="{514036D3-A4DD-4498-800D-86E22AA57D61}" type="pres">
      <dgm:prSet presAssocID="{DC5AD58B-242B-4E19-84DF-D3928B6F8D9B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754BA9-A33A-4EAD-A1D0-856AFB6BC957}" type="pres">
      <dgm:prSet presAssocID="{DC5AD58B-242B-4E19-84DF-D3928B6F8D9B}" presName="accent_1" presStyleCnt="0"/>
      <dgm:spPr/>
      <dgm:t>
        <a:bodyPr/>
        <a:lstStyle/>
        <a:p>
          <a:endParaRPr lang="ru-RU"/>
        </a:p>
      </dgm:t>
    </dgm:pt>
    <dgm:pt modelId="{2523A370-1F54-4D91-8F15-7104F7A2C245}" type="pres">
      <dgm:prSet presAssocID="{DC5AD58B-242B-4E19-84DF-D3928B6F8D9B}" presName="accentRepeatNode" presStyleLbl="solidFgAcc1" presStyleIdx="0" presStyleCnt="5" custLinFactNeighborX="-2611" custLinFactNeighborY="-22535"/>
      <dgm:spPr/>
      <dgm:t>
        <a:bodyPr/>
        <a:lstStyle/>
        <a:p>
          <a:endParaRPr lang="ru-RU"/>
        </a:p>
      </dgm:t>
    </dgm:pt>
    <dgm:pt modelId="{1EEA2D0C-0986-4B9F-B9AC-94FD38A82537}" type="pres">
      <dgm:prSet presAssocID="{CB036944-031C-42EF-A0E2-25D94A78CF05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0E5A35-18BE-4B35-AFBD-24B78118FFDE}" type="pres">
      <dgm:prSet presAssocID="{CB036944-031C-42EF-A0E2-25D94A78CF05}" presName="accent_2" presStyleCnt="0"/>
      <dgm:spPr/>
      <dgm:t>
        <a:bodyPr/>
        <a:lstStyle/>
        <a:p>
          <a:endParaRPr lang="ru-RU"/>
        </a:p>
      </dgm:t>
    </dgm:pt>
    <dgm:pt modelId="{C2051061-BE76-4578-830A-5C33708EE8A8}" type="pres">
      <dgm:prSet presAssocID="{CB036944-031C-42EF-A0E2-25D94A78CF05}" presName="accentRepeatNode" presStyleLbl="solidFgAcc1" presStyleIdx="1" presStyleCnt="5"/>
      <dgm:spPr/>
      <dgm:t>
        <a:bodyPr/>
        <a:lstStyle/>
        <a:p>
          <a:endParaRPr lang="ru-RU"/>
        </a:p>
      </dgm:t>
    </dgm:pt>
    <dgm:pt modelId="{81756B29-2E67-46B4-9B9F-7F8534A38449}" type="pres">
      <dgm:prSet presAssocID="{F9CA748B-7E27-44A8-9236-720B3BD82DF7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E1C847-1F52-4AAF-A3A9-ADC303789B10}" type="pres">
      <dgm:prSet presAssocID="{F9CA748B-7E27-44A8-9236-720B3BD82DF7}" presName="accent_3" presStyleCnt="0"/>
      <dgm:spPr/>
      <dgm:t>
        <a:bodyPr/>
        <a:lstStyle/>
        <a:p>
          <a:endParaRPr lang="ru-RU"/>
        </a:p>
      </dgm:t>
    </dgm:pt>
    <dgm:pt modelId="{656750A3-0C72-4578-ABF3-8EBAEEFBDEF1}" type="pres">
      <dgm:prSet presAssocID="{F9CA748B-7E27-44A8-9236-720B3BD82DF7}" presName="accentRepeatNode" presStyleLbl="solidFgAcc1" presStyleIdx="2" presStyleCnt="5"/>
      <dgm:spPr/>
      <dgm:t>
        <a:bodyPr/>
        <a:lstStyle/>
        <a:p>
          <a:endParaRPr lang="ru-RU"/>
        </a:p>
      </dgm:t>
    </dgm:pt>
    <dgm:pt modelId="{104A9A22-F226-42C3-9B39-BBF1DA5FDA59}" type="pres">
      <dgm:prSet presAssocID="{EC73A3B1-068C-4B18-8F12-6EE05EA3ACC9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30AD23-5102-45C6-B471-DD192293FF96}" type="pres">
      <dgm:prSet presAssocID="{EC73A3B1-068C-4B18-8F12-6EE05EA3ACC9}" presName="accent_4" presStyleCnt="0"/>
      <dgm:spPr/>
      <dgm:t>
        <a:bodyPr/>
        <a:lstStyle/>
        <a:p>
          <a:endParaRPr lang="ru-RU"/>
        </a:p>
      </dgm:t>
    </dgm:pt>
    <dgm:pt modelId="{7BBBC3E0-8247-447C-B45F-ACF47B7E92B3}" type="pres">
      <dgm:prSet presAssocID="{EC73A3B1-068C-4B18-8F12-6EE05EA3ACC9}" presName="accentRepeatNode" presStyleLbl="solidFgAcc1" presStyleIdx="3" presStyleCnt="5"/>
      <dgm:spPr/>
      <dgm:t>
        <a:bodyPr/>
        <a:lstStyle/>
        <a:p>
          <a:endParaRPr lang="ru-RU"/>
        </a:p>
      </dgm:t>
    </dgm:pt>
    <dgm:pt modelId="{D9846529-1959-4607-8181-746A0F20A7D7}" type="pres">
      <dgm:prSet presAssocID="{DDEEEB05-4FEE-495C-8BFA-733301A6E8F0}" presName="text_5" presStyleLbl="node1" presStyleIdx="4" presStyleCnt="5" custScaleY="1627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54F651-58E1-48D1-A676-945C8CA7E251}" type="pres">
      <dgm:prSet presAssocID="{DDEEEB05-4FEE-495C-8BFA-733301A6E8F0}" presName="accent_5" presStyleCnt="0"/>
      <dgm:spPr/>
      <dgm:t>
        <a:bodyPr/>
        <a:lstStyle/>
        <a:p>
          <a:endParaRPr lang="ru-RU"/>
        </a:p>
      </dgm:t>
    </dgm:pt>
    <dgm:pt modelId="{1DF60803-F864-4062-9E4B-F34591C71124}" type="pres">
      <dgm:prSet presAssocID="{DDEEEB05-4FEE-495C-8BFA-733301A6E8F0}" presName="accentRepeatNode" presStyleLbl="solidFgAcc1" presStyleIdx="4" presStyleCnt="5"/>
      <dgm:spPr/>
      <dgm:t>
        <a:bodyPr/>
        <a:lstStyle/>
        <a:p>
          <a:endParaRPr lang="ru-RU"/>
        </a:p>
      </dgm:t>
    </dgm:pt>
  </dgm:ptLst>
  <dgm:cxnLst>
    <dgm:cxn modelId="{75265EF5-01B0-4C97-A82E-4D1908559E6B}" srcId="{A734EB06-4C72-44B8-8F9C-EA6339A3CB06}" destId="{F9CA748B-7E27-44A8-9236-720B3BD82DF7}" srcOrd="2" destOrd="0" parTransId="{8DAC4BCF-268D-4701-9229-228A64A03B82}" sibTransId="{160191BC-FE2E-47FD-81D9-08968474D5EB}"/>
    <dgm:cxn modelId="{846FAC3D-1819-4CBD-BB5F-116750EB1534}" type="presOf" srcId="{C0ED9BB9-003C-4A60-8DC9-0F12EFD57E17}" destId="{C04CA2D1-7A70-4DD5-B199-39CA305ABF04}" srcOrd="0" destOrd="0" presId="urn:microsoft.com/office/officeart/2008/layout/VerticalCurvedList"/>
    <dgm:cxn modelId="{24E8AA65-D3A8-4C0E-A70C-A38EB8075E23}" type="presOf" srcId="{CB036944-031C-42EF-A0E2-25D94A78CF05}" destId="{1EEA2D0C-0986-4B9F-B9AC-94FD38A82537}" srcOrd="0" destOrd="0" presId="urn:microsoft.com/office/officeart/2008/layout/VerticalCurvedList"/>
    <dgm:cxn modelId="{1D306A91-9E64-4E57-8CEA-BAC70FBD7535}" type="presOf" srcId="{DC5AD58B-242B-4E19-84DF-D3928B6F8D9B}" destId="{514036D3-A4DD-4498-800D-86E22AA57D61}" srcOrd="0" destOrd="0" presId="urn:microsoft.com/office/officeart/2008/layout/VerticalCurvedList"/>
    <dgm:cxn modelId="{8E1881F5-1978-44E4-A293-14F04B797405}" srcId="{A734EB06-4C72-44B8-8F9C-EA6339A3CB06}" destId="{DDEEEB05-4FEE-495C-8BFA-733301A6E8F0}" srcOrd="4" destOrd="0" parTransId="{59901427-008B-47D9-9D4E-21C45180F07F}" sibTransId="{76821595-82BF-4F0D-9955-C5BB240D17AF}"/>
    <dgm:cxn modelId="{9927217C-C16D-4A07-8CDD-6D74DB90E9BC}" type="presOf" srcId="{EC73A3B1-068C-4B18-8F12-6EE05EA3ACC9}" destId="{104A9A22-F226-42C3-9B39-BBF1DA5FDA59}" srcOrd="0" destOrd="0" presId="urn:microsoft.com/office/officeart/2008/layout/VerticalCurvedList"/>
    <dgm:cxn modelId="{6F4D9986-34F9-423F-A4A2-7B45B1430568}" srcId="{A734EB06-4C72-44B8-8F9C-EA6339A3CB06}" destId="{CB036944-031C-42EF-A0E2-25D94A78CF05}" srcOrd="1" destOrd="0" parTransId="{70264F31-E54B-4228-913D-AF67644F0B46}" sibTransId="{3DE4C37E-CC74-4B75-A782-C4D219FF8D06}"/>
    <dgm:cxn modelId="{B142CD7D-247A-4E1C-BA70-A522F70B3F82}" srcId="{A734EB06-4C72-44B8-8F9C-EA6339A3CB06}" destId="{DC5AD58B-242B-4E19-84DF-D3928B6F8D9B}" srcOrd="0" destOrd="0" parTransId="{5396B631-54CF-4D18-8FE3-8504A2B43E36}" sibTransId="{C0ED9BB9-003C-4A60-8DC9-0F12EFD57E17}"/>
    <dgm:cxn modelId="{13969483-439F-4ADA-B590-D468685FB022}" srcId="{A734EB06-4C72-44B8-8F9C-EA6339A3CB06}" destId="{EC73A3B1-068C-4B18-8F12-6EE05EA3ACC9}" srcOrd="3" destOrd="0" parTransId="{58AA203F-AAF0-400E-99A3-B9E4CB94AE32}" sibTransId="{59469FA6-2645-46FB-A17F-19A071BF65C7}"/>
    <dgm:cxn modelId="{AF27B22B-314B-498F-9EE3-36032AB3647E}" type="presOf" srcId="{F9CA748B-7E27-44A8-9236-720B3BD82DF7}" destId="{81756B29-2E67-46B4-9B9F-7F8534A38449}" srcOrd="0" destOrd="0" presId="urn:microsoft.com/office/officeart/2008/layout/VerticalCurvedList"/>
    <dgm:cxn modelId="{D4D536D6-8312-4AC6-B2AD-B68412834A90}" type="presOf" srcId="{DDEEEB05-4FEE-495C-8BFA-733301A6E8F0}" destId="{D9846529-1959-4607-8181-746A0F20A7D7}" srcOrd="0" destOrd="0" presId="urn:microsoft.com/office/officeart/2008/layout/VerticalCurvedList"/>
    <dgm:cxn modelId="{04CD0EB9-70C1-4DE2-85C9-C462351B20DA}" type="presOf" srcId="{A734EB06-4C72-44B8-8F9C-EA6339A3CB06}" destId="{6CC0CAE5-DBAB-4C6D-8D23-896B9C573847}" srcOrd="0" destOrd="0" presId="urn:microsoft.com/office/officeart/2008/layout/VerticalCurvedList"/>
    <dgm:cxn modelId="{64F104D3-B0CB-4125-BF1C-D69C92AC8570}" type="presParOf" srcId="{6CC0CAE5-DBAB-4C6D-8D23-896B9C573847}" destId="{05494107-3CAC-4D74-AA01-BB1DAAAD97FC}" srcOrd="0" destOrd="0" presId="urn:microsoft.com/office/officeart/2008/layout/VerticalCurvedList"/>
    <dgm:cxn modelId="{04DE3A7A-2228-4F89-998E-78018E79D316}" type="presParOf" srcId="{05494107-3CAC-4D74-AA01-BB1DAAAD97FC}" destId="{8595C6EE-62E0-4437-9A2E-A965BEA6ABFD}" srcOrd="0" destOrd="0" presId="urn:microsoft.com/office/officeart/2008/layout/VerticalCurvedList"/>
    <dgm:cxn modelId="{86B3AAB8-E867-4456-AEA0-728E9AF25EDB}" type="presParOf" srcId="{8595C6EE-62E0-4437-9A2E-A965BEA6ABFD}" destId="{83207B26-CD42-46D3-B46B-658A33D7075A}" srcOrd="0" destOrd="0" presId="urn:microsoft.com/office/officeart/2008/layout/VerticalCurvedList"/>
    <dgm:cxn modelId="{EB5AE1B3-5255-43B0-B123-56CA9C6C1213}" type="presParOf" srcId="{8595C6EE-62E0-4437-9A2E-A965BEA6ABFD}" destId="{C04CA2D1-7A70-4DD5-B199-39CA305ABF04}" srcOrd="1" destOrd="0" presId="urn:microsoft.com/office/officeart/2008/layout/VerticalCurvedList"/>
    <dgm:cxn modelId="{DA5A7E7D-0669-49F9-9531-D8CCA8462745}" type="presParOf" srcId="{8595C6EE-62E0-4437-9A2E-A965BEA6ABFD}" destId="{492FC2D7-2122-492D-9ECE-1E23E3DB744C}" srcOrd="2" destOrd="0" presId="urn:microsoft.com/office/officeart/2008/layout/VerticalCurvedList"/>
    <dgm:cxn modelId="{5D7D0C79-927F-49A9-A1DC-F9127C3FAF18}" type="presParOf" srcId="{8595C6EE-62E0-4437-9A2E-A965BEA6ABFD}" destId="{5B69A668-5C0E-423E-B7E9-B44990EF84FF}" srcOrd="3" destOrd="0" presId="urn:microsoft.com/office/officeart/2008/layout/VerticalCurvedList"/>
    <dgm:cxn modelId="{E12A1F4F-7A77-4BDE-84E0-8D02630AD370}" type="presParOf" srcId="{05494107-3CAC-4D74-AA01-BB1DAAAD97FC}" destId="{514036D3-A4DD-4498-800D-86E22AA57D61}" srcOrd="1" destOrd="0" presId="urn:microsoft.com/office/officeart/2008/layout/VerticalCurvedList"/>
    <dgm:cxn modelId="{AEF05F10-83F4-4C31-A32C-E33BC2F03D86}" type="presParOf" srcId="{05494107-3CAC-4D74-AA01-BB1DAAAD97FC}" destId="{04754BA9-A33A-4EAD-A1D0-856AFB6BC957}" srcOrd="2" destOrd="0" presId="urn:microsoft.com/office/officeart/2008/layout/VerticalCurvedList"/>
    <dgm:cxn modelId="{312F804D-A3B1-4370-A140-165AB5B4B64F}" type="presParOf" srcId="{04754BA9-A33A-4EAD-A1D0-856AFB6BC957}" destId="{2523A370-1F54-4D91-8F15-7104F7A2C245}" srcOrd="0" destOrd="0" presId="urn:microsoft.com/office/officeart/2008/layout/VerticalCurvedList"/>
    <dgm:cxn modelId="{6F41E02B-3694-44A6-AB3D-5EEF8251EAA7}" type="presParOf" srcId="{05494107-3CAC-4D74-AA01-BB1DAAAD97FC}" destId="{1EEA2D0C-0986-4B9F-B9AC-94FD38A82537}" srcOrd="3" destOrd="0" presId="urn:microsoft.com/office/officeart/2008/layout/VerticalCurvedList"/>
    <dgm:cxn modelId="{AC6CFA6D-3740-437E-A2AB-B089B351ED72}" type="presParOf" srcId="{05494107-3CAC-4D74-AA01-BB1DAAAD97FC}" destId="{E50E5A35-18BE-4B35-AFBD-24B78118FFDE}" srcOrd="4" destOrd="0" presId="urn:microsoft.com/office/officeart/2008/layout/VerticalCurvedList"/>
    <dgm:cxn modelId="{0EC152D8-301E-457F-9B0F-E92EF6F73770}" type="presParOf" srcId="{E50E5A35-18BE-4B35-AFBD-24B78118FFDE}" destId="{C2051061-BE76-4578-830A-5C33708EE8A8}" srcOrd="0" destOrd="0" presId="urn:microsoft.com/office/officeart/2008/layout/VerticalCurvedList"/>
    <dgm:cxn modelId="{D449982F-B9D4-476E-9D5B-83475B63C94A}" type="presParOf" srcId="{05494107-3CAC-4D74-AA01-BB1DAAAD97FC}" destId="{81756B29-2E67-46B4-9B9F-7F8534A38449}" srcOrd="5" destOrd="0" presId="urn:microsoft.com/office/officeart/2008/layout/VerticalCurvedList"/>
    <dgm:cxn modelId="{FE2CD941-8DAF-4DCE-A1C7-A82FDC7AF937}" type="presParOf" srcId="{05494107-3CAC-4D74-AA01-BB1DAAAD97FC}" destId="{92E1C847-1F52-4AAF-A3A9-ADC303789B10}" srcOrd="6" destOrd="0" presId="urn:microsoft.com/office/officeart/2008/layout/VerticalCurvedList"/>
    <dgm:cxn modelId="{BCD0FCD3-A2B6-4F0E-967D-A64C13D60A23}" type="presParOf" srcId="{92E1C847-1F52-4AAF-A3A9-ADC303789B10}" destId="{656750A3-0C72-4578-ABF3-8EBAEEFBDEF1}" srcOrd="0" destOrd="0" presId="urn:microsoft.com/office/officeart/2008/layout/VerticalCurvedList"/>
    <dgm:cxn modelId="{93240AAD-6ED3-4E77-BDEB-F0856ABFE2F7}" type="presParOf" srcId="{05494107-3CAC-4D74-AA01-BB1DAAAD97FC}" destId="{104A9A22-F226-42C3-9B39-BBF1DA5FDA59}" srcOrd="7" destOrd="0" presId="urn:microsoft.com/office/officeart/2008/layout/VerticalCurvedList"/>
    <dgm:cxn modelId="{F2D7E604-F852-449F-A89C-E98313AD3BBD}" type="presParOf" srcId="{05494107-3CAC-4D74-AA01-BB1DAAAD97FC}" destId="{6C30AD23-5102-45C6-B471-DD192293FF96}" srcOrd="8" destOrd="0" presId="urn:microsoft.com/office/officeart/2008/layout/VerticalCurvedList"/>
    <dgm:cxn modelId="{9A52DB35-C532-45C1-B058-CFDF767A01C2}" type="presParOf" srcId="{6C30AD23-5102-45C6-B471-DD192293FF96}" destId="{7BBBC3E0-8247-447C-B45F-ACF47B7E92B3}" srcOrd="0" destOrd="0" presId="urn:microsoft.com/office/officeart/2008/layout/VerticalCurvedList"/>
    <dgm:cxn modelId="{CE6981A2-E63F-4E4C-A8D4-799427A1E058}" type="presParOf" srcId="{05494107-3CAC-4D74-AA01-BB1DAAAD97FC}" destId="{D9846529-1959-4607-8181-746A0F20A7D7}" srcOrd="9" destOrd="0" presId="urn:microsoft.com/office/officeart/2008/layout/VerticalCurvedList"/>
    <dgm:cxn modelId="{A59BA7C5-CA35-4ED8-8C2D-B7454244766B}" type="presParOf" srcId="{05494107-3CAC-4D74-AA01-BB1DAAAD97FC}" destId="{AE54F651-58E1-48D1-A676-945C8CA7E251}" srcOrd="10" destOrd="0" presId="urn:microsoft.com/office/officeart/2008/layout/VerticalCurvedList"/>
    <dgm:cxn modelId="{D6E72E43-32B9-4F3F-9DA3-5D46576C13A2}" type="presParOf" srcId="{AE54F651-58E1-48D1-A676-945C8CA7E251}" destId="{1DF60803-F864-4062-9E4B-F34591C7112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0D07AF-143A-406E-8386-20F81AD5B684}">
      <dsp:nvSpPr>
        <dsp:cNvPr id="0" name=""/>
        <dsp:cNvSpPr/>
      </dsp:nvSpPr>
      <dsp:spPr>
        <a:xfrm>
          <a:off x="0" y="0"/>
          <a:ext cx="6739948" cy="13307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l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Внедрение ФГОС ООО 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Внедрение новых педагогических технологий в практику обучения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8975" y="38975"/>
        <a:ext cx="5191566" cy="1252757"/>
      </dsp:txXfrm>
    </dsp:sp>
    <dsp:sp modelId="{6FF9B112-16F8-4070-B79A-DBAF9EE73BD5}">
      <dsp:nvSpPr>
        <dsp:cNvPr id="0" name=""/>
        <dsp:cNvSpPr/>
      </dsp:nvSpPr>
      <dsp:spPr>
        <a:xfrm>
          <a:off x="564470" y="1572654"/>
          <a:ext cx="6739948" cy="13307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l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Возможность самостоятельного успешного усвоения новых знаний</a:t>
          </a:r>
          <a:r>
            <a:rPr lang="en-AU" sz="2000" kern="1200" dirty="0" smtClean="0">
              <a:latin typeface="Times New Roman" pitchFamily="18" charset="0"/>
              <a:cs typeface="Times New Roman" pitchFamily="18" charset="0"/>
            </a:rPr>
            <a:t>,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саморазвитию и самоорганизации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03445" y="1611629"/>
        <a:ext cx="5232567" cy="1252757"/>
      </dsp:txXfrm>
    </dsp:sp>
    <dsp:sp modelId="{33ACAF7E-60C7-4682-9B3E-DCABFB80DD5C}">
      <dsp:nvSpPr>
        <dsp:cNvPr id="0" name=""/>
        <dsp:cNvSpPr/>
      </dsp:nvSpPr>
      <dsp:spPr>
        <a:xfrm>
          <a:off x="1120516" y="3145309"/>
          <a:ext cx="6739948" cy="13307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l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Педагогам необходимо знать какими методами нужно пользоваться, для достижения желаемого результата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159491" y="3184284"/>
        <a:ext cx="5240992" cy="1252757"/>
      </dsp:txXfrm>
    </dsp:sp>
    <dsp:sp modelId="{33AFCF3A-AB02-44A2-B6C2-F83D67B8A16A}">
      <dsp:nvSpPr>
        <dsp:cNvPr id="0" name=""/>
        <dsp:cNvSpPr/>
      </dsp:nvSpPr>
      <dsp:spPr>
        <a:xfrm>
          <a:off x="1684987" y="4680518"/>
          <a:ext cx="6739948" cy="13307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l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Формирование у обучающихся аналитических умений с использованием проектной деятельности в процессе обучения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723962" y="4719493"/>
        <a:ext cx="5232567" cy="1252757"/>
      </dsp:txXfrm>
    </dsp:sp>
    <dsp:sp modelId="{EB0159B5-FD76-4B49-87A9-CCA91596BE4B}">
      <dsp:nvSpPr>
        <dsp:cNvPr id="0" name=""/>
        <dsp:cNvSpPr/>
      </dsp:nvSpPr>
      <dsp:spPr>
        <a:xfrm>
          <a:off x="5874988" y="1019201"/>
          <a:ext cx="864960" cy="864960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6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6069604" y="1019201"/>
        <a:ext cx="475728" cy="650882"/>
      </dsp:txXfrm>
    </dsp:sp>
    <dsp:sp modelId="{61C94979-78B3-4FFB-B91A-48648F379425}">
      <dsp:nvSpPr>
        <dsp:cNvPr id="0" name=""/>
        <dsp:cNvSpPr/>
      </dsp:nvSpPr>
      <dsp:spPr>
        <a:xfrm>
          <a:off x="6439459" y="2591855"/>
          <a:ext cx="864960" cy="864960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6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6634075" y="2591855"/>
        <a:ext cx="475728" cy="650882"/>
      </dsp:txXfrm>
    </dsp:sp>
    <dsp:sp modelId="{E42A6155-5202-4ABF-A72A-7E07D1DBB285}">
      <dsp:nvSpPr>
        <dsp:cNvPr id="0" name=""/>
        <dsp:cNvSpPr/>
      </dsp:nvSpPr>
      <dsp:spPr>
        <a:xfrm>
          <a:off x="6995505" y="4164510"/>
          <a:ext cx="864960" cy="864960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6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7190121" y="4164510"/>
        <a:ext cx="475728" cy="6508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4F92C6-7972-4F58-97DE-C1FB234F5A44}">
      <dsp:nvSpPr>
        <dsp:cNvPr id="0" name=""/>
        <dsp:cNvSpPr/>
      </dsp:nvSpPr>
      <dsp:spPr>
        <a:xfrm>
          <a:off x="0" y="439248"/>
          <a:ext cx="5314190" cy="5314190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l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7DE4586-840E-42EE-A1CD-6C184A477774}">
      <dsp:nvSpPr>
        <dsp:cNvPr id="0" name=""/>
        <dsp:cNvSpPr/>
      </dsp:nvSpPr>
      <dsp:spPr>
        <a:xfrm>
          <a:off x="2657095" y="439248"/>
          <a:ext cx="6199888" cy="5314190"/>
        </a:xfrm>
        <a:prstGeom prst="rect">
          <a:avLst/>
        </a:prstGeom>
        <a:solidFill>
          <a:srgbClr val="CEDDFE"/>
        </a:solidFill>
        <a:ln w="100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К аналитическим УУД относится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657095" y="439248"/>
        <a:ext cx="6199888" cy="850270"/>
      </dsp:txXfrm>
    </dsp:sp>
    <dsp:sp modelId="{41D0DBD9-C076-4480-AE2D-7E2829F0BC5F}">
      <dsp:nvSpPr>
        <dsp:cNvPr id="0" name=""/>
        <dsp:cNvSpPr/>
      </dsp:nvSpPr>
      <dsp:spPr>
        <a:xfrm>
          <a:off x="557989" y="1289519"/>
          <a:ext cx="4198210" cy="4198210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l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4F4703A-2464-4262-9B8E-476E3A998885}">
      <dsp:nvSpPr>
        <dsp:cNvPr id="0" name=""/>
        <dsp:cNvSpPr/>
      </dsp:nvSpPr>
      <dsp:spPr>
        <a:xfrm>
          <a:off x="2657095" y="1289519"/>
          <a:ext cx="6199888" cy="4198210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latin typeface="Times New Roman" pitchFamily="18" charset="0"/>
              <a:cs typeface="Times New Roman" pitchFamily="18" charset="0"/>
            </a:rPr>
            <a:t>Умения выявлять причинно-следственные связи</a:t>
          </a:r>
          <a:r>
            <a:rPr lang="en-AU" sz="2200" kern="1200" dirty="0" smtClean="0">
              <a:latin typeface="Times New Roman" pitchFamily="18" charset="0"/>
              <a:cs typeface="Times New Roman" pitchFamily="18" charset="0"/>
            </a:rPr>
            <a:t>,</a:t>
          </a:r>
          <a:r>
            <a:rPr lang="ru-RU" sz="2200" kern="1200" dirty="0" smtClean="0">
              <a:latin typeface="Times New Roman" pitchFamily="18" charset="0"/>
              <a:cs typeface="Times New Roman" pitchFamily="18" charset="0"/>
            </a:rPr>
            <a:t> выявлять закономерности исторических событий</a:t>
          </a:r>
          <a:endParaRPr lang="ru-RU" sz="2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657095" y="1289519"/>
        <a:ext cx="6199888" cy="850270"/>
      </dsp:txXfrm>
    </dsp:sp>
    <dsp:sp modelId="{BA50A715-FACF-4B0E-9971-998827103698}">
      <dsp:nvSpPr>
        <dsp:cNvPr id="0" name=""/>
        <dsp:cNvSpPr/>
      </dsp:nvSpPr>
      <dsp:spPr>
        <a:xfrm>
          <a:off x="1115979" y="2139789"/>
          <a:ext cx="3082230" cy="3082230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l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CA32121-FB53-439A-8A5C-BA2C9E12FECF}">
      <dsp:nvSpPr>
        <dsp:cNvPr id="0" name=""/>
        <dsp:cNvSpPr/>
      </dsp:nvSpPr>
      <dsp:spPr>
        <a:xfrm>
          <a:off x="2657095" y="2139789"/>
          <a:ext cx="6199888" cy="3082230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Сопоставлять объекты прошлого</a:t>
          </a:r>
          <a:r>
            <a:rPr lang="en-AU" sz="2000" kern="1200" dirty="0" smtClean="0">
              <a:latin typeface="Times New Roman" pitchFamily="18" charset="0"/>
              <a:cs typeface="Times New Roman" pitchFamily="18" charset="0"/>
            </a:rPr>
            <a:t>,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называть основные черты и характерные признаки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657095" y="2139789"/>
        <a:ext cx="6199888" cy="850270"/>
      </dsp:txXfrm>
    </dsp:sp>
    <dsp:sp modelId="{625C28CA-76C9-4C3D-A192-3C1D8EA80881}">
      <dsp:nvSpPr>
        <dsp:cNvPr id="0" name=""/>
        <dsp:cNvSpPr/>
      </dsp:nvSpPr>
      <dsp:spPr>
        <a:xfrm>
          <a:off x="1673969" y="2990060"/>
          <a:ext cx="1966250" cy="1966250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l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E015465-EE52-41B4-B119-322DDA6FC81E}">
      <dsp:nvSpPr>
        <dsp:cNvPr id="0" name=""/>
        <dsp:cNvSpPr/>
      </dsp:nvSpPr>
      <dsp:spPr>
        <a:xfrm>
          <a:off x="2657095" y="2990060"/>
          <a:ext cx="6199888" cy="1966250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>
              <a:solidFill>
                <a:schemeClr val="tx1"/>
              </a:solidFill>
              <a:latin typeface="+mj-lt"/>
            </a:rPr>
            <a:t>Объяснять понятия</a:t>
          </a:r>
          <a:r>
            <a:rPr lang="en-AU" sz="2000" b="0" kern="1200" dirty="0" smtClean="0">
              <a:solidFill>
                <a:schemeClr val="tx1"/>
              </a:solidFill>
              <a:latin typeface="+mj-lt"/>
            </a:rPr>
            <a:t>,</a:t>
          </a:r>
          <a:r>
            <a:rPr lang="ru-RU" sz="2000" b="0" kern="1200" dirty="0" smtClean="0">
              <a:solidFill>
                <a:schemeClr val="tx1"/>
              </a:solidFill>
              <a:latin typeface="+mj-lt"/>
            </a:rPr>
            <a:t> классифицировать объекты</a:t>
          </a:r>
          <a:r>
            <a:rPr lang="en-AU" sz="2000" b="0" kern="1200" dirty="0" smtClean="0">
              <a:solidFill>
                <a:schemeClr val="tx1"/>
              </a:solidFill>
              <a:latin typeface="+mj-lt"/>
            </a:rPr>
            <a:t>,</a:t>
          </a:r>
          <a:r>
            <a:rPr lang="ru-RU" sz="2000" b="0" kern="1200" dirty="0" smtClean="0">
              <a:solidFill>
                <a:schemeClr val="tx1"/>
              </a:solidFill>
              <a:latin typeface="+mj-lt"/>
            </a:rPr>
            <a:t> делать обобщения</a:t>
          </a:r>
          <a:r>
            <a:rPr lang="en-AU" sz="2000" b="0" kern="1200" dirty="0" smtClean="0">
              <a:solidFill>
                <a:schemeClr val="tx1"/>
              </a:solidFill>
              <a:latin typeface="+mj-lt"/>
            </a:rPr>
            <a:t>,</a:t>
          </a:r>
          <a:r>
            <a:rPr lang="ru-RU" sz="2000" b="0" kern="1200" dirty="0" smtClean="0">
              <a:solidFill>
                <a:schemeClr val="tx1"/>
              </a:solidFill>
              <a:latin typeface="+mj-lt"/>
            </a:rPr>
            <a:t> формулировать доказательства</a:t>
          </a:r>
          <a:endParaRPr lang="ru-RU" sz="2000" b="0" kern="1200" dirty="0">
            <a:solidFill>
              <a:schemeClr val="tx1"/>
            </a:solidFill>
            <a:latin typeface="+mj-lt"/>
          </a:endParaRPr>
        </a:p>
      </dsp:txBody>
      <dsp:txXfrm>
        <a:off x="2657095" y="2990060"/>
        <a:ext cx="6199888" cy="850270"/>
      </dsp:txXfrm>
    </dsp:sp>
    <dsp:sp modelId="{453120CC-989E-45AF-B2D2-FEDCAC5F0699}">
      <dsp:nvSpPr>
        <dsp:cNvPr id="0" name=""/>
        <dsp:cNvSpPr/>
      </dsp:nvSpPr>
      <dsp:spPr>
        <a:xfrm>
          <a:off x="2231959" y="3840330"/>
          <a:ext cx="850270" cy="850270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l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0DF3A89-5EEA-4848-8C7E-B93FB903AD3E}">
      <dsp:nvSpPr>
        <dsp:cNvPr id="0" name=""/>
        <dsp:cNvSpPr/>
      </dsp:nvSpPr>
      <dsp:spPr>
        <a:xfrm>
          <a:off x="2657095" y="3816425"/>
          <a:ext cx="6199888" cy="2126245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latin typeface="Times New Roman" pitchFamily="18" charset="0"/>
              <a:cs typeface="Times New Roman" pitchFamily="18" charset="0"/>
            </a:rPr>
            <a:t>Делать сравнения 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latin typeface="Times New Roman" pitchFamily="18" charset="0"/>
              <a:cs typeface="Times New Roman" pitchFamily="18" charset="0"/>
            </a:rPr>
            <a:t>умение анализировать информацию собирать и использовать ее 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latin typeface="Times New Roman" pitchFamily="18" charset="0"/>
              <a:cs typeface="Times New Roman" pitchFamily="18" charset="0"/>
            </a:rPr>
            <a:t>Умение делать вывод</a:t>
          </a:r>
          <a:endParaRPr lang="ru-RU" sz="2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657095" y="3816425"/>
        <a:ext cx="6199888" cy="212624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4CA2D1-7A70-4DD5-B199-39CA305ABF04}">
      <dsp:nvSpPr>
        <dsp:cNvPr id="0" name=""/>
        <dsp:cNvSpPr/>
      </dsp:nvSpPr>
      <dsp:spPr>
        <a:xfrm>
          <a:off x="-7002694" y="-1070542"/>
          <a:ext cx="8333772" cy="8333772"/>
        </a:xfrm>
        <a:prstGeom prst="blockArc">
          <a:avLst>
            <a:gd name="adj1" fmla="val 18900000"/>
            <a:gd name="adj2" fmla="val 2700000"/>
            <a:gd name="adj3" fmla="val 259"/>
          </a:avLst>
        </a:prstGeom>
        <a:noFill/>
        <a:ln w="254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4036D3-A4DD-4498-800D-86E22AA57D61}">
      <dsp:nvSpPr>
        <dsp:cNvPr id="0" name=""/>
        <dsp:cNvSpPr/>
      </dsp:nvSpPr>
      <dsp:spPr>
        <a:xfrm>
          <a:off x="581241" y="386919"/>
          <a:ext cx="8186935" cy="774333"/>
        </a:xfrm>
        <a:prstGeom prst="rect">
          <a:avLst/>
        </a:prstGeom>
        <a:solidFill>
          <a:srgbClr val="CEDDFE"/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14627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В ходе проведенного исследования можно сделать вывод о том что Метод проектов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81241" y="386919"/>
        <a:ext cx="8186935" cy="774333"/>
      </dsp:txXfrm>
    </dsp:sp>
    <dsp:sp modelId="{2523A370-1F54-4D91-8F15-7104F7A2C245}">
      <dsp:nvSpPr>
        <dsp:cNvPr id="0" name=""/>
        <dsp:cNvSpPr/>
      </dsp:nvSpPr>
      <dsp:spPr>
        <a:xfrm>
          <a:off x="72011" y="72007"/>
          <a:ext cx="967917" cy="96791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EEA2D0C-0986-4B9F-B9AC-94FD38A82537}">
      <dsp:nvSpPr>
        <dsp:cNvPr id="0" name=""/>
        <dsp:cNvSpPr/>
      </dsp:nvSpPr>
      <dsp:spPr>
        <a:xfrm>
          <a:off x="1136106" y="1548048"/>
          <a:ext cx="7632070" cy="774333"/>
        </a:xfrm>
        <a:prstGeom prst="rect">
          <a:avLst/>
        </a:prstGeom>
        <a:solidFill>
          <a:srgbClr val="CEDDFE"/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14627" tIns="55880" rIns="55880" bIns="5588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latin typeface="Times New Roman" pitchFamily="18" charset="0"/>
              <a:cs typeface="Times New Roman" pitchFamily="18" charset="0"/>
            </a:rPr>
            <a:t>Позволяет решить одну  из самых острых проблем современного образования-проблему мотивации</a:t>
          </a:r>
          <a:endParaRPr lang="ru-RU" sz="2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136106" y="1548048"/>
        <a:ext cx="7632070" cy="774333"/>
      </dsp:txXfrm>
    </dsp:sp>
    <dsp:sp modelId="{C2051061-BE76-4578-830A-5C33708EE8A8}">
      <dsp:nvSpPr>
        <dsp:cNvPr id="0" name=""/>
        <dsp:cNvSpPr/>
      </dsp:nvSpPr>
      <dsp:spPr>
        <a:xfrm>
          <a:off x="652148" y="1451256"/>
          <a:ext cx="967917" cy="96791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1756B29-2E67-46B4-9B9F-7F8534A38449}">
      <dsp:nvSpPr>
        <dsp:cNvPr id="0" name=""/>
        <dsp:cNvSpPr/>
      </dsp:nvSpPr>
      <dsp:spPr>
        <a:xfrm>
          <a:off x="1306405" y="2709177"/>
          <a:ext cx="7461771" cy="774333"/>
        </a:xfrm>
        <a:prstGeom prst="rect">
          <a:avLst/>
        </a:prstGeom>
        <a:solidFill>
          <a:srgbClr val="CEDDFE"/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14627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Реализуются принципы личностно-ориентированного обучения</a:t>
          </a:r>
          <a:r>
            <a:rPr lang="en-AU" sz="2000" kern="1200" dirty="0" smtClean="0">
              <a:latin typeface="Times New Roman" pitchFamily="18" charset="0"/>
              <a:cs typeface="Times New Roman" pitchFamily="18" charset="0"/>
            </a:rPr>
            <a:t>,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ведет к формированию собственных оценок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,</a:t>
          </a:r>
          <a:r>
            <a:rPr lang="en-AU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развитию критического мышления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306405" y="2709177"/>
        <a:ext cx="7461771" cy="774333"/>
      </dsp:txXfrm>
    </dsp:sp>
    <dsp:sp modelId="{656750A3-0C72-4578-ABF3-8EBAEEFBDEF1}">
      <dsp:nvSpPr>
        <dsp:cNvPr id="0" name=""/>
        <dsp:cNvSpPr/>
      </dsp:nvSpPr>
      <dsp:spPr>
        <a:xfrm>
          <a:off x="822447" y="2612385"/>
          <a:ext cx="967917" cy="96791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04A9A22-F226-42C3-9B39-BBF1DA5FDA59}">
      <dsp:nvSpPr>
        <dsp:cNvPr id="0" name=""/>
        <dsp:cNvSpPr/>
      </dsp:nvSpPr>
      <dsp:spPr>
        <a:xfrm>
          <a:off x="1136106" y="3870306"/>
          <a:ext cx="7632070" cy="774333"/>
        </a:xfrm>
        <a:prstGeom prst="rect">
          <a:avLst/>
        </a:prstGeom>
        <a:solidFill>
          <a:srgbClr val="CEDDFE"/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14627" tIns="55880" rIns="55880" bIns="5588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Школьники осваивают проектно-преобразовательную деятельность</a:t>
          </a:r>
          <a:r>
            <a:rPr lang="en-AU" sz="2200" kern="1200" dirty="0" smtClean="0"/>
            <a:t>,</a:t>
          </a:r>
          <a:r>
            <a:rPr lang="ru-RU" sz="2200" kern="1200" dirty="0" smtClean="0"/>
            <a:t> учатся самостоятельно искать и анализировать информацию </a:t>
          </a:r>
          <a:endParaRPr lang="ru-RU" sz="2200" kern="1200" dirty="0"/>
        </a:p>
      </dsp:txBody>
      <dsp:txXfrm>
        <a:off x="1136106" y="3870306"/>
        <a:ext cx="7632070" cy="774333"/>
      </dsp:txXfrm>
    </dsp:sp>
    <dsp:sp modelId="{7BBBC3E0-8247-447C-B45F-ACF47B7E92B3}">
      <dsp:nvSpPr>
        <dsp:cNvPr id="0" name=""/>
        <dsp:cNvSpPr/>
      </dsp:nvSpPr>
      <dsp:spPr>
        <a:xfrm>
          <a:off x="652148" y="3773514"/>
          <a:ext cx="967917" cy="96791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9846529-1959-4607-8181-746A0F20A7D7}">
      <dsp:nvSpPr>
        <dsp:cNvPr id="0" name=""/>
        <dsp:cNvSpPr/>
      </dsp:nvSpPr>
      <dsp:spPr>
        <a:xfrm>
          <a:off x="581241" y="4788530"/>
          <a:ext cx="8186935" cy="1260142"/>
        </a:xfrm>
        <a:prstGeom prst="rect">
          <a:avLst/>
        </a:prstGeom>
        <a:solidFill>
          <a:srgbClr val="CEDDFE"/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14627" tIns="55880" rIns="55880" bIns="5588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latin typeface="Times New Roman" pitchFamily="18" charset="0"/>
              <a:cs typeface="Times New Roman" pitchFamily="18" charset="0"/>
            </a:rPr>
            <a:t>В итоге развиваются их творческие и </a:t>
          </a:r>
          <a:r>
            <a:rPr lang="ru-RU" sz="2200" kern="1200" dirty="0" smtClean="0">
              <a:latin typeface="Times New Roman" pitchFamily="18" charset="0"/>
              <a:cs typeface="Times New Roman" pitchFamily="18" charset="0"/>
            </a:rPr>
            <a:t>интеллектуальные способности</a:t>
          </a:r>
          <a:r>
            <a:rPr lang="en-AU" sz="2200" kern="1200" dirty="0" smtClean="0">
              <a:latin typeface="Times New Roman" pitchFamily="18" charset="0"/>
              <a:cs typeface="Times New Roman" pitchFamily="18" charset="0"/>
            </a:rPr>
            <a:t>,</a:t>
          </a:r>
          <a:r>
            <a:rPr lang="ru-RU" sz="22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200" kern="1200" dirty="0" smtClean="0">
              <a:latin typeface="Times New Roman" pitchFamily="18" charset="0"/>
              <a:cs typeface="Times New Roman" pitchFamily="18" charset="0"/>
            </a:rPr>
            <a:t>самостоятельность</a:t>
          </a:r>
          <a:r>
            <a:rPr lang="en-AU" sz="2200" kern="1200" dirty="0" smtClean="0">
              <a:latin typeface="Times New Roman" pitchFamily="18" charset="0"/>
              <a:cs typeface="Times New Roman" pitchFamily="18" charset="0"/>
            </a:rPr>
            <a:t>,</a:t>
          </a:r>
          <a:r>
            <a:rPr lang="ru-RU" sz="2200" kern="1200" dirty="0" smtClean="0">
              <a:latin typeface="Times New Roman" pitchFamily="18" charset="0"/>
              <a:cs typeface="Times New Roman" pitchFamily="18" charset="0"/>
            </a:rPr>
            <a:t> формируются умения планировать и принимать решения</a:t>
          </a:r>
          <a:endParaRPr lang="ru-RU" sz="2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81241" y="4788530"/>
        <a:ext cx="8186935" cy="1260142"/>
      </dsp:txXfrm>
    </dsp:sp>
    <dsp:sp modelId="{1DF60803-F864-4062-9E4B-F34591C71124}">
      <dsp:nvSpPr>
        <dsp:cNvPr id="0" name=""/>
        <dsp:cNvSpPr/>
      </dsp:nvSpPr>
      <dsp:spPr>
        <a:xfrm>
          <a:off x="97283" y="4934643"/>
          <a:ext cx="967917" cy="96791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BFF907-CBBE-4AB2-A30C-E67DB672918B}" type="datetimeFigureOut">
              <a:rPr lang="ru-RU" smtClean="0"/>
              <a:pPr/>
              <a:t>29.06.2019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33BD5E-294B-489B-93C9-26F7A29D49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78044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B1E50-EBB6-41D1-9D66-3ED244059085}" type="datetimeFigureOut">
              <a:rPr lang="ru-RU" smtClean="0"/>
              <a:pPr/>
              <a:t>29.06.2019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2ACA8DF-466E-453C-883D-5346936481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B1E50-EBB6-41D1-9D66-3ED244059085}" type="datetimeFigureOut">
              <a:rPr lang="ru-RU" smtClean="0"/>
              <a:pPr/>
              <a:t>29.06.2019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CA8DF-466E-453C-883D-5346936481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B1E50-EBB6-41D1-9D66-3ED244059085}" type="datetimeFigureOut">
              <a:rPr lang="ru-RU" smtClean="0"/>
              <a:pPr/>
              <a:t>29.06.2019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CA8DF-466E-453C-883D-5346936481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B1E50-EBB6-41D1-9D66-3ED244059085}" type="datetimeFigureOut">
              <a:rPr lang="ru-RU" smtClean="0"/>
              <a:pPr/>
              <a:t>29.06.2019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2ACA8DF-466E-453C-883D-5346936481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B1E50-EBB6-41D1-9D66-3ED244059085}" type="datetimeFigureOut">
              <a:rPr lang="ru-RU" smtClean="0"/>
              <a:pPr/>
              <a:t>29.06.2019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CA8DF-466E-453C-883D-5346936481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B1E50-EBB6-41D1-9D66-3ED244059085}" type="datetimeFigureOut">
              <a:rPr lang="ru-RU" smtClean="0"/>
              <a:pPr/>
              <a:t>29.06.2019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CA8DF-466E-453C-883D-5346936481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B1E50-EBB6-41D1-9D66-3ED244059085}" type="datetimeFigureOut">
              <a:rPr lang="ru-RU" smtClean="0"/>
              <a:pPr/>
              <a:t>29.06.2019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2ACA8DF-466E-453C-883D-5346936481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B1E50-EBB6-41D1-9D66-3ED244059085}" type="datetimeFigureOut">
              <a:rPr lang="ru-RU" smtClean="0"/>
              <a:pPr/>
              <a:t>29.06.2019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CA8DF-466E-453C-883D-5346936481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B1E50-EBB6-41D1-9D66-3ED244059085}" type="datetimeFigureOut">
              <a:rPr lang="ru-RU" smtClean="0"/>
              <a:pPr/>
              <a:t>29.06.2019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CA8DF-466E-453C-883D-5346936481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B1E50-EBB6-41D1-9D66-3ED244059085}" type="datetimeFigureOut">
              <a:rPr lang="ru-RU" smtClean="0"/>
              <a:pPr/>
              <a:t>29.06.2019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CA8DF-466E-453C-883D-5346936481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B1E50-EBB6-41D1-9D66-3ED244059085}" type="datetimeFigureOut">
              <a:rPr lang="ru-RU" smtClean="0"/>
              <a:pPr/>
              <a:t>29.06.2019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CA8DF-466E-453C-883D-5346936481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FBB1E50-EBB6-41D1-9D66-3ED244059085}" type="datetimeFigureOut">
              <a:rPr lang="ru-RU" smtClean="0"/>
              <a:pPr/>
              <a:t>29.06.2019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2ACA8DF-466E-453C-883D-5346936481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0">
              <a:srgbClr val="FFFF00"/>
            </a:gs>
            <a:gs pos="0">
              <a:srgbClr val="09D8DD"/>
            </a:gs>
            <a:gs pos="0">
              <a:schemeClr val="bg1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 txBox="1">
            <a:spLocks/>
          </p:cNvSpPr>
          <p:nvPr/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   </a:t>
            </a: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763688" y="270339"/>
            <a:ext cx="7237468" cy="646331"/>
          </a:xfrm>
          <a:prstGeom prst="rect">
            <a:avLst/>
          </a:prstGeom>
          <a:gradFill flip="none" rotWithShape="1">
            <a:gsLst>
              <a:gs pos="46350">
                <a:srgbClr val="00B0F0"/>
              </a:gs>
              <a:gs pos="0">
                <a:srgbClr val="0070C0"/>
              </a:gs>
              <a:gs pos="50000">
                <a:srgbClr val="09D8DD"/>
              </a:gs>
              <a:gs pos="100000">
                <a:srgbClr val="00B0F0"/>
              </a:gs>
            </a:gsLst>
            <a:lin ang="16200000" scaled="1"/>
            <a:tileRect/>
          </a:gradFill>
          <a:ln>
            <a:solidFill>
              <a:srgbClr val="002060"/>
            </a:solidFill>
            <a:headEnd/>
            <a:tailEnd/>
          </a:ln>
          <a:scene3d>
            <a:camera prst="orthographicFront"/>
            <a:lightRig rig="flat" dir="tl">
              <a:rot lat="0" lon="0" rev="6600000"/>
            </a:lightRig>
          </a:scene3d>
          <a:sp3d>
            <a:bevelT w="101600" prst="riblet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kumimoji="0" lang="ru-RU" sz="1600" b="1" i="0" u="none" strike="noStrike" normalizeH="0" baseline="0" dirty="0" smtClean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 algn="ctr"/>
            <a:r>
              <a:rPr lang="ru-RU" sz="2000" b="1" dirty="0" err="1">
                <a:solidFill>
                  <a:schemeClr val="bg1"/>
                </a:solidFill>
                <a:latin typeface="Times New Roman"/>
                <a:ea typeface="Times New Roman"/>
              </a:rPr>
              <a:t>Сургутский</a:t>
            </a:r>
            <a:r>
              <a:rPr lang="ru-RU" sz="2000" b="1" dirty="0">
                <a:solidFill>
                  <a:schemeClr val="bg1"/>
                </a:solidFill>
                <a:latin typeface="Times New Roman"/>
                <a:ea typeface="Times New Roman"/>
              </a:rPr>
              <a:t> государственный педагогический университет</a:t>
            </a:r>
            <a:endParaRPr kumimoji="0" lang="ru-RU" sz="2000" b="1" i="0" u="none" strike="noStrike" normalizeH="0" baseline="0" dirty="0" smtClean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1"/>
            <a:ext cx="8786842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87624" y="1764777"/>
            <a:ext cx="7272808" cy="2736304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rgbClr val="0070C0"/>
              </a:gs>
              <a:gs pos="100000">
                <a:srgbClr val="0070C0"/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: «МЕТОД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ПРОЕКТОВ ДЛЯ РАЗВИТИЯ АНАЛИТИЧЕСКИХ УНИВЕРСАЛЬНЫХ УЧЕБНЫХ ДЕЙСТВИЙ У УЧАЩИХСЯ </a:t>
            </a:r>
          </a:p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КЛАССОВ НА УРОКАХ ОТЕЧЕСТВЕННОЙ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ИСТОРИИ»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82422" y="4797152"/>
            <a:ext cx="3222026" cy="1584176"/>
          </a:xfrm>
          <a:prstGeom prst="rect">
            <a:avLst/>
          </a:prstGeo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</a:t>
            </a:r>
            <a:r>
              <a:rPr lang="ru-RU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Хабибулина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Виктория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Научный руководитель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к.и.н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доцент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кафедры СГО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Фролова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Н.В.</a:t>
            </a:r>
            <a:endPara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/>
          <p:nvPr/>
        </p:nvPicPr>
        <p:blipFill rotWithShape="1">
          <a:blip r:embed="rId2"/>
          <a:srcRect l="9788" t="16519" r="84276" b="72011"/>
          <a:stretch/>
        </p:blipFill>
        <p:spPr bwMode="auto">
          <a:xfrm>
            <a:off x="971600" y="201994"/>
            <a:ext cx="510540" cy="6705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0">
              <a:schemeClr val="bg1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 txBox="1">
            <a:spLocks/>
          </p:cNvSpPr>
          <p:nvPr/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   </a:t>
            </a: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763688" y="270339"/>
            <a:ext cx="7237468" cy="646331"/>
          </a:xfrm>
          <a:prstGeom prst="rect">
            <a:avLst/>
          </a:prstGeom>
          <a:gradFill flip="none" rotWithShape="1">
            <a:gsLst>
              <a:gs pos="46350">
                <a:srgbClr val="00B0F0"/>
              </a:gs>
              <a:gs pos="0">
                <a:srgbClr val="0070C0"/>
              </a:gs>
              <a:gs pos="50000">
                <a:srgbClr val="09D8DD"/>
              </a:gs>
              <a:gs pos="100000">
                <a:srgbClr val="00B0F0"/>
              </a:gs>
            </a:gsLst>
            <a:lin ang="16200000" scaled="1"/>
            <a:tileRect/>
          </a:gradFill>
          <a:ln>
            <a:solidFill>
              <a:srgbClr val="002060"/>
            </a:solidFill>
            <a:headEnd/>
            <a:tailEnd/>
          </a:ln>
          <a:scene3d>
            <a:camera prst="orthographicFront"/>
            <a:lightRig rig="flat" dir="tl">
              <a:rot lat="0" lon="0" rev="6600000"/>
            </a:lightRig>
          </a:scene3d>
          <a:sp3d>
            <a:bevelT w="101600" prst="riblet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kumimoji="0" lang="ru-RU" sz="1600" b="1" i="0" u="none" strike="noStrike" normalizeH="0" baseline="0" dirty="0" smtClean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 algn="ctr"/>
            <a:r>
              <a:rPr lang="ru-RU" sz="2000" b="1" dirty="0" err="1">
                <a:solidFill>
                  <a:schemeClr val="bg1"/>
                </a:solidFill>
                <a:latin typeface="Times New Roman"/>
                <a:ea typeface="Times New Roman"/>
              </a:rPr>
              <a:t>Сургутский</a:t>
            </a:r>
            <a:r>
              <a:rPr lang="ru-RU" sz="2000" b="1" dirty="0">
                <a:solidFill>
                  <a:schemeClr val="bg1"/>
                </a:solidFill>
                <a:latin typeface="Times New Roman"/>
                <a:ea typeface="Times New Roman"/>
              </a:rPr>
              <a:t> государственный педагогический университет</a:t>
            </a:r>
            <a:endParaRPr kumimoji="0" lang="ru-RU" sz="2000" b="1" i="0" u="none" strike="noStrike" normalizeH="0" baseline="0" dirty="0" smtClean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1"/>
            <a:ext cx="8786842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/>
          <p:nvPr/>
        </p:nvPicPr>
        <p:blipFill rotWithShape="1">
          <a:blip r:embed="rId2"/>
          <a:srcRect l="9788" t="16519" r="84276" b="72011"/>
          <a:stretch/>
        </p:blipFill>
        <p:spPr bwMode="auto">
          <a:xfrm>
            <a:off x="971600" y="201994"/>
            <a:ext cx="510540" cy="6705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724762" y="1196752"/>
            <a:ext cx="7992888" cy="648072"/>
          </a:xfrm>
          <a:prstGeom prst="rect">
            <a:avLst/>
          </a:prstGeom>
          <a:gradFill flip="none" rotWithShape="1">
            <a:gsLst>
              <a:gs pos="100000">
                <a:srgbClr val="FFFF00"/>
              </a:gs>
              <a:gs pos="0">
                <a:schemeClr val="bg1"/>
              </a:gs>
              <a:gs pos="50000">
                <a:schemeClr val="bg2">
                  <a:lumMod val="90000"/>
                </a:schemeClr>
              </a:gs>
              <a:gs pos="100000">
                <a:srgbClr val="0070C0"/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Методы  </a:t>
            </a:r>
            <a:r>
              <a:rPr lang="ru-RU" sz="2400" b="1" dirty="0">
                <a:solidFill>
                  <a:schemeClr val="tx1"/>
                </a:solidFill>
                <a:latin typeface="Times New Roman"/>
                <a:ea typeface="Times New Roman"/>
              </a:rPr>
              <a:t>формирования и развития аналитических </a:t>
            </a: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       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       универсальных </a:t>
            </a:r>
            <a:r>
              <a:rPr lang="ru-RU" sz="2400" b="1" dirty="0">
                <a:solidFill>
                  <a:schemeClr val="tx1"/>
                </a:solidFill>
                <a:latin typeface="Times New Roman"/>
                <a:ea typeface="Times New Roman"/>
              </a:rPr>
              <a:t>учебных действий у учащихся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19672" y="2535043"/>
            <a:ext cx="1944216" cy="347754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0">
                <a:srgbClr val="00B0F0"/>
              </a:gs>
              <a:gs pos="100000">
                <a:srgbClr val="00B0F0"/>
              </a:gs>
              <a:gs pos="0">
                <a:schemeClr val="bg1"/>
              </a:gs>
            </a:gsLst>
            <a:lin ang="54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Мозговой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штурм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439652" y="5459762"/>
            <a:ext cx="2538627" cy="677829"/>
          </a:xfrm>
          <a:prstGeom prst="rect">
            <a:avLst/>
          </a:prstGeom>
          <a:gradFill flip="none" rotWithShape="1">
            <a:gsLst>
              <a:gs pos="0">
                <a:srgbClr val="FDF534"/>
              </a:gs>
              <a:gs pos="0">
                <a:schemeClr val="bg2">
                  <a:lumMod val="90000"/>
                </a:schemeClr>
              </a:gs>
              <a:gs pos="0">
                <a:schemeClr val="bg1"/>
              </a:gs>
              <a:gs pos="100000">
                <a:srgbClr val="00B0F0"/>
              </a:gs>
            </a:gsLst>
            <a:lin ang="54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разбора деловой 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корреспонденции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723783" y="4396802"/>
            <a:ext cx="1760035" cy="524211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90000"/>
                </a:schemeClr>
              </a:gs>
              <a:gs pos="0">
                <a:schemeClr val="bg1"/>
              </a:gs>
              <a:gs pos="100000">
                <a:srgbClr val="00B0F0"/>
              </a:gs>
            </a:gsLst>
            <a:lin ang="54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Перекрестная</a:t>
            </a: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дискуссия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127557" y="3249292"/>
            <a:ext cx="1608965" cy="647447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0">
                <a:schemeClr val="bg1"/>
              </a:gs>
              <a:gs pos="100000">
                <a:srgbClr val="09D8DD"/>
              </a:gs>
            </a:gsLst>
            <a:lin ang="54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Коллективный</a:t>
            </a: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анализ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516216" y="3702591"/>
            <a:ext cx="1969840" cy="648073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90000"/>
                </a:schemeClr>
              </a:gs>
              <a:gs pos="0">
                <a:schemeClr val="bg1"/>
              </a:gs>
              <a:gs pos="100000">
                <a:srgbClr val="00B0F0"/>
              </a:gs>
            </a:gsLst>
            <a:lin ang="54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</a:rPr>
              <a:t>Метод   «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</a:rPr>
              <a:t>Шесть шляп мышления»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11560" y="3702591"/>
            <a:ext cx="1656184" cy="828878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90000"/>
                </a:schemeClr>
              </a:gs>
              <a:gs pos="0">
                <a:schemeClr val="bg1"/>
              </a:gs>
              <a:gs pos="100000">
                <a:srgbClr val="00B0F0"/>
              </a:gs>
            </a:gsLst>
            <a:lin ang="54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 ситуационного</a:t>
            </a: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анализа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04809" y="2368532"/>
            <a:ext cx="813501" cy="49228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90000"/>
                </a:schemeClr>
              </a:gs>
              <a:gs pos="0">
                <a:schemeClr val="bg1"/>
              </a:gs>
              <a:gs pos="100000">
                <a:srgbClr val="00B0F0"/>
              </a:gs>
            </a:gsLst>
            <a:lin ang="54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Кейс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226405" y="4921013"/>
            <a:ext cx="1440160" cy="524211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90000"/>
                </a:schemeClr>
              </a:gs>
              <a:gs pos="0">
                <a:schemeClr val="bg1"/>
              </a:gs>
              <a:gs pos="100000">
                <a:srgbClr val="00B0F0"/>
              </a:gs>
            </a:gsLst>
            <a:lin ang="54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Смысловые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ассоциации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4648200" y="5894064"/>
            <a:ext cx="1969840" cy="487055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90000"/>
                </a:schemeClr>
              </a:gs>
              <a:gs pos="0">
                <a:schemeClr val="bg1"/>
              </a:gs>
              <a:gs pos="100000">
                <a:srgbClr val="00B0F0"/>
              </a:gs>
            </a:gsLst>
            <a:lin ang="54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Метод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инцидент</a:t>
            </a:r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2578351" y="1859941"/>
            <a:ext cx="0" cy="7200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>
            <a:stCxn id="10" idx="2"/>
          </p:cNvCxnSpPr>
          <p:nvPr/>
        </p:nvCxnSpPr>
        <p:spPr>
          <a:xfrm>
            <a:off x="4721206" y="1844824"/>
            <a:ext cx="426858" cy="140446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>
            <a:off x="8028384" y="1833845"/>
            <a:ext cx="1" cy="38613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>
            <a:off x="971599" y="1834952"/>
            <a:ext cx="591364" cy="177406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H="1">
            <a:off x="3978279" y="1859941"/>
            <a:ext cx="72008" cy="249072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6243282" y="1844824"/>
            <a:ext cx="1080120" cy="172819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H="1">
            <a:off x="3527884" y="1844824"/>
            <a:ext cx="72008" cy="352839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5868144" y="1844824"/>
            <a:ext cx="72008" cy="38164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83" name="Прямая со стрелкой 20482"/>
          <p:cNvCxnSpPr/>
          <p:nvPr/>
        </p:nvCxnSpPr>
        <p:spPr>
          <a:xfrm>
            <a:off x="6041685" y="1844824"/>
            <a:ext cx="403194" cy="30172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Прямоугольник 27"/>
          <p:cNvSpPr/>
          <p:nvPr/>
        </p:nvSpPr>
        <p:spPr>
          <a:xfrm>
            <a:off x="7020272" y="2229988"/>
            <a:ext cx="1899320" cy="415931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90000"/>
                </a:schemeClr>
              </a:gs>
              <a:gs pos="0">
                <a:schemeClr val="bg1"/>
              </a:gs>
              <a:gs pos="100000">
                <a:srgbClr val="00B0F0"/>
              </a:gs>
            </a:gsLst>
            <a:lin ang="54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Метод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проектов</a:t>
            </a:r>
          </a:p>
        </p:txBody>
      </p:sp>
      <p:cxnSp>
        <p:nvCxnSpPr>
          <p:cNvPr id="20486" name="Прямая со стрелкой 20485"/>
          <p:cNvCxnSpPr>
            <a:endCxn id="17" idx="0"/>
          </p:cNvCxnSpPr>
          <p:nvPr/>
        </p:nvCxnSpPr>
        <p:spPr>
          <a:xfrm flipH="1">
            <a:off x="611560" y="1859941"/>
            <a:ext cx="504056" cy="50859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3357214"/>
      </p:ext>
    </p:extLst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0">
              <a:srgbClr val="FFFF00"/>
            </a:gs>
            <a:gs pos="0">
              <a:schemeClr val="bg1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 txBox="1">
            <a:spLocks/>
          </p:cNvSpPr>
          <p:nvPr/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   </a:t>
            </a: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763688" y="270339"/>
            <a:ext cx="7237468" cy="646331"/>
          </a:xfrm>
          <a:prstGeom prst="rect">
            <a:avLst/>
          </a:prstGeom>
          <a:gradFill flip="none" rotWithShape="1">
            <a:gsLst>
              <a:gs pos="46350">
                <a:srgbClr val="00B0F0"/>
              </a:gs>
              <a:gs pos="0">
                <a:srgbClr val="0070C0"/>
              </a:gs>
              <a:gs pos="50000">
                <a:srgbClr val="09D8DD"/>
              </a:gs>
              <a:gs pos="100000">
                <a:srgbClr val="00B0F0"/>
              </a:gs>
            </a:gsLst>
            <a:lin ang="16200000" scaled="1"/>
            <a:tileRect/>
          </a:gradFill>
          <a:ln>
            <a:solidFill>
              <a:srgbClr val="002060"/>
            </a:solidFill>
            <a:headEnd/>
            <a:tailEnd/>
          </a:ln>
          <a:scene3d>
            <a:camera prst="orthographicFront"/>
            <a:lightRig rig="flat" dir="tl">
              <a:rot lat="0" lon="0" rev="6600000"/>
            </a:lightRig>
          </a:scene3d>
          <a:sp3d>
            <a:bevelT w="101600" prst="riblet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kumimoji="0" lang="ru-RU" sz="1600" b="1" i="0" u="none" strike="noStrike" normalizeH="0" baseline="0" dirty="0" smtClean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 algn="ctr"/>
            <a:r>
              <a:rPr lang="ru-RU" sz="2000" b="1" dirty="0" err="1">
                <a:solidFill>
                  <a:schemeClr val="bg1"/>
                </a:solidFill>
                <a:latin typeface="Times New Roman"/>
                <a:ea typeface="Times New Roman"/>
              </a:rPr>
              <a:t>Сургутский</a:t>
            </a:r>
            <a:r>
              <a:rPr lang="ru-RU" sz="2000" b="1" dirty="0">
                <a:solidFill>
                  <a:schemeClr val="bg1"/>
                </a:solidFill>
                <a:latin typeface="Times New Roman"/>
                <a:ea typeface="Times New Roman"/>
              </a:rPr>
              <a:t> государственный педагогический университет</a:t>
            </a:r>
            <a:endParaRPr kumimoji="0" lang="ru-RU" sz="2000" b="1" i="0" u="none" strike="noStrike" normalizeH="0" baseline="0" dirty="0" smtClean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1"/>
            <a:ext cx="8786842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51756" y="1412776"/>
            <a:ext cx="7992888" cy="108012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rgbClr val="0070C0"/>
              </a:gs>
              <a:gs pos="100000">
                <a:srgbClr val="0070C0"/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Этапы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работы над проектом с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аналитическими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универсальными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учебными действиями у учащихся 10  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классов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уроках отечественной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истории: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/>
          <p:nvPr/>
        </p:nvPicPr>
        <p:blipFill rotWithShape="1">
          <a:blip r:embed="rId2"/>
          <a:srcRect l="9788" t="16519" r="84276" b="72011"/>
          <a:stretch/>
        </p:blipFill>
        <p:spPr bwMode="auto">
          <a:xfrm>
            <a:off x="971600" y="201994"/>
            <a:ext cx="510540" cy="6705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Скругленный прямоугольник 7"/>
          <p:cNvSpPr/>
          <p:nvPr/>
        </p:nvSpPr>
        <p:spPr>
          <a:xfrm>
            <a:off x="1375756" y="2708920"/>
            <a:ext cx="6768752" cy="936104"/>
          </a:xfrm>
          <a:prstGeom prst="roundRect">
            <a:avLst/>
          </a:prstGeom>
          <a:gradFill flip="none" rotWithShape="1">
            <a:gsLst>
              <a:gs pos="0">
                <a:srgbClr val="F3CD60">
                  <a:shade val="30000"/>
                  <a:satMod val="115000"/>
                </a:srgbClr>
              </a:gs>
              <a:gs pos="50000">
                <a:srgbClr val="F3CD60">
                  <a:shade val="67500"/>
                  <a:satMod val="115000"/>
                </a:srgbClr>
              </a:gs>
              <a:gs pos="100000">
                <a:srgbClr val="F3CD60">
                  <a:shade val="100000"/>
                  <a:satMod val="115000"/>
                </a:srgb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1.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Погружение в проект, формулировка проблемы проекта, постановка цели и задач;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339843" y="4725144"/>
            <a:ext cx="6768752" cy="936104"/>
          </a:xfrm>
          <a:prstGeom prst="roundRect">
            <a:avLst/>
          </a:prstGeom>
          <a:gradFill flip="none" rotWithShape="1">
            <a:gsLst>
              <a:gs pos="0">
                <a:srgbClr val="F3CD60">
                  <a:shade val="30000"/>
                  <a:satMod val="115000"/>
                </a:srgbClr>
              </a:gs>
              <a:gs pos="50000">
                <a:srgbClr val="F3CD60">
                  <a:shade val="67500"/>
                  <a:satMod val="115000"/>
                </a:srgbClr>
              </a:gs>
              <a:gs pos="100000">
                <a:srgbClr val="F3CD60">
                  <a:shade val="100000"/>
                  <a:satMod val="115000"/>
                </a:srgb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Осуществление проектной деятельности. Активная и самостоятельная работа учащихся. Оформление полученных результатов;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339843" y="3717032"/>
            <a:ext cx="6768752" cy="936104"/>
          </a:xfrm>
          <a:prstGeom prst="roundRect">
            <a:avLst/>
          </a:prstGeom>
          <a:gradFill flip="none" rotWithShape="1">
            <a:gsLst>
              <a:gs pos="0">
                <a:srgbClr val="F3CD60">
                  <a:shade val="30000"/>
                  <a:satMod val="115000"/>
                </a:srgbClr>
              </a:gs>
              <a:gs pos="50000">
                <a:srgbClr val="F3CD60">
                  <a:shade val="67500"/>
                  <a:satMod val="115000"/>
                </a:srgbClr>
              </a:gs>
              <a:gs pos="100000">
                <a:srgbClr val="F3CD60">
                  <a:shade val="100000"/>
                  <a:satMod val="115000"/>
                </a:srgb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Организация деятельности. Организация рабочих групп. Определение роли каждого в группе. Планирование совместной и индивидуальной деятельности по решению задач проекта;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339843" y="5733256"/>
            <a:ext cx="6768752" cy="936104"/>
          </a:xfrm>
          <a:prstGeom prst="roundRect">
            <a:avLst/>
          </a:prstGeom>
          <a:gradFill flip="none" rotWithShape="1">
            <a:gsLst>
              <a:gs pos="0">
                <a:srgbClr val="F3CD60">
                  <a:shade val="30000"/>
                  <a:satMod val="115000"/>
                </a:srgbClr>
              </a:gs>
              <a:gs pos="50000">
                <a:srgbClr val="F3CD60">
                  <a:shade val="67500"/>
                  <a:satMod val="115000"/>
                </a:srgbClr>
              </a:gs>
              <a:gs pos="100000">
                <a:srgbClr val="F3CD60">
                  <a:shade val="100000"/>
                  <a:satMod val="115000"/>
                </a:srgb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Презентация результатов.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4821089"/>
      </p:ext>
    </p:extLst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0">
              <a:srgbClr val="FFFF00"/>
            </a:gs>
            <a:gs pos="0">
              <a:schemeClr val="bg1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 txBox="1">
            <a:spLocks/>
          </p:cNvSpPr>
          <p:nvPr/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   </a:t>
            </a: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763688" y="270339"/>
            <a:ext cx="7237468" cy="646331"/>
          </a:xfrm>
          <a:prstGeom prst="rect">
            <a:avLst/>
          </a:prstGeom>
          <a:gradFill flip="none" rotWithShape="1">
            <a:gsLst>
              <a:gs pos="46350">
                <a:srgbClr val="00B0F0"/>
              </a:gs>
              <a:gs pos="0">
                <a:srgbClr val="0070C0"/>
              </a:gs>
              <a:gs pos="50000">
                <a:srgbClr val="09D8DD"/>
              </a:gs>
              <a:gs pos="100000">
                <a:srgbClr val="00B0F0"/>
              </a:gs>
            </a:gsLst>
            <a:lin ang="16200000" scaled="1"/>
            <a:tileRect/>
          </a:gradFill>
          <a:ln>
            <a:solidFill>
              <a:srgbClr val="002060"/>
            </a:solidFill>
            <a:headEnd/>
            <a:tailEnd/>
          </a:ln>
          <a:scene3d>
            <a:camera prst="orthographicFront"/>
            <a:lightRig rig="flat" dir="tl">
              <a:rot lat="0" lon="0" rev="6600000"/>
            </a:lightRig>
          </a:scene3d>
          <a:sp3d>
            <a:bevelT w="101600" prst="riblet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kumimoji="0" lang="ru-RU" sz="1600" b="1" i="0" u="none" strike="noStrike" normalizeH="0" baseline="0" dirty="0" smtClean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 algn="ctr"/>
            <a:r>
              <a:rPr lang="ru-RU" sz="2000" b="1" dirty="0" err="1">
                <a:solidFill>
                  <a:schemeClr val="bg1"/>
                </a:solidFill>
                <a:latin typeface="Times New Roman"/>
                <a:ea typeface="Times New Roman"/>
              </a:rPr>
              <a:t>Сургутский</a:t>
            </a:r>
            <a:r>
              <a:rPr lang="ru-RU" sz="2000" b="1" dirty="0">
                <a:solidFill>
                  <a:schemeClr val="bg1"/>
                </a:solidFill>
                <a:latin typeface="Times New Roman"/>
                <a:ea typeface="Times New Roman"/>
              </a:rPr>
              <a:t> государственный педагогический университет</a:t>
            </a:r>
            <a:endParaRPr kumimoji="0" lang="ru-RU" sz="2000" b="1" i="0" u="none" strike="noStrike" normalizeH="0" baseline="0" dirty="0" smtClean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1"/>
            <a:ext cx="8786842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/>
          <p:nvPr/>
        </p:nvPicPr>
        <p:blipFill rotWithShape="1">
          <a:blip r:embed="rId2"/>
          <a:srcRect l="9788" t="16519" r="84276" b="72011"/>
          <a:stretch/>
        </p:blipFill>
        <p:spPr bwMode="auto">
          <a:xfrm>
            <a:off x="971600" y="201994"/>
            <a:ext cx="510540" cy="6705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Скругленный прямоугольник 13"/>
          <p:cNvSpPr/>
          <p:nvPr/>
        </p:nvSpPr>
        <p:spPr>
          <a:xfrm>
            <a:off x="683568" y="1268760"/>
            <a:ext cx="7920880" cy="100811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/>
                <a:ea typeface="Times New Roman"/>
              </a:rPr>
              <a:t>Соотнесение этапов </a:t>
            </a:r>
            <a:r>
              <a:rPr lang="ru-RU" b="1" dirty="0">
                <a:latin typeface="Times New Roman"/>
                <a:ea typeface="Times New Roman"/>
              </a:rPr>
              <a:t>работы над проектом с аналитическими универсальными учебными действиями у учащихся 10 классов на уроках отечественной истории</a:t>
            </a:r>
            <a:endParaRPr lang="ru-RU" b="1" dirty="0"/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8340987"/>
              </p:ext>
            </p:extLst>
          </p:nvPr>
        </p:nvGraphicFramePr>
        <p:xfrm>
          <a:off x="683568" y="2396267"/>
          <a:ext cx="7920880" cy="4155797"/>
        </p:xfrm>
        <a:graphic>
          <a:graphicData uri="http://schemas.openxmlformats.org/drawingml/2006/table">
            <a:tbl>
              <a:tblPr/>
              <a:tblGrid>
                <a:gridCol w="504056"/>
                <a:gridCol w="2880320"/>
                <a:gridCol w="4536504"/>
              </a:tblGrid>
              <a:tr h="5286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Times New Roman"/>
                        </a:rPr>
                        <a:t>№ п/п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3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3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3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Times New Roman"/>
                        </a:rPr>
                        <a:t>Этапы работы над проектом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3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3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3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/>
                          <a:ea typeface="Times New Roman"/>
                        </a:rPr>
                        <a:t>Аналитические УУД у учащихся 10 классов на уроках отечественной истории</a:t>
                      </a:r>
                      <a:endParaRPr lang="ru-RU" sz="1600" b="1" dirty="0"/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3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3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3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</a:tr>
              <a:tr h="3080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3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3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3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Погружение в проект, формулировка проблемы проекта, постановка цели и задач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3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3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3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Самостоятельное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</a:rPr>
                        <a:t> выделение и формулирование познавательной цели, умение поставить учебную задачу, самостоятельное создание алгоритмов деятельности при решении проблем творческого и поискового характера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3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3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3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</a:tr>
              <a:tr h="3080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3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3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3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Организация деятельности. Организация рабочих групп. Определение роли каждого в группе. Планирование совместной и индивидуальной деятельности по решению задач проекта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3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3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3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Поиск, анализ и выделение необходимой информации: применение методов информационного поиска,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</a:rPr>
                        <a:t> в том числе с помощью компьютерных средств: рефлексия способов и условий действия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3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3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3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</a:tr>
              <a:tr h="3080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3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3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3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Осуществление проектной деятельности. Активная и самостоятельная работа учащихся. Оформление полученных результатов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3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3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3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Структурирование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baseline="0" dirty="0" err="1" smtClean="0">
                          <a:latin typeface="Times New Roman"/>
                          <a:ea typeface="Times New Roman"/>
                        </a:rPr>
                        <a:t>знаний:контроль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</a:rPr>
                        <a:t> и оценка </a:t>
                      </a:r>
                      <a:r>
                        <a:rPr lang="ru-RU" sz="1400" baseline="0" dirty="0" err="1" smtClean="0">
                          <a:latin typeface="Times New Roman"/>
                          <a:ea typeface="Times New Roman"/>
                        </a:rPr>
                        <a:t>прпоцесса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</a:rPr>
                        <a:t> и результатов деятельности: моделирование. Умение делать выводы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3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3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3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</a:tr>
              <a:tr h="3080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3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3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3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Презентация результатов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3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3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3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Осознанное и произвольное построение речевого высказывание в устной и письменной форме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3">
                            <a:lumMod val="20000"/>
                            <a:lumOff val="80000"/>
                            <a:shade val="30000"/>
                            <a:satMod val="115000"/>
                          </a:schemeClr>
                        </a:gs>
                        <a:gs pos="50000">
                          <a:schemeClr val="accent3">
                            <a:lumMod val="20000"/>
                            <a:lumOff val="80000"/>
                            <a:shade val="67500"/>
                            <a:satMod val="115000"/>
                          </a:schemeClr>
                        </a:gs>
                        <a:gs pos="100000">
                          <a:schemeClr val="accent3">
                            <a:lumMod val="20000"/>
                            <a:lumOff val="80000"/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1008461"/>
      </p:ext>
    </p:extLst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0">
              <a:srgbClr val="FFFF00"/>
            </a:gs>
            <a:gs pos="0">
              <a:srgbClr val="09D8DD"/>
            </a:gs>
            <a:gs pos="0">
              <a:schemeClr val="bg1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 txBox="1">
            <a:spLocks/>
          </p:cNvSpPr>
          <p:nvPr/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   </a:t>
            </a: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763688" y="270339"/>
            <a:ext cx="7237468" cy="646331"/>
          </a:xfrm>
          <a:prstGeom prst="rect">
            <a:avLst/>
          </a:prstGeom>
          <a:gradFill flip="none" rotWithShape="1">
            <a:gsLst>
              <a:gs pos="46350">
                <a:srgbClr val="00B0F0"/>
              </a:gs>
              <a:gs pos="0">
                <a:srgbClr val="0070C0"/>
              </a:gs>
              <a:gs pos="50000">
                <a:srgbClr val="09D8DD"/>
              </a:gs>
              <a:gs pos="100000">
                <a:srgbClr val="00B0F0"/>
              </a:gs>
            </a:gsLst>
            <a:lin ang="16200000" scaled="1"/>
            <a:tileRect/>
          </a:gradFill>
          <a:ln>
            <a:solidFill>
              <a:srgbClr val="002060"/>
            </a:solidFill>
            <a:headEnd/>
            <a:tailEnd/>
          </a:ln>
          <a:scene3d>
            <a:camera prst="orthographicFront"/>
            <a:lightRig rig="flat" dir="tl">
              <a:rot lat="0" lon="0" rev="6600000"/>
            </a:lightRig>
          </a:scene3d>
          <a:sp3d>
            <a:bevelT w="101600" prst="riblet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kumimoji="0" lang="ru-RU" sz="1600" b="1" i="0" u="none" strike="noStrike" normalizeH="0" baseline="0" dirty="0" smtClean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 algn="ctr"/>
            <a:r>
              <a:rPr lang="ru-RU" sz="2000" b="1" dirty="0" err="1">
                <a:solidFill>
                  <a:schemeClr val="bg1"/>
                </a:solidFill>
                <a:latin typeface="Times New Roman"/>
                <a:ea typeface="Times New Roman"/>
              </a:rPr>
              <a:t>Сургутский</a:t>
            </a:r>
            <a:r>
              <a:rPr lang="ru-RU" sz="2000" b="1" dirty="0">
                <a:solidFill>
                  <a:schemeClr val="bg1"/>
                </a:solidFill>
                <a:latin typeface="Times New Roman"/>
                <a:ea typeface="Times New Roman"/>
              </a:rPr>
              <a:t> государственный педагогический университет</a:t>
            </a:r>
            <a:endParaRPr kumimoji="0" lang="ru-RU" sz="2000" b="1" i="0" u="none" strike="noStrike" normalizeH="0" baseline="0" dirty="0" smtClean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1"/>
            <a:ext cx="8786842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/>
          <p:nvPr/>
        </p:nvPicPr>
        <p:blipFill rotWithShape="1">
          <a:blip r:embed="rId2"/>
          <a:srcRect l="9788" t="16519" r="84276" b="72011"/>
          <a:stretch/>
        </p:blipFill>
        <p:spPr bwMode="auto">
          <a:xfrm>
            <a:off x="971600" y="201994"/>
            <a:ext cx="510540" cy="6705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Прямоугольник с двумя скругленными соседними углами 7"/>
          <p:cNvSpPr/>
          <p:nvPr/>
        </p:nvSpPr>
        <p:spPr>
          <a:xfrm>
            <a:off x="827584" y="1412776"/>
            <a:ext cx="7488832" cy="1152128"/>
          </a:xfrm>
          <a:prstGeom prst="round2SameRect">
            <a:avLst/>
          </a:prstGeo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Темы представленных проектов направленных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формирование и развитие аналитических действий у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учащихся 10 классов на уроках отечественной истории </a:t>
            </a:r>
          </a:p>
          <a:p>
            <a:pPr algn="ctr"/>
            <a:endParaRPr lang="ru-RU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7605696"/>
              </p:ext>
            </p:extLst>
          </p:nvPr>
        </p:nvGraphicFramePr>
        <p:xfrm>
          <a:off x="1187624" y="2852937"/>
          <a:ext cx="6984776" cy="2374404"/>
        </p:xfrm>
        <a:graphic>
          <a:graphicData uri="http://schemas.openxmlformats.org/drawingml/2006/table">
            <a:tbl>
              <a:tblPr/>
              <a:tblGrid>
                <a:gridCol w="6984776"/>
              </a:tblGrid>
              <a:tr h="7920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1.</a:t>
                      </a:r>
                      <a:r>
                        <a:rPr kumimoji="0" lang="ru-RU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«Октябрьская революция 1917 года. Революция или переворот?»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shade val="30000"/>
                            <a:satMod val="115000"/>
                          </a:srgbClr>
                        </a:gs>
                        <a:gs pos="50000">
                          <a:srgbClr val="FFFF00">
                            <a:shade val="67500"/>
                            <a:satMod val="115000"/>
                          </a:srgbClr>
                        </a:gs>
                        <a:gs pos="100000">
                          <a:srgbClr val="FFFF00">
                            <a:shade val="100000"/>
                            <a:satMod val="115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</a:t>
                      </a:r>
                      <a:r>
                        <a:rPr kumimoji="0" lang="ru-RU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 </a:t>
                      </a:r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«Основные проблемы истории России с XVI по XVIII век»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shade val="30000"/>
                            <a:satMod val="115000"/>
                          </a:srgbClr>
                        </a:gs>
                        <a:gs pos="50000">
                          <a:srgbClr val="FFFF00">
                            <a:shade val="67500"/>
                            <a:satMod val="115000"/>
                          </a:srgbClr>
                        </a:gs>
                        <a:gs pos="100000">
                          <a:srgbClr val="FFFF00">
                            <a:shade val="100000"/>
                            <a:satMod val="115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</a:tr>
              <a:tr h="8622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3. </a:t>
                      </a:r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«Причины победы большевиков в гражданской войне»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shade val="30000"/>
                            <a:satMod val="115000"/>
                          </a:srgbClr>
                        </a:gs>
                        <a:gs pos="50000">
                          <a:srgbClr val="FFFF00">
                            <a:shade val="67500"/>
                            <a:satMod val="115000"/>
                          </a:srgbClr>
                        </a:gs>
                        <a:gs pos="100000">
                          <a:srgbClr val="FFFF00">
                            <a:shade val="100000"/>
                            <a:satMod val="115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6457107"/>
      </p:ext>
    </p:extLst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0">
              <a:schemeClr val="bg1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 txBox="1">
            <a:spLocks/>
          </p:cNvSpPr>
          <p:nvPr/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   </a:t>
            </a: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763688" y="270339"/>
            <a:ext cx="7237468" cy="646331"/>
          </a:xfrm>
          <a:prstGeom prst="rect">
            <a:avLst/>
          </a:prstGeom>
          <a:gradFill flip="none" rotWithShape="1">
            <a:gsLst>
              <a:gs pos="46350">
                <a:srgbClr val="00B0F0"/>
              </a:gs>
              <a:gs pos="0">
                <a:srgbClr val="0070C0"/>
              </a:gs>
              <a:gs pos="50000">
                <a:srgbClr val="09D8DD"/>
              </a:gs>
              <a:gs pos="100000">
                <a:srgbClr val="00B0F0"/>
              </a:gs>
            </a:gsLst>
            <a:lin ang="16200000" scaled="1"/>
            <a:tileRect/>
          </a:gradFill>
          <a:ln>
            <a:solidFill>
              <a:srgbClr val="002060"/>
            </a:solidFill>
            <a:headEnd/>
            <a:tailEnd/>
          </a:ln>
          <a:scene3d>
            <a:camera prst="orthographicFront"/>
            <a:lightRig rig="flat" dir="tl">
              <a:rot lat="0" lon="0" rev="6600000"/>
            </a:lightRig>
          </a:scene3d>
          <a:sp3d>
            <a:bevelT w="101600" prst="riblet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kumimoji="0" lang="ru-RU" sz="1600" b="1" i="0" u="none" strike="noStrike" normalizeH="0" baseline="0" dirty="0" smtClean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 algn="ctr"/>
            <a:r>
              <a:rPr lang="ru-RU" sz="2000" b="1" dirty="0" err="1">
                <a:solidFill>
                  <a:schemeClr val="bg1"/>
                </a:solidFill>
                <a:latin typeface="Times New Roman"/>
                <a:ea typeface="Times New Roman"/>
              </a:rPr>
              <a:t>Сургутский</a:t>
            </a:r>
            <a:r>
              <a:rPr lang="ru-RU" sz="2000" b="1" dirty="0">
                <a:solidFill>
                  <a:schemeClr val="bg1"/>
                </a:solidFill>
                <a:latin typeface="Times New Roman"/>
                <a:ea typeface="Times New Roman"/>
              </a:rPr>
              <a:t> государственный педагогический университет</a:t>
            </a:r>
            <a:endParaRPr kumimoji="0" lang="ru-RU" sz="2000" b="1" i="0" u="none" strike="noStrike" normalizeH="0" baseline="0" dirty="0" smtClean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1"/>
            <a:ext cx="8786842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/>
          <p:nvPr/>
        </p:nvPicPr>
        <p:blipFill rotWithShape="1">
          <a:blip r:embed="rId2"/>
          <a:srcRect l="9788" t="16519" r="84276" b="72011"/>
          <a:stretch/>
        </p:blipFill>
        <p:spPr bwMode="auto">
          <a:xfrm>
            <a:off x="971600" y="201994"/>
            <a:ext cx="510540" cy="6705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Прямоугольник с двумя скругленными соседними углами 7"/>
          <p:cNvSpPr/>
          <p:nvPr/>
        </p:nvSpPr>
        <p:spPr>
          <a:xfrm>
            <a:off x="827584" y="1412776"/>
            <a:ext cx="7488832" cy="1152128"/>
          </a:xfrm>
          <a:prstGeom prst="round2SameRect">
            <a:avLst/>
          </a:prstGeom>
          <a:gradFill flip="none" rotWithShape="1">
            <a:gsLst>
              <a:gs pos="0">
                <a:srgbClr val="92D050"/>
              </a:gs>
              <a:gs pos="50000">
                <a:srgbClr val="66FF33"/>
              </a:gs>
              <a:gs pos="100000">
                <a:srgbClr val="92D050"/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Универсальные учебные действия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 учащихся 10 классов на уроках отечественной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истории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результате применения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возможных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проектов </a:t>
            </a:r>
          </a:p>
          <a:p>
            <a:pPr algn="ctr"/>
            <a:endParaRPr lang="ru-RU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5658832"/>
              </p:ext>
            </p:extLst>
          </p:nvPr>
        </p:nvGraphicFramePr>
        <p:xfrm>
          <a:off x="1155812" y="2708920"/>
          <a:ext cx="6984776" cy="3526533"/>
        </p:xfrm>
        <a:graphic>
          <a:graphicData uri="http://schemas.openxmlformats.org/drawingml/2006/table">
            <a:tbl>
              <a:tblPr/>
              <a:tblGrid>
                <a:gridCol w="6984776"/>
              </a:tblGrid>
              <a:tr h="50405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1.</a:t>
                      </a:r>
                      <a:r>
                        <a:rPr kumimoji="0" lang="ru-RU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</a:t>
                      </a:r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акрепление изученного материала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92D050"/>
                        </a:gs>
                        <a:gs pos="50000">
                          <a:srgbClr val="66FF33"/>
                        </a:gs>
                        <a:gs pos="100000">
                          <a:srgbClr val="92D050"/>
                        </a:gs>
                      </a:gsLst>
                      <a:lin ang="8100000" scaled="1"/>
                      <a:tileRect/>
                    </a:gra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</a:t>
                      </a:r>
                      <a:r>
                        <a:rPr kumimoji="0" lang="ru-RU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 </a:t>
                      </a:r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Подбор дополнительного материала по основным проблемам отечественной истории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92D050"/>
                        </a:gs>
                        <a:gs pos="50000">
                          <a:srgbClr val="66FF33"/>
                        </a:gs>
                        <a:gs pos="100000">
                          <a:srgbClr val="92D050"/>
                        </a:gs>
                      </a:gsLst>
                      <a:lin ang="8100000" scaled="1"/>
                      <a:tileRect/>
                    </a:gradFill>
                  </a:tcPr>
                </a:tc>
              </a:tr>
              <a:tr h="86223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kumimoji="0" lang="ru-RU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kumimoji="0" lang="ru-RU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3. </a:t>
                      </a:r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Формируются навыки и умения работы с историческими источниками, историческими картами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92D050"/>
                        </a:gs>
                        <a:gs pos="50000">
                          <a:srgbClr val="66FF33"/>
                        </a:gs>
                        <a:gs pos="100000">
                          <a:srgbClr val="92D050"/>
                        </a:gs>
                      </a:gsLst>
                      <a:lin ang="8100000" scaled="1"/>
                      <a:tileRect/>
                    </a:gradFill>
                  </a:tcPr>
                </a:tc>
              </a:tr>
              <a:tr h="52189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4. Совершенствование навыков исследовательской деятельности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92D050"/>
                        </a:gs>
                        <a:gs pos="50000">
                          <a:srgbClr val="66FF33"/>
                        </a:gs>
                        <a:gs pos="100000">
                          <a:srgbClr val="92D050"/>
                        </a:gs>
                      </a:gsLst>
                      <a:lin ang="8100000" scaled="1"/>
                      <a:tileRect/>
                    </a:gradFill>
                  </a:tcPr>
                </a:tc>
              </a:tr>
              <a:tr h="86223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</a:t>
                      </a: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5.</a:t>
                      </a: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Закрепление умений публичного выступления и ведения дискуссий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92D050"/>
                        </a:gs>
                        <a:gs pos="50000">
                          <a:srgbClr val="66FF33"/>
                        </a:gs>
                        <a:gs pos="100000">
                          <a:srgbClr val="92D050"/>
                        </a:gs>
                      </a:gsLst>
                      <a:lin ang="8100000" scaled="1"/>
                      <a:tileRect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9271403"/>
      </p:ext>
    </p:extLst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95536" y="2204864"/>
            <a:ext cx="8352928" cy="439269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Первое задание звучало следующим образом: Провести сравнительный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анализ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2-х общественных движений 1830-1850-х гг. XIX в. и сделать вывод. В выводе отразить сходства и различия во взглядах-убеждениях данных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общественных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движений. Данное задание было направлено на выявление уровня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умения сравнивать общественные движения при Николае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I. 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Следующее задание звучало так: Выбрать собственную позицию, с учетом мнений историков о деятельности Николая I, и аргументировать свой ответ в виде эссе. Данное задание, было направленно на выявление уровня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умения анализировать информацию, выдвигать и доказывать свои суждения и аргументировать свой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Третье задание было направлено на проверку умения анализировать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си-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ситематизировать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информацию, определять закономерности исторических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событий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использовать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знания на практике. </a:t>
            </a:r>
            <a:endParaRPr lang="en-A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03548" y="545340"/>
            <a:ext cx="8136904" cy="158417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В ходе работы над дипломным проектом были разработаны задания, направленные на выявления уровня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у обучающихся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аналитических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универсальных учебных действий </a:t>
            </a:r>
            <a:r>
              <a:rPr lang="en-AU" sz="20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4612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23528" y="2250490"/>
            <a:ext cx="8352928" cy="469915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Сделан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вывод, что большинство преподавателей позитивно оценивают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применение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метода проектов в образовательной деятельности. Позитивное от-ношение к данному методу сформировано благодаря высокому уровню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умений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 учащихся в ходе обучения, посредством приме-нения метода проектов. Большинство преподавателей отметило, что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проектный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метод позволяет наиболее эффективно развить умение целенаправленно продвигаться к заранее намеченной цели, уверенно преодолевать мешающие и тормозящие обстоятельства, оценивать успешность выполнения проекта по максимальному соответствию реальной и планировавшейся деятельности, максимально широко использовать и рекламировать результат проекта,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осознавать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ценность полностью завершенного проекта, в то время как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меньшинство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все таки отмечает, что проектный метод мешает учащемуся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сформировать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максимально полное, субъективное представление о теме, так как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концепция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проектного метода лишает возможности систематизировать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полученные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знания самостоятельно. 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03548" y="0"/>
            <a:ext cx="8136904" cy="212951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целях осуществления анализа практической деятельности эффективности применения метода проектов для развития аналитических умений учащихся 10 классов была разработана анкета для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учителей. Разработанная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анкета позволила оценить уровень методической работы по изучению и овладению проектного метода в образовательном учреждении, выявить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затруднения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резервы профессионального роста в аспекте проектной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деятельности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4499992" y="1988840"/>
            <a:ext cx="45719" cy="504056"/>
          </a:xfrm>
          <a:prstGeom prst="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9761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5076435"/>
              </p:ext>
            </p:extLst>
          </p:nvPr>
        </p:nvGraphicFramePr>
        <p:xfrm>
          <a:off x="107504" y="476672"/>
          <a:ext cx="8856984" cy="6192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03157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 txBox="1">
            <a:spLocks/>
          </p:cNvSpPr>
          <p:nvPr/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   </a:t>
            </a: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763688" y="270339"/>
            <a:ext cx="7237468" cy="646331"/>
          </a:xfrm>
          <a:prstGeom prst="rect">
            <a:avLst/>
          </a:prstGeom>
          <a:gradFill flip="none" rotWithShape="1">
            <a:gsLst>
              <a:gs pos="46350">
                <a:srgbClr val="00B0F0"/>
              </a:gs>
              <a:gs pos="0">
                <a:srgbClr val="0070C0"/>
              </a:gs>
              <a:gs pos="50000">
                <a:srgbClr val="09D8DD"/>
              </a:gs>
              <a:gs pos="100000">
                <a:srgbClr val="00B0F0"/>
              </a:gs>
            </a:gsLst>
            <a:lin ang="16200000" scaled="1"/>
            <a:tileRect/>
          </a:gradFill>
          <a:ln>
            <a:solidFill>
              <a:srgbClr val="002060"/>
            </a:solidFill>
            <a:headEnd/>
            <a:tailEnd/>
          </a:ln>
          <a:scene3d>
            <a:camera prst="orthographicFront"/>
            <a:lightRig rig="flat" dir="tl">
              <a:rot lat="0" lon="0" rev="6600000"/>
            </a:lightRig>
          </a:scene3d>
          <a:sp3d>
            <a:bevelT w="101600" prst="riblet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kumimoji="0" lang="ru-RU" sz="1600" b="1" i="0" u="none" strike="noStrike" normalizeH="0" baseline="0" dirty="0" smtClean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 algn="ctr"/>
            <a:r>
              <a:rPr lang="ru-RU" sz="2000" b="1" dirty="0" err="1">
                <a:solidFill>
                  <a:schemeClr val="bg1"/>
                </a:solidFill>
                <a:latin typeface="Times New Roman"/>
                <a:ea typeface="Times New Roman"/>
              </a:rPr>
              <a:t>Сургутский</a:t>
            </a:r>
            <a:r>
              <a:rPr lang="ru-RU" sz="2000" b="1" dirty="0">
                <a:solidFill>
                  <a:schemeClr val="bg1"/>
                </a:solidFill>
                <a:latin typeface="Times New Roman"/>
                <a:ea typeface="Times New Roman"/>
              </a:rPr>
              <a:t> государственный педагогический университет</a:t>
            </a:r>
            <a:endParaRPr kumimoji="0" lang="ru-RU" sz="2000" b="1" i="0" u="none" strike="noStrike" normalizeH="0" baseline="0" dirty="0" smtClean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1"/>
            <a:ext cx="8786842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87624" y="1764777"/>
            <a:ext cx="7272808" cy="2736304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rgbClr val="0070C0"/>
              </a:gs>
              <a:gs pos="100000">
                <a:srgbClr val="0070C0"/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: «МЕТОД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ПРОЕКТОВ ДЛЯ РАЗВИТИЯ АНАЛИТИЧЕСКИХ УНИВЕРСАЛЬНЫХ УЧЕБНЫХ ДЕЙСТВИЙ У УЧАЩИХСЯ </a:t>
            </a:r>
          </a:p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КЛАССОВ НА УРОКАХ ОТЕЧЕСТВЕННОЙ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ИСТОРИИ»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82422" y="4797152"/>
            <a:ext cx="3222026" cy="1584176"/>
          </a:xfrm>
          <a:prstGeom prst="rect">
            <a:avLst/>
          </a:prstGeo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</a:t>
            </a:r>
            <a:r>
              <a:rPr lang="ru-RU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Хабибулина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Виктория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Научный руководитель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к.и.н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доцент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кафедры СГО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Фролова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Н.В.</a:t>
            </a:r>
            <a:endPara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/>
          <p:nvPr/>
        </p:nvPicPr>
        <p:blipFill rotWithShape="1">
          <a:blip r:embed="rId2"/>
          <a:srcRect l="9788" t="16519" r="84276" b="72011"/>
          <a:stretch/>
        </p:blipFill>
        <p:spPr bwMode="auto">
          <a:xfrm>
            <a:off x="971600" y="201994"/>
            <a:ext cx="510540" cy="6705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96762186"/>
      </p:ext>
    </p:extLst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8757939"/>
              </p:ext>
            </p:extLst>
          </p:nvPr>
        </p:nvGraphicFramePr>
        <p:xfrm>
          <a:off x="251520" y="548680"/>
          <a:ext cx="8424936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89761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СТЕПЕНЬ ИЗУЧЕННОСТИ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01752" y="1484784"/>
            <a:ext cx="3262136" cy="40027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Вопросам исследования проектной технологии посвящено значительное число работ</a:t>
            </a:r>
            <a:r>
              <a:rPr lang="en-AU" b="1" dirty="0" smtClean="0">
                <a:solidFill>
                  <a:schemeClr val="tx1"/>
                </a:solidFill>
              </a:rPr>
              <a:t>,</a:t>
            </a:r>
            <a:r>
              <a:rPr lang="ru-RU" b="1" dirty="0" smtClean="0">
                <a:solidFill>
                  <a:schemeClr val="tx1"/>
                </a:solidFill>
              </a:rPr>
              <a:t> а также вопросам  формирования аналитических УУД на уроках истории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3584876" y="3068960"/>
            <a:ext cx="1173904" cy="5691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788024" y="1484784"/>
            <a:ext cx="2736304" cy="40027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В.В. </a:t>
            </a:r>
            <a:r>
              <a:rPr lang="ru-RU" b="1" dirty="0" err="1" smtClean="0"/>
              <a:t>Гузеев</a:t>
            </a:r>
            <a:endParaRPr lang="ru-RU" b="1" dirty="0" smtClean="0"/>
          </a:p>
          <a:p>
            <a:pPr algn="ctr"/>
            <a:r>
              <a:rPr lang="ru-RU" b="1" dirty="0" smtClean="0"/>
              <a:t>Г.Б. Голуб</a:t>
            </a:r>
          </a:p>
          <a:p>
            <a:pPr algn="ctr"/>
            <a:r>
              <a:rPr lang="ru-RU" b="1" dirty="0" smtClean="0"/>
              <a:t>Н.В. </a:t>
            </a:r>
            <a:r>
              <a:rPr lang="ru-RU" b="1" dirty="0" err="1" smtClean="0"/>
              <a:t>Мятяш</a:t>
            </a:r>
            <a:endParaRPr lang="ru-RU" b="1" dirty="0" smtClean="0"/>
          </a:p>
          <a:p>
            <a:pPr algn="ctr"/>
            <a:r>
              <a:rPr lang="ru-RU" b="1" dirty="0" smtClean="0"/>
              <a:t>В.С. Лазарев</a:t>
            </a:r>
          </a:p>
          <a:p>
            <a:pPr algn="ctr"/>
            <a:r>
              <a:rPr lang="ru-RU" b="1" dirty="0" smtClean="0"/>
              <a:t>Н Ю. Пахомова</a:t>
            </a:r>
          </a:p>
          <a:p>
            <a:pPr algn="ctr"/>
            <a:r>
              <a:rPr lang="ru-RU" b="1" dirty="0" smtClean="0"/>
              <a:t>Е.С. </a:t>
            </a:r>
            <a:r>
              <a:rPr lang="ru-RU" b="1" dirty="0" err="1" smtClean="0"/>
              <a:t>Полат</a:t>
            </a:r>
            <a:endParaRPr lang="ru-RU" b="1" dirty="0" smtClean="0"/>
          </a:p>
          <a:p>
            <a:pPr algn="ctr"/>
            <a:r>
              <a:rPr lang="ru-RU" b="1" dirty="0" smtClean="0"/>
              <a:t>И.Д. </a:t>
            </a:r>
            <a:r>
              <a:rPr lang="ru-RU" b="1" dirty="0" err="1" smtClean="0"/>
              <a:t>Чечель</a:t>
            </a:r>
            <a:endParaRPr lang="ru-RU" b="1" dirty="0" smtClean="0"/>
          </a:p>
          <a:p>
            <a:pPr algn="ctr"/>
            <a:r>
              <a:rPr lang="ru-RU" b="1" dirty="0" smtClean="0"/>
              <a:t>Г.К. </a:t>
            </a:r>
            <a:r>
              <a:rPr lang="ru-RU" b="1" dirty="0" err="1" smtClean="0"/>
              <a:t>Селевко</a:t>
            </a:r>
            <a:endParaRPr lang="ru-RU" b="1" dirty="0" smtClean="0"/>
          </a:p>
          <a:p>
            <a:pPr algn="ctr"/>
            <a:r>
              <a:rPr lang="ru-RU" b="1" dirty="0" smtClean="0"/>
              <a:t>С.Ю. </a:t>
            </a:r>
            <a:r>
              <a:rPr lang="ru-RU" b="1" dirty="0" err="1" smtClean="0"/>
              <a:t>Нарциссова</a:t>
            </a:r>
            <a:endParaRPr lang="ru-RU" b="1" dirty="0" smtClean="0"/>
          </a:p>
          <a:p>
            <a:pPr algn="ctr"/>
            <a:r>
              <a:rPr lang="ru-RU" b="1" dirty="0" smtClean="0"/>
              <a:t>А.Г. </a:t>
            </a:r>
            <a:r>
              <a:rPr lang="ru-RU" b="1" dirty="0" err="1" smtClean="0"/>
              <a:t>Асмолов</a:t>
            </a:r>
            <a:endParaRPr lang="ru-RU" b="1" dirty="0" smtClean="0"/>
          </a:p>
          <a:p>
            <a:pPr algn="ctr"/>
            <a:r>
              <a:rPr lang="ru-RU" b="1" dirty="0" smtClean="0"/>
              <a:t>Н.В. </a:t>
            </a:r>
            <a:r>
              <a:rPr lang="ru-RU" b="1" dirty="0" err="1" smtClean="0"/>
              <a:t>Кобченко</a:t>
            </a:r>
            <a:endParaRPr lang="ru-RU" b="1" dirty="0" smtClean="0"/>
          </a:p>
          <a:p>
            <a:pPr algn="ctr"/>
            <a:r>
              <a:rPr lang="ru-RU" b="1" dirty="0"/>
              <a:t>Т</a:t>
            </a:r>
            <a:r>
              <a:rPr lang="ru-RU" b="1" dirty="0" smtClean="0"/>
              <a:t>. В. </a:t>
            </a:r>
            <a:r>
              <a:rPr lang="ru-RU" b="1" dirty="0" err="1" smtClean="0"/>
              <a:t>Хуртова</a:t>
            </a:r>
            <a:endParaRPr lang="ru-RU" b="1" dirty="0" smtClean="0"/>
          </a:p>
          <a:p>
            <a:pPr algn="ctr"/>
            <a:r>
              <a:rPr lang="ru-RU" b="1" dirty="0" smtClean="0"/>
              <a:t>Л.Д. Столяренко</a:t>
            </a:r>
          </a:p>
          <a:p>
            <a:pPr algn="ctr"/>
            <a:r>
              <a:rPr lang="ru-RU" b="1" dirty="0" smtClean="0"/>
              <a:t>Е.А. Пономарева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3226872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0">
              <a:srgbClr val="FFFF00"/>
            </a:gs>
            <a:gs pos="0">
              <a:schemeClr val="bg1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 txBox="1">
            <a:spLocks/>
          </p:cNvSpPr>
          <p:nvPr/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   </a:t>
            </a: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763688" y="270339"/>
            <a:ext cx="7237468" cy="646331"/>
          </a:xfrm>
          <a:prstGeom prst="rect">
            <a:avLst/>
          </a:prstGeom>
          <a:gradFill flip="none" rotWithShape="1">
            <a:gsLst>
              <a:gs pos="46350">
                <a:srgbClr val="00B0F0"/>
              </a:gs>
              <a:gs pos="0">
                <a:srgbClr val="0070C0"/>
              </a:gs>
              <a:gs pos="50000">
                <a:srgbClr val="09D8DD"/>
              </a:gs>
              <a:gs pos="100000">
                <a:srgbClr val="00B0F0"/>
              </a:gs>
            </a:gsLst>
            <a:lin ang="16200000" scaled="1"/>
            <a:tileRect/>
          </a:gradFill>
          <a:ln>
            <a:solidFill>
              <a:srgbClr val="002060"/>
            </a:solidFill>
            <a:headEnd/>
            <a:tailEnd/>
          </a:ln>
          <a:scene3d>
            <a:camera prst="orthographicFront"/>
            <a:lightRig rig="flat" dir="tl">
              <a:rot lat="0" lon="0" rev="6600000"/>
            </a:lightRig>
          </a:scene3d>
          <a:sp3d>
            <a:bevelT w="101600" prst="riblet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kumimoji="0" lang="ru-RU" sz="1600" b="1" i="0" u="none" strike="noStrike" normalizeH="0" baseline="0" dirty="0" smtClean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 algn="ctr"/>
            <a:r>
              <a:rPr lang="ru-RU" sz="2000" b="1" dirty="0" err="1">
                <a:solidFill>
                  <a:schemeClr val="bg1"/>
                </a:solidFill>
                <a:latin typeface="Times New Roman"/>
                <a:ea typeface="Times New Roman"/>
              </a:rPr>
              <a:t>Сургутский</a:t>
            </a:r>
            <a:r>
              <a:rPr lang="ru-RU" sz="2000" b="1" dirty="0">
                <a:solidFill>
                  <a:schemeClr val="bg1"/>
                </a:solidFill>
                <a:latin typeface="Times New Roman"/>
                <a:ea typeface="Times New Roman"/>
              </a:rPr>
              <a:t> государственный педагогический университет</a:t>
            </a:r>
            <a:endParaRPr kumimoji="0" lang="ru-RU" sz="2000" b="1" i="0" u="none" strike="noStrike" normalizeH="0" baseline="0" dirty="0" smtClean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1"/>
            <a:ext cx="8786842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83568" y="1988840"/>
            <a:ext cx="7992888" cy="936104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rgbClr val="0070C0"/>
              </a:gs>
              <a:gs pos="100000">
                <a:srgbClr val="0070C0"/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Объект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исследования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аналитических универсальных учебных действий у учащихся 10 классов</a:t>
            </a:r>
          </a:p>
        </p:txBody>
      </p:sp>
      <p:pic>
        <p:nvPicPr>
          <p:cNvPr id="9" name="Рисунок 8"/>
          <p:cNvPicPr/>
          <p:nvPr/>
        </p:nvPicPr>
        <p:blipFill rotWithShape="1">
          <a:blip r:embed="rId2"/>
          <a:srcRect l="9788" t="16519" r="84276" b="72011"/>
          <a:stretch/>
        </p:blipFill>
        <p:spPr bwMode="auto">
          <a:xfrm>
            <a:off x="971600" y="201994"/>
            <a:ext cx="510540" cy="6705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699610" y="4005064"/>
            <a:ext cx="7992888" cy="1224136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rgbClr val="0070C0"/>
              </a:gs>
              <a:gs pos="100000">
                <a:srgbClr val="0070C0"/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Предмет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исследования – метод проектов для развития аналитических универсальных учебных действий у учащихся 10 классов на уроках отечественной истории.</a:t>
            </a:r>
          </a:p>
        </p:txBody>
      </p:sp>
    </p:spTree>
    <p:extLst>
      <p:ext uri="{BB962C8B-B14F-4D97-AF65-F5344CB8AC3E}">
        <p14:creationId xmlns:p14="http://schemas.microsoft.com/office/powerpoint/2010/main" val="3671521963"/>
      </p:ext>
    </p:extLst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0">
              <a:schemeClr val="bg1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 txBox="1">
            <a:spLocks/>
          </p:cNvSpPr>
          <p:nvPr/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   </a:t>
            </a: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763688" y="270339"/>
            <a:ext cx="7237468" cy="646331"/>
          </a:xfrm>
          <a:prstGeom prst="rect">
            <a:avLst/>
          </a:prstGeom>
          <a:gradFill flip="none" rotWithShape="1">
            <a:gsLst>
              <a:gs pos="46350">
                <a:srgbClr val="00B0F0"/>
              </a:gs>
              <a:gs pos="0">
                <a:srgbClr val="0070C0"/>
              </a:gs>
              <a:gs pos="50000">
                <a:srgbClr val="09D8DD"/>
              </a:gs>
              <a:gs pos="100000">
                <a:srgbClr val="00B0F0"/>
              </a:gs>
            </a:gsLst>
            <a:lin ang="16200000" scaled="1"/>
            <a:tileRect/>
          </a:gradFill>
          <a:ln>
            <a:solidFill>
              <a:srgbClr val="002060"/>
            </a:solidFill>
            <a:headEnd/>
            <a:tailEnd/>
          </a:ln>
          <a:scene3d>
            <a:camera prst="orthographicFront"/>
            <a:lightRig rig="flat" dir="tl">
              <a:rot lat="0" lon="0" rev="6600000"/>
            </a:lightRig>
          </a:scene3d>
          <a:sp3d>
            <a:bevelT w="101600" prst="riblet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kumimoji="0" lang="ru-RU" sz="1600" b="1" i="0" u="none" strike="noStrike" normalizeH="0" baseline="0" dirty="0" smtClean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 algn="ctr"/>
            <a:r>
              <a:rPr lang="ru-RU" sz="2000" b="1" dirty="0" err="1">
                <a:solidFill>
                  <a:schemeClr val="bg1"/>
                </a:solidFill>
                <a:latin typeface="Times New Roman"/>
                <a:ea typeface="Times New Roman"/>
              </a:rPr>
              <a:t>Сургутский</a:t>
            </a:r>
            <a:r>
              <a:rPr lang="ru-RU" sz="2000" b="1" dirty="0">
                <a:solidFill>
                  <a:schemeClr val="bg1"/>
                </a:solidFill>
                <a:latin typeface="Times New Roman"/>
                <a:ea typeface="Times New Roman"/>
              </a:rPr>
              <a:t> государственный педагогический университет</a:t>
            </a:r>
            <a:endParaRPr kumimoji="0" lang="ru-RU" sz="2000" b="1" i="0" u="none" strike="noStrike" normalizeH="0" baseline="0" dirty="0" smtClean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1"/>
            <a:ext cx="8786842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59754" y="2315870"/>
            <a:ext cx="7992888" cy="2880319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rgbClr val="FFC000"/>
              </a:gs>
              <a:gs pos="100000">
                <a:srgbClr val="FFC000"/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дипломной работы – теоретически обосновать возможности метода проектов для развития аналитических универсальных учебных действий у учащихся 10 классов на уроках отечественной истории</a:t>
            </a:r>
            <a:r>
              <a:rPr lang="ru-RU" sz="2400" dirty="0"/>
              <a:t>. </a:t>
            </a:r>
          </a:p>
        </p:txBody>
      </p:sp>
      <p:pic>
        <p:nvPicPr>
          <p:cNvPr id="9" name="Рисунок 8"/>
          <p:cNvPicPr/>
          <p:nvPr/>
        </p:nvPicPr>
        <p:blipFill rotWithShape="1">
          <a:blip r:embed="rId2"/>
          <a:srcRect l="9788" t="16519" r="84276" b="72011"/>
          <a:stretch/>
        </p:blipFill>
        <p:spPr bwMode="auto">
          <a:xfrm>
            <a:off x="971600" y="201994"/>
            <a:ext cx="510540" cy="6705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1154302"/>
      </p:ext>
    </p:extLst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0">
              <a:srgbClr val="FFFF00"/>
            </a:gs>
            <a:gs pos="0">
              <a:srgbClr val="09D8DD"/>
            </a:gs>
            <a:gs pos="0">
              <a:schemeClr val="bg1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 txBox="1">
            <a:spLocks/>
          </p:cNvSpPr>
          <p:nvPr/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   </a:t>
            </a: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763688" y="270339"/>
            <a:ext cx="7237468" cy="646331"/>
          </a:xfrm>
          <a:prstGeom prst="rect">
            <a:avLst/>
          </a:prstGeom>
          <a:gradFill flip="none" rotWithShape="1">
            <a:gsLst>
              <a:gs pos="46350">
                <a:srgbClr val="00B0F0"/>
              </a:gs>
              <a:gs pos="0">
                <a:srgbClr val="0070C0"/>
              </a:gs>
              <a:gs pos="50000">
                <a:srgbClr val="09D8DD"/>
              </a:gs>
              <a:gs pos="100000">
                <a:srgbClr val="00B0F0"/>
              </a:gs>
            </a:gsLst>
            <a:lin ang="16200000" scaled="1"/>
            <a:tileRect/>
          </a:gradFill>
          <a:ln>
            <a:solidFill>
              <a:srgbClr val="002060"/>
            </a:solidFill>
            <a:headEnd/>
            <a:tailEnd/>
          </a:ln>
          <a:scene3d>
            <a:camera prst="orthographicFront"/>
            <a:lightRig rig="flat" dir="tl">
              <a:rot lat="0" lon="0" rev="6600000"/>
            </a:lightRig>
          </a:scene3d>
          <a:sp3d>
            <a:bevelT w="101600" prst="riblet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kumimoji="0" lang="ru-RU" sz="1600" b="1" i="0" u="none" strike="noStrike" normalizeH="0" baseline="0" dirty="0" smtClean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 algn="ctr"/>
            <a:r>
              <a:rPr lang="ru-RU" sz="2000" b="1" dirty="0" err="1">
                <a:solidFill>
                  <a:schemeClr val="bg1"/>
                </a:solidFill>
                <a:latin typeface="Times New Roman"/>
                <a:ea typeface="Times New Roman"/>
              </a:rPr>
              <a:t>Сургутский</a:t>
            </a:r>
            <a:r>
              <a:rPr lang="ru-RU" sz="2000" b="1" dirty="0">
                <a:solidFill>
                  <a:schemeClr val="bg1"/>
                </a:solidFill>
                <a:latin typeface="Times New Roman"/>
                <a:ea typeface="Times New Roman"/>
              </a:rPr>
              <a:t> государственный педагогический университет</a:t>
            </a:r>
            <a:endParaRPr kumimoji="0" lang="ru-RU" sz="2000" b="1" i="0" u="none" strike="noStrike" normalizeH="0" baseline="0" dirty="0" smtClean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1"/>
            <a:ext cx="8786842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83568" y="1412776"/>
            <a:ext cx="7992888" cy="4752527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rgbClr val="0070C0"/>
              </a:gs>
              <a:gs pos="100000">
                <a:srgbClr val="0070C0"/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/>
          <p:nvPr/>
        </p:nvPicPr>
        <p:blipFill rotWithShape="1">
          <a:blip r:embed="rId2"/>
          <a:srcRect l="9788" t="16519" r="84276" b="72011"/>
          <a:stretch/>
        </p:blipFill>
        <p:spPr bwMode="auto">
          <a:xfrm>
            <a:off x="971600" y="201994"/>
            <a:ext cx="510540" cy="6705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903661"/>
            <a:ext cx="7087982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1390022"/>
      </p:ext>
    </p:extLst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>
            <a:off x="753788" y="620688"/>
            <a:ext cx="3898218" cy="5559474"/>
            <a:chOff x="319002" y="522910"/>
            <a:chExt cx="3898218" cy="4255284"/>
          </a:xfrm>
        </p:grpSpPr>
        <p:sp>
          <p:nvSpPr>
            <p:cNvPr id="6" name="Полилиния 5"/>
            <p:cNvSpPr/>
            <p:nvPr/>
          </p:nvSpPr>
          <p:spPr>
            <a:xfrm>
              <a:off x="319003" y="522910"/>
              <a:ext cx="3898217" cy="3184368"/>
            </a:xfrm>
            <a:custGeom>
              <a:avLst/>
              <a:gdLst>
                <a:gd name="connsiteX0" fmla="*/ 232795 w 3898217"/>
                <a:gd name="connsiteY0" fmla="*/ 0 h 2909937"/>
                <a:gd name="connsiteX1" fmla="*/ 3665422 w 3898217"/>
                <a:gd name="connsiteY1" fmla="*/ 0 h 2909937"/>
                <a:gd name="connsiteX2" fmla="*/ 3898217 w 3898217"/>
                <a:gd name="connsiteY2" fmla="*/ 232795 h 2909937"/>
                <a:gd name="connsiteX3" fmla="*/ 3898217 w 3898217"/>
                <a:gd name="connsiteY3" fmla="*/ 2909937 h 2909937"/>
                <a:gd name="connsiteX4" fmla="*/ 3898217 w 3898217"/>
                <a:gd name="connsiteY4" fmla="*/ 2909937 h 2909937"/>
                <a:gd name="connsiteX5" fmla="*/ 0 w 3898217"/>
                <a:gd name="connsiteY5" fmla="*/ 2909937 h 2909937"/>
                <a:gd name="connsiteX6" fmla="*/ 0 w 3898217"/>
                <a:gd name="connsiteY6" fmla="*/ 2909937 h 2909937"/>
                <a:gd name="connsiteX7" fmla="*/ 0 w 3898217"/>
                <a:gd name="connsiteY7" fmla="*/ 232795 h 2909937"/>
                <a:gd name="connsiteX8" fmla="*/ 232795 w 3898217"/>
                <a:gd name="connsiteY8" fmla="*/ 0 h 2909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98217" h="2909937">
                  <a:moveTo>
                    <a:pt x="232795" y="0"/>
                  </a:moveTo>
                  <a:lnTo>
                    <a:pt x="3665422" y="0"/>
                  </a:lnTo>
                  <a:cubicBezTo>
                    <a:pt x="3793991" y="0"/>
                    <a:pt x="3898217" y="104226"/>
                    <a:pt x="3898217" y="232795"/>
                  </a:cubicBezTo>
                  <a:lnTo>
                    <a:pt x="3898217" y="2909937"/>
                  </a:lnTo>
                  <a:lnTo>
                    <a:pt x="3898217" y="2909937"/>
                  </a:lnTo>
                  <a:lnTo>
                    <a:pt x="0" y="2909937"/>
                  </a:lnTo>
                  <a:lnTo>
                    <a:pt x="0" y="2909937"/>
                  </a:lnTo>
                  <a:lnTo>
                    <a:pt x="0" y="232795"/>
                  </a:lnTo>
                  <a:cubicBezTo>
                    <a:pt x="0" y="104226"/>
                    <a:pt x="104226" y="0"/>
                    <a:pt x="232795" y="0"/>
                  </a:cubicBez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z="-152400" extrusionH="63500" prstMaterial="dkEdge">
              <a:bevelT w="124450" h="16350" prst="relaxedInset"/>
              <a:contourClr>
                <a:schemeClr val="bg1"/>
              </a:contourClr>
            </a:sp3d>
          </p:spPr>
          <p:style>
            <a:lnRef idx="1">
              <a:schemeClr val="accent6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3583" tIns="144383" rIns="93583" bIns="25400" numCol="1" spcCol="1270" anchor="t" anchorCtr="0">
              <a:noAutofit/>
            </a:bodyPr>
            <a:lstStyle/>
            <a:p>
              <a:pPr lvl="1" indent="-4572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+mj-lt"/>
                <a:buAutoNum type="arabicPeriod"/>
              </a:pP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Законодательные и нормативно-правовые документы</a:t>
              </a:r>
            </a:p>
            <a:p>
              <a:pPr lvl="1" indent="-4572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+mj-lt"/>
                <a:buAutoNum type="arabicPeriod"/>
              </a:pP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Периодическая печать</a:t>
              </a:r>
            </a:p>
            <a:p>
              <a:pPr lvl="1" indent="-4572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+mj-lt"/>
                <a:buAutoNum type="arabicPeriod"/>
              </a:pPr>
              <a:r>
                <a:rPr lang="ru-RU" sz="2000" kern="1200" dirty="0" smtClean="0">
                  <a:latin typeface="Times New Roman" pitchFamily="18" charset="0"/>
                  <a:cs typeface="Times New Roman" pitchFamily="18" charset="0"/>
                </a:rPr>
                <a:t>Учебно-методическая литература</a:t>
              </a:r>
            </a:p>
            <a:p>
              <a:pPr lvl="1" indent="-4572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+mj-lt"/>
                <a:buAutoNum type="arabicPeriod"/>
              </a:pP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Монографии и труды историков и педагогов</a:t>
              </a:r>
              <a:endParaRPr lang="ru-RU" sz="2000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олилиния 6"/>
            <p:cNvSpPr/>
            <p:nvPr/>
          </p:nvSpPr>
          <p:spPr>
            <a:xfrm>
              <a:off x="319002" y="3917302"/>
              <a:ext cx="3898217" cy="860892"/>
            </a:xfrm>
            <a:custGeom>
              <a:avLst/>
              <a:gdLst>
                <a:gd name="connsiteX0" fmla="*/ 0 w 3898217"/>
                <a:gd name="connsiteY0" fmla="*/ 0 h 1251273"/>
                <a:gd name="connsiteX1" fmla="*/ 3898217 w 3898217"/>
                <a:gd name="connsiteY1" fmla="*/ 0 h 1251273"/>
                <a:gd name="connsiteX2" fmla="*/ 3898217 w 3898217"/>
                <a:gd name="connsiteY2" fmla="*/ 1251273 h 1251273"/>
                <a:gd name="connsiteX3" fmla="*/ 0 w 3898217"/>
                <a:gd name="connsiteY3" fmla="*/ 1251273 h 1251273"/>
                <a:gd name="connsiteX4" fmla="*/ 0 w 3898217"/>
                <a:gd name="connsiteY4" fmla="*/ 0 h 1251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98217" h="1251273">
                  <a:moveTo>
                    <a:pt x="0" y="0"/>
                  </a:moveTo>
                  <a:lnTo>
                    <a:pt x="3898217" y="0"/>
                  </a:lnTo>
                  <a:lnTo>
                    <a:pt x="3898217" y="1251273"/>
                  </a:lnTo>
                  <a:lnTo>
                    <a:pt x="0" y="12512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DDFE"/>
            </a:solidFill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accent6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6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0020" tIns="0" rIns="1206334" bIns="0" numCol="1" spcCol="1270" anchor="ctr" anchorCtr="0">
              <a:noAutofit/>
            </a:bodyPr>
            <a:lstStyle/>
            <a:p>
              <a:pPr lvl="0" algn="ctr" defTabSz="1866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4200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Источники</a:t>
              </a:r>
              <a:endParaRPr lang="ru-RU" sz="4200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4668999" y="908720"/>
            <a:ext cx="3898217" cy="5285080"/>
            <a:chOff x="4668999" y="908720"/>
            <a:chExt cx="3898217" cy="4553646"/>
          </a:xfrm>
        </p:grpSpPr>
        <p:sp>
          <p:nvSpPr>
            <p:cNvPr id="9" name="Полилиния 8"/>
            <p:cNvSpPr/>
            <p:nvPr/>
          </p:nvSpPr>
          <p:spPr>
            <a:xfrm>
              <a:off x="4668999" y="908720"/>
              <a:ext cx="3898217" cy="3584562"/>
            </a:xfrm>
            <a:custGeom>
              <a:avLst/>
              <a:gdLst>
                <a:gd name="connsiteX0" fmla="*/ 232795 w 3898217"/>
                <a:gd name="connsiteY0" fmla="*/ 0 h 2909937"/>
                <a:gd name="connsiteX1" fmla="*/ 3665422 w 3898217"/>
                <a:gd name="connsiteY1" fmla="*/ 0 h 2909937"/>
                <a:gd name="connsiteX2" fmla="*/ 3898217 w 3898217"/>
                <a:gd name="connsiteY2" fmla="*/ 232795 h 2909937"/>
                <a:gd name="connsiteX3" fmla="*/ 3898217 w 3898217"/>
                <a:gd name="connsiteY3" fmla="*/ 2909937 h 2909937"/>
                <a:gd name="connsiteX4" fmla="*/ 3898217 w 3898217"/>
                <a:gd name="connsiteY4" fmla="*/ 2909937 h 2909937"/>
                <a:gd name="connsiteX5" fmla="*/ 0 w 3898217"/>
                <a:gd name="connsiteY5" fmla="*/ 2909937 h 2909937"/>
                <a:gd name="connsiteX6" fmla="*/ 0 w 3898217"/>
                <a:gd name="connsiteY6" fmla="*/ 2909937 h 2909937"/>
                <a:gd name="connsiteX7" fmla="*/ 0 w 3898217"/>
                <a:gd name="connsiteY7" fmla="*/ 232795 h 2909937"/>
                <a:gd name="connsiteX8" fmla="*/ 232795 w 3898217"/>
                <a:gd name="connsiteY8" fmla="*/ 0 h 2909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98217" h="2909937">
                  <a:moveTo>
                    <a:pt x="232795" y="0"/>
                  </a:moveTo>
                  <a:lnTo>
                    <a:pt x="3665422" y="0"/>
                  </a:lnTo>
                  <a:cubicBezTo>
                    <a:pt x="3793991" y="0"/>
                    <a:pt x="3898217" y="104226"/>
                    <a:pt x="3898217" y="232795"/>
                  </a:cubicBezTo>
                  <a:lnTo>
                    <a:pt x="3898217" y="2909937"/>
                  </a:lnTo>
                  <a:lnTo>
                    <a:pt x="3898217" y="2909937"/>
                  </a:lnTo>
                  <a:lnTo>
                    <a:pt x="0" y="2909937"/>
                  </a:lnTo>
                  <a:lnTo>
                    <a:pt x="0" y="2909937"/>
                  </a:lnTo>
                  <a:lnTo>
                    <a:pt x="0" y="232795"/>
                  </a:lnTo>
                  <a:cubicBezTo>
                    <a:pt x="0" y="104226"/>
                    <a:pt x="104226" y="0"/>
                    <a:pt x="232795" y="0"/>
                  </a:cubicBez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z="-152400" extrusionH="63500" prstMaterial="dkEdge">
              <a:bevelT w="124450" h="16350" prst="relaxedInset"/>
              <a:contourClr>
                <a:schemeClr val="bg1"/>
              </a:contourClr>
            </a:sp3d>
          </p:spPr>
          <p:style>
            <a:lnRef idx="1">
              <a:schemeClr val="accent6">
                <a:shade val="80000"/>
                <a:hueOff val="222962"/>
                <a:satOff val="-2430"/>
                <a:lumOff val="24585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3583" tIns="144383" rIns="93583" bIns="25400" numCol="1" spcCol="1270" anchor="t" anchorCtr="0">
              <a:noAutofit/>
            </a:bodyPr>
            <a:lstStyle/>
            <a:p>
              <a:pPr lvl="1" indent="-4572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+mj-lt"/>
                <a:buAutoNum type="arabicPeriod"/>
              </a:pPr>
              <a:endParaRPr lang="ru-RU" sz="2200" kern="1200" dirty="0" smtClean="0">
                <a:latin typeface="Times New Roman" pitchFamily="18" charset="0"/>
                <a:cs typeface="Times New Roman" pitchFamily="18" charset="0"/>
              </a:endParaRPr>
            </a:p>
            <a:p>
              <a:pPr lvl="1" indent="-4572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+mj-lt"/>
                <a:buAutoNum type="arabicPeriod"/>
              </a:pPr>
              <a:r>
                <a:rPr lang="ru-RU" sz="2200" kern="1200" dirty="0" smtClean="0">
                  <a:latin typeface="Times New Roman" pitchFamily="18" charset="0"/>
                  <a:cs typeface="Times New Roman" pitchFamily="18" charset="0"/>
                </a:rPr>
                <a:t>Введение</a:t>
              </a:r>
              <a:endParaRPr lang="ru-RU" sz="2200" kern="1200" dirty="0">
                <a:latin typeface="Times New Roman" pitchFamily="18" charset="0"/>
                <a:cs typeface="Times New Roman" pitchFamily="18" charset="0"/>
              </a:endParaRPr>
            </a:p>
            <a:p>
              <a:pPr lvl="1" indent="-4572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+mj-lt"/>
                <a:buAutoNum type="arabicPeriod"/>
              </a:pPr>
              <a:r>
                <a:rPr lang="ru-RU" sz="2200" kern="1200" dirty="0" smtClean="0">
                  <a:latin typeface="Times New Roman" pitchFamily="18" charset="0"/>
                  <a:cs typeface="Times New Roman" pitchFamily="18" charset="0"/>
                </a:rPr>
                <a:t>Первая глава, поделенная на два параграфа </a:t>
              </a:r>
              <a:endParaRPr lang="ru-RU" sz="2200" kern="1200" dirty="0">
                <a:latin typeface="Times New Roman" pitchFamily="18" charset="0"/>
                <a:cs typeface="Times New Roman" pitchFamily="18" charset="0"/>
              </a:endParaRPr>
            </a:p>
            <a:p>
              <a:pPr lvl="1" indent="-4572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+mj-lt"/>
                <a:buAutoNum type="arabicPeriod"/>
              </a:pPr>
              <a:r>
                <a:rPr lang="ru-RU" sz="2200" kern="1200" dirty="0" smtClean="0">
                  <a:latin typeface="Times New Roman" pitchFamily="18" charset="0"/>
                  <a:cs typeface="Times New Roman" pitchFamily="18" charset="0"/>
                </a:rPr>
                <a:t>Вторая глава, поделенная на два параграфа</a:t>
              </a:r>
              <a:endParaRPr lang="ru-RU" sz="2200" kern="1200" dirty="0">
                <a:latin typeface="Times New Roman" pitchFamily="18" charset="0"/>
                <a:cs typeface="Times New Roman" pitchFamily="18" charset="0"/>
              </a:endParaRPr>
            </a:p>
            <a:p>
              <a:pPr lvl="1" indent="-4572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+mj-lt"/>
                <a:buAutoNum type="arabicPeriod"/>
              </a:pPr>
              <a:r>
                <a:rPr lang="ru-RU" sz="2200" kern="1200" dirty="0" smtClean="0">
                  <a:latin typeface="Times New Roman" pitchFamily="18" charset="0"/>
                  <a:cs typeface="Times New Roman" pitchFamily="18" charset="0"/>
                </a:rPr>
                <a:t>Заключение</a:t>
              </a:r>
              <a:endParaRPr lang="ru-RU" sz="2200" kern="1200" dirty="0">
                <a:latin typeface="Times New Roman" pitchFamily="18" charset="0"/>
                <a:cs typeface="Times New Roman" pitchFamily="18" charset="0"/>
              </a:endParaRPr>
            </a:p>
            <a:p>
              <a:pPr lvl="1" indent="-4572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+mj-lt"/>
                <a:buAutoNum type="arabicPeriod"/>
              </a:pPr>
              <a:r>
                <a:rPr lang="ru-RU" sz="2200" kern="1200" dirty="0" smtClean="0">
                  <a:latin typeface="Times New Roman" pitchFamily="18" charset="0"/>
                  <a:cs typeface="Times New Roman" pitchFamily="18" charset="0"/>
                </a:rPr>
                <a:t>Список используемых источников и литературы</a:t>
              </a:r>
              <a:endParaRPr lang="ru-RU" sz="2200" kern="1200" dirty="0">
                <a:latin typeface="Times New Roman" pitchFamily="18" charset="0"/>
                <a:cs typeface="Times New Roman" pitchFamily="18" charset="0"/>
              </a:endParaRPr>
            </a:p>
            <a:p>
              <a:pPr lvl="1" indent="-4572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+mj-lt"/>
                <a:buAutoNum type="arabicPeriod"/>
              </a:pPr>
              <a:r>
                <a:rPr lang="ru-RU" sz="2200" kern="1200" dirty="0" smtClean="0">
                  <a:latin typeface="Times New Roman" pitchFamily="18" charset="0"/>
                  <a:cs typeface="Times New Roman" pitchFamily="18" charset="0"/>
                </a:rPr>
                <a:t>Приложения</a:t>
              </a:r>
              <a:endParaRPr lang="ru-RU" sz="2200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4668999" y="4493282"/>
              <a:ext cx="3898217" cy="969084"/>
            </a:xfrm>
            <a:custGeom>
              <a:avLst/>
              <a:gdLst>
                <a:gd name="connsiteX0" fmla="*/ 0 w 3898217"/>
                <a:gd name="connsiteY0" fmla="*/ 0 h 1251273"/>
                <a:gd name="connsiteX1" fmla="*/ 3898217 w 3898217"/>
                <a:gd name="connsiteY1" fmla="*/ 0 h 1251273"/>
                <a:gd name="connsiteX2" fmla="*/ 3898217 w 3898217"/>
                <a:gd name="connsiteY2" fmla="*/ 1251273 h 1251273"/>
                <a:gd name="connsiteX3" fmla="*/ 0 w 3898217"/>
                <a:gd name="connsiteY3" fmla="*/ 1251273 h 1251273"/>
                <a:gd name="connsiteX4" fmla="*/ 0 w 3898217"/>
                <a:gd name="connsiteY4" fmla="*/ 0 h 1251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98217" h="1251273">
                  <a:moveTo>
                    <a:pt x="0" y="0"/>
                  </a:moveTo>
                  <a:lnTo>
                    <a:pt x="3898217" y="0"/>
                  </a:lnTo>
                  <a:lnTo>
                    <a:pt x="3898217" y="1251273"/>
                  </a:lnTo>
                  <a:lnTo>
                    <a:pt x="0" y="12512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DDFE"/>
            </a:solidFill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accent6">
                <a:shade val="80000"/>
                <a:hueOff val="222962"/>
                <a:satOff val="-2430"/>
                <a:lumOff val="24585"/>
                <a:alphaOff val="0"/>
              </a:schemeClr>
            </a:lnRef>
            <a:fillRef idx="3">
              <a:schemeClr val="accent6">
                <a:shade val="80000"/>
                <a:hueOff val="222962"/>
                <a:satOff val="-2430"/>
                <a:lumOff val="24585"/>
                <a:alphaOff val="0"/>
              </a:schemeClr>
            </a:fillRef>
            <a:effectRef idx="2">
              <a:schemeClr val="accent6">
                <a:shade val="80000"/>
                <a:hueOff val="222962"/>
                <a:satOff val="-2430"/>
                <a:lumOff val="2458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0020" tIns="0" rIns="1206334" bIns="0" numCol="1" spcCol="1270" anchor="ctr" anchorCtr="0">
              <a:noAutofit/>
            </a:bodyPr>
            <a:lstStyle/>
            <a:p>
              <a:pPr lvl="0" algn="ctr" defTabSz="1866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4200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Структура работы</a:t>
              </a:r>
              <a:endParaRPr lang="ru-RU" sz="4200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32364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0">
              <a:srgbClr val="FFFF00"/>
            </a:gs>
            <a:gs pos="0">
              <a:srgbClr val="09D8DD"/>
            </a:gs>
            <a:gs pos="0">
              <a:schemeClr val="bg1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 txBox="1">
            <a:spLocks/>
          </p:cNvSpPr>
          <p:nvPr/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   </a:t>
            </a: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763688" y="270339"/>
            <a:ext cx="7237468" cy="646331"/>
          </a:xfrm>
          <a:prstGeom prst="rect">
            <a:avLst/>
          </a:prstGeom>
          <a:gradFill flip="none" rotWithShape="1">
            <a:gsLst>
              <a:gs pos="46350">
                <a:srgbClr val="00B0F0"/>
              </a:gs>
              <a:gs pos="0">
                <a:srgbClr val="0070C0"/>
              </a:gs>
              <a:gs pos="50000">
                <a:srgbClr val="09D8DD"/>
              </a:gs>
              <a:gs pos="100000">
                <a:srgbClr val="00B0F0"/>
              </a:gs>
            </a:gsLst>
            <a:lin ang="16200000" scaled="1"/>
            <a:tileRect/>
          </a:gradFill>
          <a:ln>
            <a:solidFill>
              <a:srgbClr val="002060"/>
            </a:solidFill>
            <a:headEnd/>
            <a:tailEnd/>
          </a:ln>
          <a:scene3d>
            <a:camera prst="orthographicFront"/>
            <a:lightRig rig="flat" dir="tl">
              <a:rot lat="0" lon="0" rev="6600000"/>
            </a:lightRig>
          </a:scene3d>
          <a:sp3d>
            <a:bevelT w="101600" prst="riblet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kumimoji="0" lang="ru-RU" sz="1600" b="1" i="0" u="none" strike="noStrike" normalizeH="0" baseline="0" dirty="0" smtClean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 algn="ctr"/>
            <a:r>
              <a:rPr lang="ru-RU" sz="2000" b="1" dirty="0" err="1">
                <a:solidFill>
                  <a:schemeClr val="bg1"/>
                </a:solidFill>
                <a:latin typeface="Times New Roman"/>
                <a:ea typeface="Times New Roman"/>
              </a:rPr>
              <a:t>Сургутский</a:t>
            </a:r>
            <a:r>
              <a:rPr lang="ru-RU" sz="2000" b="1" dirty="0">
                <a:solidFill>
                  <a:schemeClr val="bg1"/>
                </a:solidFill>
                <a:latin typeface="Times New Roman"/>
                <a:ea typeface="Times New Roman"/>
              </a:rPr>
              <a:t> государственный педагогический университет</a:t>
            </a:r>
            <a:endParaRPr kumimoji="0" lang="ru-RU" sz="2000" b="1" i="0" u="none" strike="noStrike" normalizeH="0" baseline="0" dirty="0" smtClean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1"/>
            <a:ext cx="8786842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/>
          <p:nvPr/>
        </p:nvPicPr>
        <p:blipFill rotWithShape="1">
          <a:blip r:embed="rId2"/>
          <a:srcRect l="9788" t="16519" r="84276" b="72011"/>
          <a:stretch/>
        </p:blipFill>
        <p:spPr bwMode="auto">
          <a:xfrm>
            <a:off x="971600" y="201994"/>
            <a:ext cx="510540" cy="6705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724762" y="1340768"/>
            <a:ext cx="7992888" cy="504056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rgbClr val="0070C0"/>
              </a:gs>
              <a:gs pos="100000">
                <a:srgbClr val="0070C0"/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Использованные методы исследования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0923" y="2606901"/>
            <a:ext cx="1944216" cy="668227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90000"/>
                </a:schemeClr>
              </a:gs>
              <a:gs pos="50000">
                <a:srgbClr val="FFFF00"/>
              </a:gs>
              <a:gs pos="100000">
                <a:srgbClr val="00B0F0"/>
              </a:gs>
            </a:gsLst>
            <a:lin ang="54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/>
              <a:t> 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Поисковый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9552" y="5445224"/>
            <a:ext cx="2731114" cy="1054195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90000"/>
                </a:schemeClr>
              </a:gs>
              <a:gs pos="50000">
                <a:srgbClr val="FFFF00"/>
              </a:gs>
              <a:gs pos="100000">
                <a:srgbClr val="00B0F0"/>
              </a:gs>
            </a:gsLst>
            <a:lin ang="54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/>
              <a:t>           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    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историографического             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анализа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172005" y="4337875"/>
            <a:ext cx="2190364" cy="524211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90000"/>
                </a:schemeClr>
              </a:gs>
              <a:gs pos="50000">
                <a:srgbClr val="FFFF00"/>
              </a:gs>
              <a:gs pos="100000">
                <a:srgbClr val="00B0F0"/>
              </a:gs>
            </a:gsLst>
            <a:lin ang="54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Хронологический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899139" y="2706008"/>
            <a:ext cx="1872208" cy="754146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90000"/>
                </a:schemeClr>
              </a:gs>
              <a:gs pos="50000">
                <a:srgbClr val="FFFF00"/>
              </a:gs>
              <a:gs pos="100000">
                <a:srgbClr val="00B0F0"/>
              </a:gs>
            </a:gsLst>
            <a:lin ang="54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/>
              <a:t>     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классификации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516216" y="3702591"/>
            <a:ext cx="1969840" cy="648073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90000"/>
                </a:schemeClr>
              </a:gs>
              <a:gs pos="50000">
                <a:srgbClr val="FFFF00"/>
              </a:gs>
              <a:gs pos="100000">
                <a:srgbClr val="00B0F0"/>
              </a:gs>
            </a:gsLst>
            <a:lin ang="54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/>
              <a:t>      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проектирования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720262" y="3721713"/>
            <a:ext cx="1944216" cy="668227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90000"/>
                </a:schemeClr>
              </a:gs>
              <a:gs pos="50000">
                <a:srgbClr val="FFFF00"/>
              </a:gs>
              <a:gs pos="100000">
                <a:srgbClr val="00B0F0"/>
              </a:gs>
            </a:gsLst>
            <a:lin ang="54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Обобщение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946485" y="2144628"/>
            <a:ext cx="1296144" cy="49228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90000"/>
                </a:schemeClr>
              </a:gs>
              <a:gs pos="50000">
                <a:srgbClr val="FFFF00"/>
              </a:gs>
              <a:gs pos="100000">
                <a:srgbClr val="00B0F0"/>
              </a:gs>
            </a:gsLst>
            <a:lin ang="54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/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Синтез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213757" y="4921013"/>
            <a:ext cx="1440160" cy="524211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90000"/>
                </a:schemeClr>
              </a:gs>
              <a:gs pos="50000">
                <a:srgbClr val="FFFF00"/>
              </a:gs>
              <a:gs pos="100000">
                <a:srgbClr val="00B0F0"/>
              </a:gs>
            </a:gsLst>
            <a:lin ang="54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/>
              <a:t> 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Анализ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648200" y="5779130"/>
            <a:ext cx="1969840" cy="60199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90000"/>
                </a:schemeClr>
              </a:gs>
              <a:gs pos="50000">
                <a:srgbClr val="FFFF00"/>
              </a:gs>
              <a:gs pos="100000">
                <a:srgbClr val="00B0F0"/>
              </a:gs>
            </a:gsLst>
            <a:lin ang="54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Описательный 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метод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1331640" y="1844824"/>
            <a:ext cx="504056" cy="7200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>
            <a:stCxn id="10" idx="2"/>
          </p:cNvCxnSpPr>
          <p:nvPr/>
        </p:nvCxnSpPr>
        <p:spPr>
          <a:xfrm>
            <a:off x="4721206" y="1844824"/>
            <a:ext cx="0" cy="7200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endCxn id="17" idx="0"/>
          </p:cNvCxnSpPr>
          <p:nvPr/>
        </p:nvCxnSpPr>
        <p:spPr>
          <a:xfrm>
            <a:off x="7594557" y="1844824"/>
            <a:ext cx="0" cy="2998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>
            <a:off x="2165139" y="1844824"/>
            <a:ext cx="1182725" cy="1800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H="1">
            <a:off x="3563888" y="1844824"/>
            <a:ext cx="144016" cy="230425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6243282" y="1844824"/>
            <a:ext cx="1080120" cy="172819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H="1">
            <a:off x="2664478" y="1844824"/>
            <a:ext cx="827402" cy="352839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5868144" y="1844824"/>
            <a:ext cx="72008" cy="38164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83" name="Прямая со стрелкой 20482"/>
          <p:cNvCxnSpPr/>
          <p:nvPr/>
        </p:nvCxnSpPr>
        <p:spPr>
          <a:xfrm>
            <a:off x="6041685" y="1844824"/>
            <a:ext cx="403194" cy="30172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5220441"/>
      </p:ext>
    </p:extLst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6068336"/>
              </p:ext>
            </p:extLst>
          </p:nvPr>
        </p:nvGraphicFramePr>
        <p:xfrm>
          <a:off x="107504" y="476672"/>
          <a:ext cx="8856984" cy="6192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86010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1508</TotalTime>
  <Words>1203</Words>
  <Application>Microsoft Office PowerPoint</Application>
  <PresentationFormat>Экран (4:3)</PresentationFormat>
  <Paragraphs>306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Calibri</vt:lpstr>
      <vt:lpstr>Franklin Gothic Book</vt:lpstr>
      <vt:lpstr>Franklin Gothic Medium</vt:lpstr>
      <vt:lpstr>Times New Roman</vt:lpstr>
      <vt:lpstr>Wingdings 2</vt:lpstr>
      <vt:lpstr>Трек</vt:lpstr>
      <vt:lpstr>Презентация PowerPoint</vt:lpstr>
      <vt:lpstr>Презентация PowerPoint</vt:lpstr>
      <vt:lpstr>СТЕПЕНЬ ИЗУЧЕННОСТИ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lacoste</dc:creator>
  <cp:lastModifiedBy>1</cp:lastModifiedBy>
  <cp:revision>242</cp:revision>
  <dcterms:created xsi:type="dcterms:W3CDTF">2012-02-21T09:47:57Z</dcterms:created>
  <dcterms:modified xsi:type="dcterms:W3CDTF">2019-06-29T10:23:32Z</dcterms:modified>
</cp:coreProperties>
</file>