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10" d="100"/>
          <a:sy n="110" d="100"/>
        </p:scale>
        <p:origin x="-540" y="-3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DD00E2-2B72-413D-9C97-E9CFFB04F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962" y="1151239"/>
            <a:ext cx="8486274" cy="2387600"/>
          </a:xfrm>
        </p:spPr>
        <p:txBody>
          <a:bodyPr anchor="b">
            <a:normAutofit/>
          </a:bodyPr>
          <a:lstStyle>
            <a:lvl1pPr algn="ctr">
              <a:defRPr sz="7200" b="1">
                <a:solidFill>
                  <a:schemeClr val="accent3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57393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246E5F3-3158-4204-897D-D4E304C4C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341E8D2-77B5-4806-B4F8-554C003F93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B64F015-51B6-4C36-869C-D0B28A200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D70C9DB-636C-4FCF-8A87-C83B5EBB2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EB7FD3-2C80-44FB-B787-C3F38D36F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62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7DE9D05-647E-4A83-A950-10C871CA50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7F6B96E-FD80-467B-8F62-A256DC929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0591339-79DA-4CA1-B801-FF0ADFC9F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58F9850-12D7-4E1E-A550-4DBB78F18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3E245DD-5880-4284-9222-F07E9B67E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76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FAE768C-7299-4F1A-91BA-D355FDB143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77654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AA647E-C01D-4540-9156-BE80C5909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320" y="18255"/>
            <a:ext cx="9631680" cy="1325563"/>
          </a:xfr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09FA5A5-A9DB-472E-B8A1-986FA4892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BDB1090-1E2F-4E63-814D-255EE5743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3493CB0-0527-4760-8F72-2EC714C37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C8967D9-EE2F-4C40-B954-5D362A65F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33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0CB5C37-4CDE-4988-AB92-469ECA059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4710E65-E73A-42E4-814C-E61E6B2EE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D21F2E-5B1C-4A67-AF5B-5E19DCB14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9DE35E9-2FB4-457E-A995-8E5645802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1807923-AEFF-49D7-A28B-5D474677E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76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236F07D-7599-46C5-A686-1082C8AA3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26304D4-25A5-4AF9-BA1D-3D867E7DF5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8E1685A-6A9B-43CB-82AD-D312A7780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D1DB291-27DC-4D0E-9916-C779EE52C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280B5A0-5F92-41CA-9EA4-D360A6D9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7EAC627-6A81-49AD-A16A-ACDEE4259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04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9C3846-F84B-4188-BD60-8D1216A0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71697F6-8BA6-417C-A847-A468F8F0F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3A12AA6-374B-4F8A-9D05-CDD4D64B25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03D0C50-AB5F-4FF7-8403-5A5D12DB58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1A177FD1-0FA4-49A0-83DA-52EA6F3C73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CE2EF3EA-6569-4A3C-BF46-52AA09988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1A04087-3B24-49A2-9071-728A5FF4D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80CC7F34-9A90-4F3B-88AA-8372A2927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52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3C1EE34-0169-4472-94E3-9AEAC8C15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0A929E6-629A-4EC6-A4ED-2219E5E7D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619146F-35E5-490A-943B-984D557A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3DC8A25-EDB6-4367-8237-283C8CB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6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9DB13AB-A8E4-436C-9F90-3EE98BC4E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2644D88C-FEE1-4A18-9470-81CB3BB9B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C01BC5E-8BAF-4540-9B33-1020B15F6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24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51E4CC-01B6-43F4-8201-846483908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12522EC-8CAE-4D34-BBBD-ED1B044A8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C147889-2947-419A-A38F-D33FC710C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081FB5B-DA16-4391-8127-E87531843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EA7A299-7BF1-452B-84DC-F80425DF4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FD87E10-BA3B-4CCF-A074-85B5E107E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63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E25303-BFFE-4B18-8312-7E9C27D89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417C2DA-79FD-402F-AAF0-A005FB2909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7EFBB4F-9324-4CFA-B1FC-E1832E870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0D67EC4-0194-4F9E-8DC9-274B34A2D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1C13F41-9FB6-4B06-9847-190659DFA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5DB7B3F-897E-4B83-874E-D58F55302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8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14B40B-64FF-44D6-8668-4A12FB5C5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C4D2EA9-63AC-4BDA-9032-B757DA486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01E3216-483C-42D8-B264-E846117ADE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E94B6-4463-4457-9BBD-602AB4E6F6C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B4F8CF5-B509-4E80-BD9C-832D7CD43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F91B807-AAEB-4757-A2FA-77DF23389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3"/>
            <a:extLst>
              <a:ext uri="{FF2B5EF4-FFF2-40B4-BE49-F238E27FC236}">
                <a16:creationId xmlns="" xmlns:a16="http://schemas.microsoft.com/office/drawing/2014/main" id="{4FF5BD48-17B8-4D0B-B900-3A8C7D2843B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52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7330AC-0C5F-4BFA-9332-3D58CA58B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7069" y="160577"/>
            <a:ext cx="10029853" cy="30915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Круги </a:t>
            </a:r>
            <a:r>
              <a:rPr lang="ru-RU" dirty="0" err="1" smtClean="0"/>
              <a:t>Луллия</a:t>
            </a:r>
            <a:r>
              <a:rPr lang="ru-RU" dirty="0" smtClean="0"/>
              <a:t> – современная образовательная технология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6308" y="5517660"/>
            <a:ext cx="4321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учитель-логопед МБДОУ «Центр развития ребенка-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 № 3» г. Кызыла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Галкина Татьяна Валерьевна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84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4277" y="67164"/>
            <a:ext cx="9751646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Круги </a:t>
            </a:r>
            <a:r>
              <a:rPr lang="ru-RU" dirty="0" err="1"/>
              <a:t>Луллия</a:t>
            </a:r>
            <a:r>
              <a:rPr lang="ru-RU" dirty="0"/>
              <a:t> – одно из средств развития интеллектуально – творческих способностей детей, предложенное авторами ТРИЗ и РТВ для использования в дошкольных учреждениях.</a:t>
            </a:r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877" y="1623645"/>
            <a:ext cx="6697784" cy="502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0185" y="2450122"/>
            <a:ext cx="4493846" cy="3370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92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029" y="1676398"/>
            <a:ext cx="8503217" cy="509838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1077" y="101600"/>
            <a:ext cx="9902091" cy="188350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Методика построена на изобретении Раймонда </a:t>
            </a:r>
            <a:r>
              <a:rPr lang="ru-RU" dirty="0" err="1"/>
              <a:t>Луллия</a:t>
            </a:r>
            <a:r>
              <a:rPr lang="ru-RU" dirty="0"/>
              <a:t> (</a:t>
            </a:r>
            <a:r>
              <a:rPr lang="en-US" dirty="0"/>
              <a:t>XIV</a:t>
            </a:r>
            <a:r>
              <a:rPr lang="ru-RU" dirty="0"/>
              <a:t> век Италия), ее можно прекрасно использовать как средство развития речи и интеллектуально-творческих способностей у детей.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Простота </a:t>
            </a:r>
            <a:r>
              <a:rPr lang="ru-RU" dirty="0"/>
              <a:t>конструкции позволяет применять ее даже в детском саду. А эффект огромен — диапазон применения ограничивается только вашей фантазией.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82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7663" y="74979"/>
            <a:ext cx="8862646" cy="422348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Что же из себя представляют круги </a:t>
            </a:r>
            <a:r>
              <a:rPr lang="ru-RU" dirty="0" err="1"/>
              <a:t>Луллия</a:t>
            </a:r>
            <a:r>
              <a:rPr lang="ru-RU" dirty="0"/>
              <a:t>? На стержень нанизывается от 2 до 4 кругов разного диаметра, сверху устанавливают указатель или стрелку. Все круги разделяются на одинаковое число секторов. На секторах располагают картинки (рисунки, предметы окружающего мира). Круги и стрелка свободно двигаются независимо друг от друга. По желанию можно получить разные комбинации картинок, расположенных на секторах, и объединить, казалось бы, несовместимые объекты.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59643" y="3640504"/>
            <a:ext cx="3677138" cy="2757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062871" y="3829538"/>
            <a:ext cx="3855590" cy="2891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2154" y="3902993"/>
            <a:ext cx="3041126" cy="27447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606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6032" y="132862"/>
            <a:ext cx="9071706" cy="55567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Основная цель: развитие внимания, навыков устной речи, мелкой моторики рук, воображения. Кроме того, происходит освоение способа познания мира, формирование навыков самообслуживания, самостоятельного решения поставленных задач.</a:t>
            </a:r>
          </a:p>
          <a:p>
            <a:pPr marL="0" indent="0">
              <a:buNone/>
            </a:pPr>
            <a:r>
              <a:rPr lang="ru-RU" sz="2400" dirty="0"/>
              <a:t>«Круги </a:t>
            </a:r>
            <a:r>
              <a:rPr lang="ru-RU" sz="2400" dirty="0" err="1"/>
              <a:t>Луллия</a:t>
            </a:r>
            <a:r>
              <a:rPr lang="ru-RU" sz="2400" dirty="0"/>
              <a:t>» </a:t>
            </a:r>
            <a:r>
              <a:rPr lang="ru-RU" sz="2400" dirty="0" smtClean="0"/>
              <a:t>способствует </a:t>
            </a:r>
            <a:r>
              <a:rPr lang="ru-RU" sz="2400" dirty="0"/>
              <a:t>интеллектуальному развитию дошкольников и обеспечивает интеграцию образовательных областей: </a:t>
            </a:r>
          </a:p>
          <a:p>
            <a:r>
              <a:rPr lang="ru-RU" sz="2400" dirty="0" smtClean="0"/>
              <a:t>социально-коммуникативное;</a:t>
            </a:r>
          </a:p>
          <a:p>
            <a:r>
              <a:rPr lang="ru-RU" sz="2400" dirty="0" smtClean="0"/>
              <a:t>познавательное развитие</a:t>
            </a:r>
            <a:r>
              <a:rPr lang="ru-RU" sz="2400" dirty="0"/>
              <a:t>;</a:t>
            </a:r>
            <a:endParaRPr lang="ru-RU" sz="2400" dirty="0" smtClean="0"/>
          </a:p>
          <a:p>
            <a:r>
              <a:rPr lang="ru-RU" sz="2400" dirty="0" smtClean="0"/>
              <a:t>речевое развитие;</a:t>
            </a:r>
            <a:endParaRPr lang="ru-RU" sz="2400" dirty="0"/>
          </a:p>
          <a:p>
            <a:r>
              <a:rPr lang="ru-RU" sz="2400" dirty="0" smtClean="0"/>
              <a:t>художественно-эстетическое развитие;</a:t>
            </a:r>
            <a:endParaRPr lang="ru-RU" sz="2400" dirty="0"/>
          </a:p>
          <a:p>
            <a:r>
              <a:rPr lang="ru-RU" sz="2400" dirty="0" smtClean="0"/>
              <a:t>физическое развитие.</a:t>
            </a: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55877" y="3178906"/>
            <a:ext cx="4126523" cy="3094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760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4626" y="104323"/>
            <a:ext cx="9788254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Данная методика позволяет сочетать </a:t>
            </a:r>
            <a:r>
              <a:rPr lang="ru-RU" dirty="0"/>
              <a:t>образование, воспитание и развитие дошкольников в режиме игры (учиться и обучаться в игре), так как процесс работы с кольцами </a:t>
            </a:r>
            <a:r>
              <a:rPr lang="ru-RU" dirty="0" err="1"/>
              <a:t>Луллия</a:t>
            </a:r>
            <a:r>
              <a:rPr lang="ru-RU" dirty="0"/>
              <a:t> сопровождается игрой.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271" y="1874087"/>
            <a:ext cx="4264325" cy="3198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13935" y="2672797"/>
            <a:ext cx="4681625" cy="3511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44037" y="2518332"/>
            <a:ext cx="4412049" cy="3309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897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3598" y="91716"/>
            <a:ext cx="9126028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результате работы с кругами </a:t>
            </a:r>
            <a:r>
              <a:rPr lang="ru-RU" dirty="0" err="1"/>
              <a:t>Луллия</a:t>
            </a:r>
            <a:r>
              <a:rPr lang="ru-RU" dirty="0"/>
              <a:t> дети </a:t>
            </a:r>
            <a:r>
              <a:rPr lang="ru-RU" dirty="0" smtClean="0"/>
              <a:t>учатся: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dirty="0"/>
              <a:t>группировать предметы по общим </a:t>
            </a:r>
            <a:r>
              <a:rPr lang="ru-RU" dirty="0" smtClean="0"/>
              <a:t>признакам</a:t>
            </a:r>
            <a:r>
              <a:rPr lang="ru-RU" dirty="0"/>
              <a:t>;</a:t>
            </a:r>
            <a:endParaRPr lang="ru-R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находить </a:t>
            </a:r>
            <a:r>
              <a:rPr lang="ru-RU" dirty="0"/>
              <a:t>причинно-следственные связи между объектами; </a:t>
            </a:r>
            <a:endParaRPr lang="ru-R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у </a:t>
            </a:r>
            <a:r>
              <a:rPr lang="ru-RU" dirty="0"/>
              <a:t>детей происходит систематизация знаний об окружающем </a:t>
            </a:r>
            <a:r>
              <a:rPr lang="ru-RU" dirty="0" smtClean="0"/>
              <a:t>мире</a:t>
            </a:r>
            <a:r>
              <a:rPr lang="ru-RU" dirty="0"/>
              <a:t>;</a:t>
            </a:r>
            <a:endParaRPr lang="ru-R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развивается </a:t>
            </a:r>
            <a:r>
              <a:rPr lang="ru-RU" dirty="0"/>
              <a:t>творческое воображение и </a:t>
            </a:r>
            <a:r>
              <a:rPr lang="ru-RU" dirty="0" smtClean="0"/>
              <a:t>мышление;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dirty="0"/>
              <a:t>обогащается словарный </a:t>
            </a:r>
            <a:r>
              <a:rPr lang="ru-RU" dirty="0" smtClean="0"/>
              <a:t>запас;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свободно </a:t>
            </a:r>
            <a:r>
              <a:rPr lang="ru-RU" dirty="0"/>
              <a:t>высказывать свои мысли и самостоятельно принимать решение проблемных </a:t>
            </a:r>
            <a:r>
              <a:rPr lang="ru-RU" dirty="0" smtClean="0"/>
              <a:t>ситуаций.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69063" y="3574570"/>
            <a:ext cx="3752490" cy="2814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618093" y="4284096"/>
            <a:ext cx="2941607" cy="2206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5881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9969" y="48884"/>
            <a:ext cx="6883879" cy="273658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898" y="48884"/>
            <a:ext cx="3052251" cy="2807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14949" y="3253357"/>
            <a:ext cx="4119592" cy="3089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75723" y="3252219"/>
            <a:ext cx="4110492" cy="3082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512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318</Words>
  <Application>Microsoft Office PowerPoint</Application>
  <PresentationFormat>Произвольный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Круги Луллия – современная образовательная технология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 обучение  для детей</dc:title>
  <dc:creator>User Obstinate</dc:creator>
  <cp:lastModifiedBy>Александр</cp:lastModifiedBy>
  <cp:revision>12</cp:revision>
  <dcterms:created xsi:type="dcterms:W3CDTF">2021-05-01T10:18:37Z</dcterms:created>
  <dcterms:modified xsi:type="dcterms:W3CDTF">2023-01-24T15:20:21Z</dcterms:modified>
</cp:coreProperties>
</file>