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58" r:id="rId4"/>
    <p:sldId id="257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30" autoAdjust="0"/>
  </p:normalViewPr>
  <p:slideViewPr>
    <p:cSldViewPr>
      <p:cViewPr varScale="1">
        <p:scale>
          <a:sx n="67" d="100"/>
          <a:sy n="67" d="100"/>
        </p:scale>
        <p:origin x="-14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7C4D782-9BE7-4C12-8783-1ADE80298029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2C0D24BD-A03A-47F5-892C-28CF1C240E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A%D0%BE%D0%B2%D0%B0%D0%BB%D0%B5%D0%B2%D1%81%D0%BA%D0%B8%D0%B9,_%D0%9F%D0%B0%D0%B2%D0%B5%D0%BB_%D0%9E%D1%81%D0%B8%D0%BF%D0%BE%D0%B2%D0%B8%D1%87" TargetMode="External"/><Relationship Id="rId13" Type="http://schemas.openxmlformats.org/officeDocument/2006/relationships/hyperlink" Target="https://ru.wikipedia.org/wiki/%D0%A1%D0%BE%D1%8E%D0%B7_%D0%BC%D0%BE%D0%BB%D0%BE%D0%B4%D1%91%D0%B6%D0%B8_(%D0%BE%D0%B1%D1%89%D0%B5%D1%81%D1%82%D0%B2%D0%BE_%D1%85%D1%83%D0%B4%D0%BE%D0%B6%D0%BD%D0%B8%D0%BA%D0%BE%D0%B2)" TargetMode="External"/><Relationship Id="rId18" Type="http://schemas.openxmlformats.org/officeDocument/2006/relationships/hyperlink" Target="https://ru.wikipedia.org/wiki/1947" TargetMode="External"/><Relationship Id="rId3" Type="http://schemas.openxmlformats.org/officeDocument/2006/relationships/hyperlink" Target="https://ru.wikipedia.org/wiki/%D0%A1%D0%A5%D0%9F%D0%A3" TargetMode="External"/><Relationship Id="rId21" Type="http://schemas.openxmlformats.org/officeDocument/2006/relationships/hyperlink" Target="https://ru.wikipedia.org/wiki/%D0%9D%D0%BE%D0%B2%D0%BE%D0%B4%D0%B5%D0%B2%D0%B8%D1%87%D1%8C%D0%B5_%D0%BA%D0%BB%D0%B0%D0%B4%D0%B1%D0%B8%D1%89%D0%B5" TargetMode="External"/><Relationship Id="rId7" Type="http://schemas.openxmlformats.org/officeDocument/2006/relationships/hyperlink" Target="https://ru.wikipedia.org/wiki/%D0%A1%D0%B0%D0%B2%D0%B8%D0%BD%D1%81%D0%BA%D0%B8%D0%B9,_%D0%92%D0%B0%D1%81%D0%B8%D0%BB%D0%B8%D0%B9_%D0%95%D0%B2%D0%BC%D0%B5%D0%BD%D0%B8%D0%B5%D0%B2%D0%B8%D1%87" TargetMode="External"/><Relationship Id="rId12" Type="http://schemas.openxmlformats.org/officeDocument/2006/relationships/hyperlink" Target="https://ru.wikipedia.org/wiki/%D0%91%D1%83%D0%B1%D0%BD%D0%BE%D0%B2%D1%8B%D0%B9_%D0%B2%D0%B0%D0%BB%D0%B5%D1%82" TargetMode="External"/><Relationship Id="rId17" Type="http://schemas.openxmlformats.org/officeDocument/2006/relationships/hyperlink" Target="https://ru.wikipedia.org/wiki/%D0%90%D0%A5_%D0%A1%D0%A1%D0%A1%D0%A0" TargetMode="External"/><Relationship Id="rId2" Type="http://schemas.openxmlformats.org/officeDocument/2006/relationships/hyperlink" Target="https://ru.wikipedia.org/wiki/%D0%A5%D0%B0%D1%80%D1%8C%D0%BA%D0%BE%D0%B2" TargetMode="External"/><Relationship Id="rId16" Type="http://schemas.openxmlformats.org/officeDocument/2006/relationships/hyperlink" Target="https://ru.wikipedia.org/wiki/%D0%90%D0%A5%D0%A0%D0%A0" TargetMode="External"/><Relationship Id="rId20" Type="http://schemas.openxmlformats.org/officeDocument/2006/relationships/hyperlink" Target="https://ru.wikipedia.org/wiki/1956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8%D0%90%D0%A5" TargetMode="External"/><Relationship Id="rId11" Type="http://schemas.openxmlformats.org/officeDocument/2006/relationships/hyperlink" Target="https://ru.wikipedia.org/wiki/%D0%9E%D0%B1%D0%BD%D0%B8%D0%BD%D1%81%D0%BA" TargetMode="External"/><Relationship Id="rId5" Type="http://schemas.openxmlformats.org/officeDocument/2006/relationships/hyperlink" Target="https://ru.wikipedia.org/wiki/%D0%9F%D0%B0%D1%80%D0%B8%D0%B6" TargetMode="External"/><Relationship Id="rId15" Type="http://schemas.openxmlformats.org/officeDocument/2006/relationships/hyperlink" Target="https://ru.wikipedia.org/wiki/%D0%91%D1%8B%D1%82%D0%B8%D0%B5_(%D1%85%D1%83%D0%B4%D0%BE%D0%B6%D0%B5%D1%81%D1%82%D0%B2%D0%B5%D0%BD%D0%BD%D0%BE%D0%B5_%D0%BE%D0%B1%D1%8A%D0%B5%D0%B4%D0%B8%D0%BD%D0%B5%D0%BD%D0%B8%D0%B5)" TargetMode="External"/><Relationship Id="rId10" Type="http://schemas.openxmlformats.org/officeDocument/2006/relationships/hyperlink" Target="https://ru.wikipedia.org/w/index.php?title=%D0%94%D0%B0%D1%87%D0%B0_%D0%9A%D0%BE%D0%BD%D1%87%D0%B0%D0%BB%D0%BE%D0%B2%D1%81%D0%BA%D0%BE%D0%B3%D0%BE&amp;action=edit&amp;redlink=1" TargetMode="External"/><Relationship Id="rId19" Type="http://schemas.openxmlformats.org/officeDocument/2006/relationships/hyperlink" Target="https://ru.wikipedia.org/wiki/2_%D1%84%D0%B5%D0%B2%D1%80%D0%B0%D0%BB%D1%8F" TargetMode="External"/><Relationship Id="rId4" Type="http://schemas.openxmlformats.org/officeDocument/2006/relationships/hyperlink" Target="https://ru.wikipedia.org/wiki/%D0%90%D0%BA%D0%B0%D0%B4%D0%B5%D0%BC%D0%B8%D1%8F_%D0%96%D1%8E%D0%BB%D0%B8%D0%B0%D0%BD%D0%B0" TargetMode="External"/><Relationship Id="rId9" Type="http://schemas.openxmlformats.org/officeDocument/2006/relationships/hyperlink" Target="https://ru.wikipedia.org/wiki/%D0%A2%D1%80%D0%BE%D1%8F%D0%BD%D0%BE%D0%B2%D1%81%D0%BA%D0%B0%D1%8F,_%D0%90%D0%BD%D0%BD%D0%B0_%D0%98%D0%B2%D0%B0%D0%BD%D0%BE%D0%B2%D0%BD%D0%B0" TargetMode="External"/><Relationship Id="rId14" Type="http://schemas.openxmlformats.org/officeDocument/2006/relationships/hyperlink" Target="https://ru.wikipedia.org/wiki/%D0%9C%D0%B8%D1%80_%D0%B8%D1%81%D0%BA%D1%83%D1%81%D1%81%D1%82%D0%B2%D0%B0_(%D0%BE%D0%B1%D1%8A%D0%B5%D0%B4%D0%B8%D0%BD%D0%B5%D0%BD%D0%B8%D0%B5)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8208912" cy="619268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4000" dirty="0" smtClean="0"/>
              <a:t>И в саду каждой веткой росистой торжествующе пахнет </a:t>
            </a:r>
            <a:r>
              <a:rPr lang="ru-RU" sz="4000" dirty="0" smtClean="0"/>
              <a:t>сирень…</a:t>
            </a:r>
          </a:p>
          <a:p>
            <a:r>
              <a:rPr lang="ru-RU" sz="4000" dirty="0" smtClean="0"/>
              <a:t> </a:t>
            </a:r>
            <a:r>
              <a:rPr lang="ru-RU" sz="4000" dirty="0" smtClean="0"/>
              <a:t>              (Всеволод Рождественский)</a:t>
            </a:r>
          </a:p>
          <a:p>
            <a:r>
              <a:rPr lang="ru-RU" sz="4000" dirty="0" smtClean="0"/>
              <a:t>В этом букете все живет , цветет и радуется…</a:t>
            </a:r>
          </a:p>
          <a:p>
            <a:r>
              <a:rPr lang="ru-RU" dirty="0" smtClean="0"/>
              <a:t> </a:t>
            </a:r>
            <a:r>
              <a:rPr lang="ru-RU" dirty="0" smtClean="0"/>
              <a:t>                                        (П. </a:t>
            </a:r>
            <a:r>
              <a:rPr lang="ru-RU" dirty="0" err="1" smtClean="0"/>
              <a:t>Кончаловский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5093" y="0"/>
            <a:ext cx="8091363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91264" cy="6264696"/>
          </a:xfrm>
        </p:spPr>
        <p:txBody>
          <a:bodyPr/>
          <a:lstStyle/>
          <a:p>
            <a:r>
              <a:rPr lang="ru-RU" sz="2000" dirty="0" smtClean="0"/>
              <a:t>Учился в </a:t>
            </a:r>
            <a:r>
              <a:rPr lang="ru-RU" sz="2000" dirty="0" smtClean="0">
                <a:hlinkClick r:id="rId2" tooltip="Харьков"/>
              </a:rPr>
              <a:t>Харьковской</a:t>
            </a:r>
            <a:r>
              <a:rPr lang="ru-RU" sz="2000" dirty="0" smtClean="0"/>
              <a:t> рисовальной школе, в вечерних классах </a:t>
            </a:r>
            <a:r>
              <a:rPr lang="ru-RU" sz="2000" dirty="0" smtClean="0">
                <a:hlinkClick r:id="rId3" tooltip="СХПУ"/>
              </a:rPr>
              <a:t>СХПУ</a:t>
            </a:r>
            <a:r>
              <a:rPr lang="ru-RU" sz="2000" dirty="0" smtClean="0"/>
              <a:t>, в </a:t>
            </a:r>
            <a:r>
              <a:rPr lang="ru-RU" sz="2000" dirty="0" smtClean="0">
                <a:hlinkClick r:id="rId4" tooltip="Академия Жюлиана"/>
              </a:rPr>
              <a:t>академии </a:t>
            </a:r>
            <a:r>
              <a:rPr lang="ru-RU" sz="2000" dirty="0" err="1" smtClean="0">
                <a:hlinkClick r:id="rId4" tooltip="Академия Жюлиана"/>
              </a:rPr>
              <a:t>Жюлиана</a:t>
            </a:r>
            <a:r>
              <a:rPr lang="ru-RU" sz="2000" dirty="0" smtClean="0"/>
              <a:t> в </a:t>
            </a:r>
            <a:r>
              <a:rPr lang="ru-RU" sz="2000" dirty="0" smtClean="0">
                <a:hlinkClick r:id="rId5" tooltip="Париж"/>
              </a:rPr>
              <a:t>Париже</a:t>
            </a:r>
            <a:r>
              <a:rPr lang="ru-RU" sz="2000" dirty="0" smtClean="0"/>
              <a:t> (1897—1898) и в </a:t>
            </a:r>
            <a:r>
              <a:rPr lang="ru-RU" sz="2000" dirty="0" smtClean="0">
                <a:hlinkClick r:id="rId6" tooltip="ИАХ"/>
              </a:rPr>
              <a:t>Петербургской Академии художеств</a:t>
            </a:r>
            <a:r>
              <a:rPr lang="ru-RU" sz="2000" dirty="0" smtClean="0"/>
              <a:t> (1898—1907) у </a:t>
            </a:r>
            <a:r>
              <a:rPr lang="ru-RU" sz="2000" dirty="0" smtClean="0">
                <a:hlinkClick r:id="rId7" tooltip="Савинский, Василий Евмениевич"/>
              </a:rPr>
              <a:t>В. Е. Савинского</a:t>
            </a:r>
            <a:r>
              <a:rPr lang="ru-RU" sz="2000" dirty="0" smtClean="0"/>
              <a:t>, </a:t>
            </a:r>
            <a:r>
              <a:rPr lang="ru-RU" sz="2000" dirty="0" smtClean="0">
                <a:hlinkClick r:id="rId8" tooltip="Ковалевский, Павел Осипович"/>
              </a:rPr>
              <a:t>П. О. Ковалевского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Жил в Москве. В 1932 г. Пётр Петрович приобрёл у </a:t>
            </a:r>
            <a:r>
              <a:rPr lang="ru-RU" sz="2000" dirty="0" smtClean="0">
                <a:hlinkClick r:id="rId9" tooltip="Трояновская, Анна Ивановна"/>
              </a:rPr>
              <a:t>А. И. Трояновской</a:t>
            </a:r>
            <a:r>
              <a:rPr lang="ru-RU" sz="2000" dirty="0" smtClean="0"/>
              <a:t> усадьбу Бугры (ныне известную как </a:t>
            </a:r>
            <a:r>
              <a:rPr lang="ru-RU" sz="2000" dirty="0" smtClean="0">
                <a:hlinkClick r:id="rId10" tooltip="Дача Кончаловского (страница отсутствует)"/>
              </a:rPr>
              <a:t>«дача </a:t>
            </a:r>
            <a:r>
              <a:rPr lang="ru-RU" sz="2000" dirty="0" err="1" smtClean="0">
                <a:hlinkClick r:id="rId10" tooltip="Дача Кончаловского (страница отсутствует)"/>
              </a:rPr>
              <a:t>Кончаловского</a:t>
            </a:r>
            <a:r>
              <a:rPr lang="ru-RU" sz="2000" dirty="0" smtClean="0">
                <a:hlinkClick r:id="rId10" tooltip="Дача Кончаловского (страница отсутствует)"/>
              </a:rPr>
              <a:t>»</a:t>
            </a:r>
            <a:r>
              <a:rPr lang="ru-RU" sz="2000" dirty="0" smtClean="0"/>
              <a:t>), позже вошедшую в границы города </a:t>
            </a:r>
            <a:r>
              <a:rPr lang="ru-RU" sz="2000" dirty="0" smtClean="0">
                <a:hlinkClick r:id="rId11" tooltip="Обнинск"/>
              </a:rPr>
              <a:t>Обнинска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Один из основателей объединения «</a:t>
            </a:r>
            <a:r>
              <a:rPr lang="ru-RU" sz="2000" dirty="0" smtClean="0">
                <a:hlinkClick r:id="rId12" tooltip="Бубновый валет"/>
              </a:rPr>
              <a:t>Бубновый валет</a:t>
            </a:r>
            <a:r>
              <a:rPr lang="ru-RU" sz="2000" dirty="0" smtClean="0"/>
              <a:t>», его председатель (1911). Также был членом художественных объединений:</a:t>
            </a:r>
            <a:br>
              <a:rPr lang="ru-RU" sz="2000" dirty="0" smtClean="0"/>
            </a:br>
            <a:r>
              <a:rPr lang="ru-RU" sz="2000" dirty="0" smtClean="0">
                <a:hlinkClick r:id="rId13" tooltip="Союз молодёжи (общество художников)"/>
              </a:rPr>
              <a:t>«Союз молодёжи»</a:t>
            </a:r>
            <a:r>
              <a:rPr lang="ru-RU" sz="2000" dirty="0" smtClean="0"/>
              <a:t> (1911)</a:t>
            </a:r>
            <a:br>
              <a:rPr lang="ru-RU" sz="2000" dirty="0" smtClean="0"/>
            </a:br>
            <a:r>
              <a:rPr lang="ru-RU" sz="2000" dirty="0" smtClean="0">
                <a:hlinkClick r:id="rId14" tooltip="Мир искусства (объединение)"/>
              </a:rPr>
              <a:t>«Мир искусства»</a:t>
            </a:r>
            <a:r>
              <a:rPr lang="ru-RU" sz="2000" dirty="0" smtClean="0"/>
              <a:t> (1911—1922, с перерывами)</a:t>
            </a:r>
            <a:br>
              <a:rPr lang="ru-RU" sz="2000" dirty="0" smtClean="0"/>
            </a:br>
            <a:r>
              <a:rPr lang="ru-RU" sz="2000" dirty="0" smtClean="0">
                <a:hlinkClick r:id="rId15" tooltip="Бытие (художественное объединение)"/>
              </a:rPr>
              <a:t>«Бытие»</a:t>
            </a:r>
            <a:r>
              <a:rPr lang="ru-RU" sz="2000" dirty="0" smtClean="0"/>
              <a:t> (1926—1927)</a:t>
            </a:r>
            <a:br>
              <a:rPr lang="ru-RU" sz="2000" dirty="0" smtClean="0"/>
            </a:br>
            <a:r>
              <a:rPr lang="ru-RU" sz="2000" dirty="0" smtClean="0"/>
              <a:t>«</a:t>
            </a:r>
            <a:r>
              <a:rPr lang="ru-RU" sz="2000" dirty="0" smtClean="0">
                <a:hlinkClick r:id="rId16" tooltip="АХРР"/>
              </a:rPr>
              <a:t>АХРР</a:t>
            </a:r>
            <a:r>
              <a:rPr lang="ru-RU" sz="2000" dirty="0" smtClean="0"/>
              <a:t>»</a:t>
            </a:r>
            <a:br>
              <a:rPr lang="ru-RU" sz="2000" dirty="0" smtClean="0"/>
            </a:br>
            <a:r>
              <a:rPr lang="ru-RU" sz="2000" dirty="0" smtClean="0"/>
              <a:t>Действительный член </a:t>
            </a:r>
            <a:r>
              <a:rPr lang="ru-RU" sz="2000" dirty="0" smtClean="0">
                <a:hlinkClick r:id="rId17" tooltip="АХ СССР"/>
              </a:rPr>
              <a:t>АХ СССР</a:t>
            </a:r>
            <a:r>
              <a:rPr lang="ru-RU" sz="2000" dirty="0" smtClean="0"/>
              <a:t> (</a:t>
            </a:r>
            <a:r>
              <a:rPr lang="ru-RU" sz="2000" dirty="0" smtClean="0">
                <a:hlinkClick r:id="rId18" tooltip="1947"/>
              </a:rPr>
              <a:t>1947</a:t>
            </a:r>
            <a:r>
              <a:rPr lang="ru-RU" sz="2000" dirty="0" smtClean="0"/>
              <a:t>). За 60 творческих лет художник создал около двух тысяч полотен.</a:t>
            </a:r>
            <a:br>
              <a:rPr lang="ru-RU" sz="2000" dirty="0" smtClean="0"/>
            </a:br>
            <a:r>
              <a:rPr lang="ru-RU" sz="2000" dirty="0" smtClean="0"/>
              <a:t>Умер </a:t>
            </a:r>
            <a:r>
              <a:rPr lang="ru-RU" sz="2000" dirty="0" smtClean="0">
                <a:hlinkClick r:id="rId19" tooltip="2 февраля"/>
              </a:rPr>
              <a:t>2 февраля</a:t>
            </a:r>
            <a:r>
              <a:rPr lang="ru-RU" sz="2000" dirty="0" smtClean="0"/>
              <a:t> </a:t>
            </a:r>
            <a:r>
              <a:rPr lang="ru-RU" sz="2000" dirty="0" smtClean="0">
                <a:hlinkClick r:id="rId20" tooltip="1956 год"/>
              </a:rPr>
              <a:t>1956 года</a:t>
            </a:r>
            <a:r>
              <a:rPr lang="ru-RU" sz="2000" dirty="0" smtClean="0"/>
              <a:t>. Похоронен на </a:t>
            </a:r>
            <a:r>
              <a:rPr lang="ru-RU" sz="2000" dirty="0" smtClean="0">
                <a:hlinkClick r:id="rId21" tooltip="Новодевичье кладбище"/>
              </a:rPr>
              <a:t>Новодевичьем кладбище</a:t>
            </a:r>
            <a:r>
              <a:rPr lang="ru-RU" sz="2000" dirty="0" smtClean="0"/>
              <a:t> (участок № 4).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 flipV="1">
            <a:off x="8172400" y="6355559"/>
            <a:ext cx="5144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8424936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1051" y="188640"/>
            <a:ext cx="8942949" cy="666936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8-006-Natjurmo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8280920" cy="6597352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859_dis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88640"/>
            <a:ext cx="8748464" cy="6408712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21</TotalTime>
  <Words>61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Метро</vt:lpstr>
      <vt:lpstr>Слайд 1</vt:lpstr>
      <vt:lpstr>Слайд 2</vt:lpstr>
      <vt:lpstr>Слайд 3</vt:lpstr>
      <vt:lpstr>Учился в Харьковской рисовальной школе, в вечерних классах СХПУ, в академии Жюлиана в Париже (1897—1898) и в Петербургской Академии художеств (1898—1907) у В. Е. Савинского, П. О. Ковалевского. Жил в Москве. В 1932 г. Пётр Петрович приобрёл у А. И. Трояновской усадьбу Бугры (ныне известную как «дача Кончаловского»), позже вошедшую в границы города Обнинска. Один из основателей объединения «Бубновый валет», его председатель (1911). Также был членом художественных объединений: «Союз молодёжи» (1911) «Мир искусства» (1911—1922, с перерывами) «Бытие» (1926—1927) «АХРР» Действительный член АХ СССР (1947). За 60 творческих лет художник создал около двух тысяч полотен. Умер 2 февраля 1956 года. Похоронен на Новодевичьем кладбище (участок № 4). 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Николай</dc:creator>
  <cp:lastModifiedBy>Николай</cp:lastModifiedBy>
  <cp:revision>4</cp:revision>
  <dcterms:created xsi:type="dcterms:W3CDTF">2016-03-02T16:25:52Z</dcterms:created>
  <dcterms:modified xsi:type="dcterms:W3CDTF">2016-03-02T18:15:54Z</dcterms:modified>
</cp:coreProperties>
</file>