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73" r:id="rId5"/>
    <p:sldId id="274" r:id="rId6"/>
    <p:sldId id="260" r:id="rId7"/>
    <p:sldId id="261" r:id="rId8"/>
    <p:sldId id="262" r:id="rId9"/>
    <p:sldId id="263" r:id="rId10"/>
    <p:sldId id="265" r:id="rId11"/>
    <p:sldId id="271" r:id="rId12"/>
    <p:sldId id="272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808C50-DD17-42EE-88ED-1567E868B8F7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CE8A942-BDA4-442D-B43C-4B526CE2D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25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4F381-DC1A-4D75-B4BE-5598BC8B1B90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BE1FF-3670-4AEB-97B2-075314522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9A920-AD50-4AD7-84FC-A871857D8B12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2F9B-34A5-4B36-8EEE-EC6ABA89C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F98F8-E873-4538-8078-569B687DDBA0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57D38-E1B2-4FC2-9CB9-616059935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9ADB6F0-5FAD-40B2-9A8B-D7861DB27234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0EECAC-C32C-4CBA-A48D-71847B19B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A9352-549A-439C-A99A-71DBB0B6B6CC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90687-C703-4091-8DB6-45F64AD9A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1C70-64D1-4D99-B165-49F6B12FC5BF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C573-A59E-4882-BB39-AF174AB9E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CE53A-1015-4E57-ABD3-CA4B974AF351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71458-DE4E-434A-A9FD-C1F9E089B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F3630F-60CB-4865-A1DA-D2DF701F02B0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0CEA86-ED7D-49A5-B3F1-9F4807EFA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98AA7-7C12-4094-AC91-33224222D97C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598AA-545E-438C-B794-5D94FC1B5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90FC25E-3CB0-499D-9347-B81CCB1DEC4F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75429CD-0984-4E57-9BBE-7EA787385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4992CA1-F299-4E6C-B2E4-593C7C5D6467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977D4D-215D-4C8A-982A-BB271D6B9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232C255-45D9-4E1A-B2D8-F53C2CF9313C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A714E58-5113-410E-B793-6CC015378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lick02.begun.ru/click.jsp?url=O5t5NMbAwcC3en7QphD2c*pm7xQq03v*aUzvD5rcx2lv0ELyb5FZMO8BjMSmENjZjBYEGKfzZiz4h3RpALo41HgcT*kVdI2h*2SPLYsoaZfLo1iyrrSthPHSB*OgfCUaBZodfj68bRlzAlqPoTltRyifmQmwegfhCqZjgA7ChiKMhbvfVPMSqSbWPpLzeWZ4tCNsuT5PR5ptlEb7htncVMFS97UiKsYK8LKIgDpjaibjoYS9fVB66dBfVjSumVnN8Yjb25Ms3Eeo-AoFudeP4V-h1dwZDag59stgi-CejB3Mw1D65ZvgUwlXxPpjIWEz7RaYzvWGI00kQIAzRdNf1cfZaB8Q7R4of3I**w&amp;eurl%5b%5d=O5t5NKqrqqsO5YHTltlKCTWLyFfk93G8d6Kag7TZ2YIEc8d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613" y="0"/>
            <a:ext cx="6100762" cy="11969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875" y="332656"/>
            <a:ext cx="5451475" cy="1296119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B0F0"/>
                </a:solidFill>
              </a:rPr>
              <a:t>МУЗЫКАЛЬНО- ОЗДОРОВИТЕЛЬНАЯ РАБОТА В ДЕТСКОМ САДУ</a:t>
            </a:r>
            <a:endParaRPr lang="ru-RU" sz="2400" i="1" dirty="0" smtClean="0">
              <a:solidFill>
                <a:srgbClr val="00B0F0"/>
              </a:solidFill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916238" y="6308725"/>
            <a:ext cx="5759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chemeClr val="accent1"/>
                </a:solidFill>
                <a:latin typeface="Century Schoolbook" pitchFamily="18" charset="0"/>
              </a:rPr>
              <a:t>Материал подготовила музыкальный руководитель: Кривченко О.В.</a:t>
            </a:r>
          </a:p>
        </p:txBody>
      </p:sp>
      <p:pic>
        <p:nvPicPr>
          <p:cNvPr id="14340" name="Picture 2" descr=" (500x375, 277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628775"/>
            <a:ext cx="460851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15"/>
          <p:cNvSpPr txBox="1">
            <a:spLocks noChangeArrowheads="1"/>
          </p:cNvSpPr>
          <p:nvPr/>
        </p:nvSpPr>
        <p:spPr bwMode="auto">
          <a:xfrm>
            <a:off x="2916238" y="5262563"/>
            <a:ext cx="4191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Я открою тебе сокровенное слово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И тайну здоровья тебе расскажу.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Прикасаясь к дорогому,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руки в музыке искупай.</a:t>
            </a:r>
          </a:p>
          <a:p>
            <a:pPr algn="ctr"/>
            <a:endParaRPr lang="ru-RU" sz="1400" b="1" i="1">
              <a:solidFill>
                <a:srgbClr val="00B0F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640"/>
            <a:ext cx="7920111" cy="71941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ИГРОВОЙ МАССАЖ И САМОМАССАЖ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643813" cy="2232248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600" b="1" i="1" dirty="0" smtClean="0">
                <a:solidFill>
                  <a:srgbClr val="00B0F0"/>
                </a:solidFill>
              </a:rPr>
              <a:t>повышает защитные свойства организма, нормализует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вегетососудистый</a:t>
            </a:r>
            <a:r>
              <a:rPr lang="ru-RU" sz="1600" b="1" i="1" dirty="0" smtClean="0">
                <a:solidFill>
                  <a:srgbClr val="00B0F0"/>
                </a:solidFill>
              </a:rPr>
              <a:t> тонус, деятельность вестибулярного аппарата , влияет на обменные процессы </a:t>
            </a:r>
          </a:p>
          <a:p>
            <a:pPr marL="274320" indent="-274320" algn="ctr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600" b="1" i="1" dirty="0" smtClean="0">
                <a:solidFill>
                  <a:srgbClr val="00B0F0"/>
                </a:solidFill>
              </a:rPr>
              <a:t>делая </a:t>
            </a:r>
            <a:r>
              <a:rPr lang="ru-RU" sz="1600" b="1" i="1" dirty="0" smtClean="0">
                <a:solidFill>
                  <a:srgbClr val="00B0F0"/>
                </a:solidFill>
              </a:rPr>
              <a:t>самомассаж определенной части тела, ребенок воздействует на весь организм в целом.</a:t>
            </a:r>
          </a:p>
          <a:p>
            <a:pPr marL="274320" indent="-274320" algn="ctr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600" b="1" i="1" dirty="0" smtClean="0">
                <a:solidFill>
                  <a:srgbClr val="00B0F0"/>
                </a:solidFill>
              </a:rPr>
              <a:t>поскольку </a:t>
            </a:r>
            <a:r>
              <a:rPr lang="ru-RU" sz="1600" b="1" i="1" dirty="0" smtClean="0">
                <a:solidFill>
                  <a:srgbClr val="00B0F0"/>
                </a:solidFill>
              </a:rPr>
              <a:t>игровой массаж сопровождается речевым материалом развивается мыслительная деятельность, развиваются речевые навыки </a:t>
            </a:r>
          </a:p>
          <a:p>
            <a:pPr marL="274320" indent="-274320" algn="ctr" fontAlgn="auto">
              <a:spcAft>
                <a:spcPts val="0"/>
              </a:spcAft>
              <a:buFont typeface="Wingdings"/>
              <a:buChar char=""/>
              <a:defRPr/>
            </a:pPr>
            <a:endParaRPr lang="ru-RU" sz="1600" b="1" i="1" dirty="0">
              <a:solidFill>
                <a:srgbClr val="00B0F0"/>
              </a:solidFill>
            </a:endParaRP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3722" y="3355976"/>
            <a:ext cx="288078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8309" y="3355976"/>
            <a:ext cx="297603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19113" y="260350"/>
            <a:ext cx="7458075" cy="561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2400" b="1" i="1" cap="none" dirty="0" smtClean="0">
                <a:solidFill>
                  <a:schemeClr val="accent1"/>
                </a:solidFill>
              </a:rPr>
              <a:t>СКАЗКОТЕРАПИЯ</a:t>
            </a:r>
            <a:endParaRPr lang="ru-RU" sz="2400" b="1" i="1" cap="none" dirty="0" smtClean="0">
              <a:solidFill>
                <a:schemeClr val="accent1"/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7456487" cy="2880320"/>
          </a:xfrm>
        </p:spPr>
        <p:txBody>
          <a:bodyPr/>
          <a:lstStyle/>
          <a:p>
            <a:pPr algn="ctr"/>
            <a:r>
              <a:rPr lang="ru-RU" sz="1600" b="1" i="1" dirty="0">
                <a:solidFill>
                  <a:srgbClr val="00B0F0"/>
                </a:solidFill>
              </a:rPr>
              <a:t>одна из особенностей этого метода состоит в создании сказочной среды, обстановки, в которой безопасно для ребенка могут проявляться и обнаруживаться особенности его личности .Кроме того, сказка соответствует детской системе мироощущения и способствует глубокой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интериоризации</a:t>
            </a:r>
            <a:r>
              <a:rPr lang="ru-RU" sz="1600" b="1" i="1" dirty="0" smtClean="0">
                <a:solidFill>
                  <a:srgbClr val="00B0F0"/>
                </a:solidFill>
              </a:rPr>
              <a:t>  знаний </a:t>
            </a:r>
            <a:r>
              <a:rPr lang="ru-RU" sz="1600" b="1" i="1" dirty="0">
                <a:solidFill>
                  <a:srgbClr val="00B0F0"/>
                </a:solidFill>
              </a:rPr>
              <a:t>о мире психического: о своем внешнем и внутреннем «Я», способах взаимоотношений между людьми, возможностях самореализации. Рассказывание сказок, 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потешек</a:t>
            </a:r>
            <a:r>
              <a:rPr lang="ru-RU" sz="1600" b="1" i="1" dirty="0" smtClean="0">
                <a:solidFill>
                  <a:srgbClr val="00B0F0"/>
                </a:solidFill>
              </a:rPr>
              <a:t>  и </a:t>
            </a:r>
            <a:r>
              <a:rPr lang="ru-RU" sz="1600" b="1" i="1" dirty="0">
                <a:solidFill>
                  <a:srgbClr val="00B0F0"/>
                </a:solidFill>
              </a:rPr>
              <a:t>их проигрывание помогает малышам связать ощущения своего тела, их словесное обозначение и зрительный образ в целостную систему</a:t>
            </a:r>
          </a:p>
          <a:p>
            <a:pPr algn="ctr"/>
            <a:endParaRPr lang="ru-RU" b="1" i="1" dirty="0" smtClean="0">
              <a:solidFill>
                <a:srgbClr val="00B0F0"/>
              </a:solidFill>
            </a:endParaRPr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1908175" y="5805488"/>
            <a:ext cx="5111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b="1" i="1">
              <a:solidFill>
                <a:srgbClr val="00B0F0"/>
              </a:solidFill>
              <a:latin typeface="Century Schoolbook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3933056"/>
            <a:ext cx="396044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113" y="260350"/>
            <a:ext cx="7458075" cy="5619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МУЗЫКОТЕРАПИЯ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836613"/>
            <a:ext cx="7456487" cy="1584325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вариант музыкальной психотерапии, при котором главной целью является достижение состояния мышечной релаксации и психического успокоения с помощью прослушивания специально подобранной музыки (спокойная  классическая  музыка Чайковского, Рахманинова Моцарта, Шопена,  звуки природы)</a:t>
            </a:r>
          </a:p>
          <a:p>
            <a:pPr algn="ctr"/>
            <a:endParaRPr lang="ru-RU" b="1" i="1" dirty="0" smtClean="0">
              <a:solidFill>
                <a:srgbClr val="00B0F0"/>
              </a:solidFill>
            </a:endParaRPr>
          </a:p>
        </p:txBody>
      </p:sp>
      <p:pic>
        <p:nvPicPr>
          <p:cNvPr id="2457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5188" y="2420938"/>
            <a:ext cx="42243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1892300" y="5805488"/>
            <a:ext cx="5111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«Ты отдохни, покуда звуки эти прибавят телу силы и здоровья»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467600" cy="259228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1"/>
                </a:solidFill>
              </a:rPr>
              <a:t>СПАСИБО ЗА ВНИМАНИЕ !!!</a:t>
            </a:r>
            <a:endParaRPr lang="ru-RU" sz="32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03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74638"/>
            <a:ext cx="7240587" cy="7778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МУЗЫКА ЛЕЧИТ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15362" name="TextBox 7"/>
          <p:cNvSpPr txBox="1">
            <a:spLocks noChangeArrowheads="1"/>
          </p:cNvSpPr>
          <p:nvPr/>
        </p:nvSpPr>
        <p:spPr bwMode="auto">
          <a:xfrm>
            <a:off x="4356100" y="1628775"/>
            <a:ext cx="44640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Еще Аристотель, Платон и  Пифагор 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утверждали, что музыка восстанавливает 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нарушенную гармонию  болезнями  в человеческом теле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Музыка влияет на работу сердца 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и на артериальное давление.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Музыка улучшает работу сосудов.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Приятная музыка благотворно действует и на кровь. 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Любимая мелодия  поднимает настроение, вызывает увеличение в крови лимфоцитов, </a:t>
            </a:r>
          </a:p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организму становится легче бороться с болезнями.</a:t>
            </a:r>
          </a:p>
          <a:p>
            <a:pPr algn="ctr"/>
            <a:endParaRPr lang="ru-RU" sz="1600" b="1" i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  <p:pic>
        <p:nvPicPr>
          <p:cNvPr id="15363" name="Picture 2" descr="http://www.chernetskaya.ru/blog/wp-content/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374491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16632"/>
            <a:ext cx="6737350" cy="25922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СИСТЕМА МУЗЫКАЛЬНО- ОЗДОРОВИТЕЛЬНОЙ РАБОТЫ ПРЕДПОЛАГАЕТ ИСПОЛЬЗОВАНИЕ РАЗНООБРАЗНЫХ ЗДОРОВЬЕСБЕРЕГАЮЩИХ ТЕХНОЛОГИЙ</a:t>
            </a:r>
            <a:r>
              <a:rPr lang="en-US" sz="2400" b="1" i="1" dirty="0" smtClean="0">
                <a:solidFill>
                  <a:schemeClr val="accent1"/>
                </a:solidFill>
              </a:rPr>
              <a:t>: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996952"/>
            <a:ext cx="7467600" cy="3384376"/>
          </a:xfrm>
        </p:spPr>
        <p:txBody>
          <a:bodyPr/>
          <a:lstStyle/>
          <a:p>
            <a:pPr algn="ctr"/>
            <a:r>
              <a:rPr lang="ru-RU" sz="1800" b="1" i="1" dirty="0" err="1" smtClean="0">
                <a:solidFill>
                  <a:srgbClr val="00B0F0"/>
                </a:solidFill>
              </a:rPr>
              <a:t>Валеологические</a:t>
            </a:r>
            <a:r>
              <a:rPr lang="ru-RU" sz="1800" b="1" i="1" dirty="0" smtClean="0">
                <a:solidFill>
                  <a:srgbClr val="00B0F0"/>
                </a:solidFill>
              </a:rPr>
              <a:t>  песенки- </a:t>
            </a:r>
            <a:r>
              <a:rPr lang="ru-RU" sz="1800" b="1" i="1" dirty="0" err="1" smtClean="0">
                <a:solidFill>
                  <a:srgbClr val="00B0F0"/>
                </a:solidFill>
              </a:rPr>
              <a:t>распевки</a:t>
            </a:r>
            <a:endParaRPr lang="ru-RU" sz="1800" b="1" i="1" dirty="0" smtClean="0">
              <a:solidFill>
                <a:srgbClr val="00B0F0"/>
              </a:solidFill>
            </a:endParaRP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Дыхательная и  артикуляционная гимнастика</a:t>
            </a:r>
          </a:p>
          <a:p>
            <a:pPr algn="ctr"/>
            <a:r>
              <a:rPr lang="ru-RU" sz="1800" b="1" i="1" dirty="0" err="1" smtClean="0">
                <a:solidFill>
                  <a:srgbClr val="00B0F0"/>
                </a:solidFill>
              </a:rPr>
              <a:t>Логоритмика</a:t>
            </a:r>
            <a:endParaRPr lang="ru-RU" sz="1800" b="1" i="1" dirty="0" smtClean="0">
              <a:solidFill>
                <a:srgbClr val="00B0F0"/>
              </a:solidFill>
            </a:endParaRP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Пальчиковая гимнастика</a:t>
            </a: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Оздоровительные и </a:t>
            </a:r>
            <a:r>
              <a:rPr lang="ru-RU" sz="1800" b="1" i="1" dirty="0" err="1" smtClean="0">
                <a:solidFill>
                  <a:srgbClr val="00B0F0"/>
                </a:solidFill>
              </a:rPr>
              <a:t>фонопедические</a:t>
            </a:r>
            <a:r>
              <a:rPr lang="ru-RU" sz="1800" b="1" i="1" dirty="0" smtClean="0">
                <a:solidFill>
                  <a:srgbClr val="00B0F0"/>
                </a:solidFill>
              </a:rPr>
              <a:t> </a:t>
            </a:r>
            <a:r>
              <a:rPr lang="ru-RU" sz="1800" b="1" i="1" dirty="0" smtClean="0">
                <a:solidFill>
                  <a:srgbClr val="00B0F0"/>
                </a:solidFill>
              </a:rPr>
              <a:t> упражнения</a:t>
            </a:r>
            <a:endParaRPr lang="ru-RU" sz="1800" b="1" i="1" dirty="0" smtClean="0">
              <a:solidFill>
                <a:srgbClr val="00B0F0"/>
              </a:solidFill>
            </a:endParaRP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Речевые игры</a:t>
            </a: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Игровой массаж</a:t>
            </a:r>
          </a:p>
          <a:p>
            <a:pPr algn="ctr"/>
            <a:r>
              <a:rPr lang="ru-RU" sz="1800" b="1" i="1" dirty="0" err="1" smtClean="0">
                <a:solidFill>
                  <a:srgbClr val="00B0F0"/>
                </a:solidFill>
              </a:rPr>
              <a:t>Сказкотерапия</a:t>
            </a:r>
            <a:endParaRPr lang="ru-RU" sz="1800" b="1" i="1" dirty="0" smtClean="0">
              <a:solidFill>
                <a:srgbClr val="00B0F0"/>
              </a:solidFill>
            </a:endParaRPr>
          </a:p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 Музыкотерапия </a:t>
            </a:r>
          </a:p>
          <a:p>
            <a:pPr algn="ctr"/>
            <a:endParaRPr lang="ru-RU" sz="18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2400" b="1" i="1" cap="none" dirty="0" smtClean="0">
                <a:solidFill>
                  <a:schemeClr val="accent1"/>
                </a:solidFill>
              </a:rPr>
              <a:t>ВАЛЕОЛОГИЧЕСКИЕ ПЕСЕНКИ- РАСПЕВКИ</a:t>
            </a:r>
            <a:endParaRPr lang="ru-RU" sz="2400" b="1" i="1" cap="none" dirty="0" smtClean="0">
              <a:solidFill>
                <a:schemeClr val="accent1"/>
              </a:solidFill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12777"/>
            <a:ext cx="7467600" cy="2088232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Доступные для восприятия и воспроизведения тексты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распевок</a:t>
            </a:r>
            <a:r>
              <a:rPr lang="ru-RU" sz="1600" b="1" i="1" dirty="0" smtClean="0">
                <a:solidFill>
                  <a:srgbClr val="00B0F0"/>
                </a:solidFill>
              </a:rPr>
              <a:t> ( авторы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М.Л.Лазарев</a:t>
            </a:r>
            <a:r>
              <a:rPr lang="ru-RU" sz="1600" b="1" i="1" dirty="0" smtClean="0">
                <a:solidFill>
                  <a:srgbClr val="00B0F0"/>
                </a:solidFill>
              </a:rPr>
              <a:t>,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М.Ю.Картушина</a:t>
            </a:r>
            <a:r>
              <a:rPr lang="ru-RU" sz="1600" b="1" i="1" dirty="0" smtClean="0">
                <a:solidFill>
                  <a:srgbClr val="00B0F0"/>
                </a:solidFill>
              </a:rPr>
              <a:t>) и приятная мелодия  поднимают настроение, задают позитивный тон, улучшают эмоциональный климат на занятии, подготавливает голосовой аппарат к пению.</a:t>
            </a:r>
          </a:p>
          <a:p>
            <a:pPr algn="ctr"/>
            <a:r>
              <a:rPr lang="ru-RU" sz="1600" b="1" i="1" dirty="0" err="1" smtClean="0">
                <a:solidFill>
                  <a:srgbClr val="00B0F0"/>
                </a:solidFill>
              </a:rPr>
              <a:t>Распевки</a:t>
            </a:r>
            <a:r>
              <a:rPr lang="ru-RU" sz="1600" b="1" i="1" dirty="0" smtClean="0">
                <a:solidFill>
                  <a:srgbClr val="00B0F0"/>
                </a:solidFill>
              </a:rPr>
              <a:t>  сопровождаются самомассажем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билогических</a:t>
            </a:r>
            <a:r>
              <a:rPr lang="ru-RU" sz="1600" b="1" i="1" dirty="0" smtClean="0">
                <a:solidFill>
                  <a:srgbClr val="00B0F0"/>
                </a:solidFill>
              </a:rPr>
              <a:t> активных зон лица и шеи, ритмичными движениями, звучащими жестами. 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endParaRPr lang="ru-RU" sz="1600" b="1" i="1" dirty="0" smtClean="0">
              <a:solidFill>
                <a:srgbClr val="00B0F0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3" y="3789040"/>
            <a:ext cx="297267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2297" y="3789040"/>
            <a:ext cx="287207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16632"/>
            <a:ext cx="7467600" cy="1301006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i="1" cap="none" dirty="0">
                <a:solidFill>
                  <a:schemeClr val="accent1"/>
                </a:solidFill>
              </a:rPr>
              <a:t>ДЫХАТЕЛЬНАЯ </a:t>
            </a:r>
            <a:r>
              <a:rPr lang="en-US" sz="2400" b="1" i="1" cap="none" dirty="0">
                <a:solidFill>
                  <a:schemeClr val="accent1"/>
                </a:solidFill>
              </a:rPr>
              <a:t> </a:t>
            </a:r>
            <a:r>
              <a:rPr lang="ru-RU" sz="2400" b="1" i="1" cap="none" dirty="0">
                <a:solidFill>
                  <a:schemeClr val="accent1"/>
                </a:solidFill>
              </a:rPr>
              <a:t>И</a:t>
            </a:r>
            <a:r>
              <a:rPr lang="en-US" sz="2400" b="1" i="1" cap="none" dirty="0" smtClean="0">
                <a:solidFill>
                  <a:schemeClr val="accent1"/>
                </a:solidFill>
              </a:rPr>
              <a:t> </a:t>
            </a:r>
            <a:r>
              <a:rPr lang="ru-RU" sz="2400" b="1" i="1" cap="none" dirty="0" smtClean="0">
                <a:solidFill>
                  <a:schemeClr val="accent1"/>
                </a:solidFill>
              </a:rPr>
              <a:t> </a:t>
            </a:r>
            <a:r>
              <a:rPr lang="ru-RU" sz="2400" b="1" i="1" cap="none" dirty="0">
                <a:solidFill>
                  <a:schemeClr val="accent1"/>
                </a:solidFill>
              </a:rPr>
              <a:t>АРТИКУЛЯЦИОННАЯ   ГИМНАСТИКА</a:t>
            </a:r>
            <a:endParaRPr lang="ru-RU" sz="2400" b="1" i="1" cap="none" dirty="0" smtClean="0"/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412776"/>
            <a:ext cx="7467600" cy="2299253"/>
          </a:xfrm>
        </p:spPr>
        <p:txBody>
          <a:bodyPr/>
          <a:lstStyle/>
          <a:p>
            <a:pPr algn="ctr"/>
            <a:r>
              <a:rPr lang="ru-RU" sz="1600" b="1" i="1" dirty="0">
                <a:solidFill>
                  <a:srgbClr val="00B0F0"/>
                </a:solidFill>
              </a:rPr>
              <a:t>Правильное дыхание – залог </a:t>
            </a:r>
            <a:r>
              <a:rPr lang="ru-RU" sz="1600" b="1" i="1" dirty="0">
                <a:solidFill>
                  <a:srgbClr val="00B0F0"/>
                </a:solidFill>
                <a:hlinkClick r:id="rId2"/>
              </a:rPr>
              <a:t>здоровья</a:t>
            </a:r>
            <a:r>
              <a:rPr lang="ru-RU" sz="1600" b="1" i="1" dirty="0">
                <a:solidFill>
                  <a:srgbClr val="00B0F0"/>
                </a:solidFill>
              </a:rPr>
              <a:t>. Дыхательная гимнастика способствуют становлению и укреплению </a:t>
            </a:r>
            <a:r>
              <a:rPr lang="ru-RU" sz="1600" b="1" i="1" dirty="0" err="1">
                <a:solidFill>
                  <a:srgbClr val="00B0F0"/>
                </a:solidFill>
              </a:rPr>
              <a:t>кардиореспираторной</a:t>
            </a:r>
            <a:r>
              <a:rPr lang="ru-RU" sz="1600" b="1" i="1" dirty="0">
                <a:solidFill>
                  <a:srgbClr val="00B0F0"/>
                </a:solidFill>
              </a:rPr>
              <a:t> системы, повышению общего жизненного тонуса ребенка и сопротивляемости его организма к заболеваниям дыхательной системы</a:t>
            </a:r>
            <a:r>
              <a:rPr lang="en-US" sz="1600" b="1" i="1" dirty="0">
                <a:solidFill>
                  <a:srgbClr val="00B0F0"/>
                </a:solidFill>
              </a:rPr>
              <a:t>;</a:t>
            </a:r>
            <a:endParaRPr lang="ru-RU" sz="1600" b="1" i="1" dirty="0">
              <a:solidFill>
                <a:srgbClr val="00B0F0"/>
              </a:solidFill>
            </a:endParaRPr>
          </a:p>
          <a:p>
            <a:pPr algn="ctr"/>
            <a:r>
              <a:rPr lang="ru-RU" sz="1600" b="1" i="1" dirty="0">
                <a:solidFill>
                  <a:srgbClr val="00B0F0"/>
                </a:solidFill>
              </a:rPr>
              <a:t> Дыхательная гимнастика –это развитие дыхательной мускулатуры, увеличение подвижности грудной клетки и диафрагмы, улучшение </a:t>
            </a:r>
            <a:r>
              <a:rPr lang="ru-RU" sz="1600" b="1" i="1" dirty="0" err="1">
                <a:solidFill>
                  <a:srgbClr val="00B0F0"/>
                </a:solidFill>
              </a:rPr>
              <a:t>лимфо</a:t>
            </a:r>
            <a:r>
              <a:rPr lang="ru-RU" sz="1600" b="1" i="1" dirty="0">
                <a:solidFill>
                  <a:srgbClr val="00B0F0"/>
                </a:solidFill>
              </a:rPr>
              <a:t> и кровообращения в легких, улучшение деятельности сердечно-сосудистой системы.</a:t>
            </a:r>
          </a:p>
          <a:p>
            <a:pPr algn="ctr"/>
            <a:endParaRPr lang="ru-RU" sz="1600" b="1" i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8870">
            <a:off x="641294" y="3883997"/>
            <a:ext cx="2250126" cy="289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 rot="192739">
            <a:off x="5571430" y="3949757"/>
            <a:ext cx="2405148" cy="28229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7864" y="4522440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00B0F0"/>
                </a:solidFill>
                <a:latin typeface="Century Schoolbook" pitchFamily="18" charset="0"/>
              </a:rPr>
              <a:t>Подуй на снежинку</a:t>
            </a:r>
            <a:endParaRPr lang="ru-RU" sz="1600" b="1" i="1" dirty="0">
              <a:solidFill>
                <a:srgbClr val="00B0F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7456487" cy="417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ЛОГОРИТМИКА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765175"/>
            <a:ext cx="7456487" cy="5708650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основана на тесной связи слова, движения и музыки. </a:t>
            </a:r>
          </a:p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включает </a:t>
            </a:r>
            <a:r>
              <a:rPr lang="ru-RU" sz="1600" b="1" i="1" dirty="0" smtClean="0">
                <a:solidFill>
                  <a:srgbClr val="00B0F0"/>
                </a:solidFill>
              </a:rPr>
              <a:t>в себя пальчиковые, речевые игры, музыкально-двигательные и коммуникативные игры, упражнения для развития мелкой крупной моторики, танцы под пение взрослого или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ритмодекламацию</a:t>
            </a:r>
            <a:r>
              <a:rPr lang="ru-RU" sz="1600" b="1" i="1" dirty="0" smtClean="0">
                <a:solidFill>
                  <a:srgbClr val="00B0F0"/>
                </a:solidFill>
              </a:rPr>
              <a:t> ,  стихотворения с </a:t>
            </a:r>
            <a:r>
              <a:rPr lang="ru-RU" sz="1600" b="1" i="1" dirty="0" smtClean="0">
                <a:solidFill>
                  <a:srgbClr val="00B0F0"/>
                </a:solidFill>
              </a:rPr>
              <a:t>движениями.</a:t>
            </a:r>
            <a:endParaRPr lang="ru-RU" sz="1600" b="1" i="1" dirty="0" smtClean="0">
              <a:solidFill>
                <a:srgbClr val="00B0F0"/>
              </a:solidFill>
            </a:endParaRP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6313" y="3113088"/>
            <a:ext cx="2449512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8513" y="3113088"/>
            <a:ext cx="25558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523875" y="5373688"/>
            <a:ext cx="34512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Зашагали ножки топ-топ-топ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Прямо по дорожке топ-топ-топ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Ну–ка веселее топ-топ-топ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Вот как мы умеем топ-топ-топ 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00563" y="5373688"/>
            <a:ext cx="3222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На велосипеде, на велосипеде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Покататься мы хотим.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На велосипеде на велосипеде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в лес осенний мы спешим</a:t>
            </a:r>
          </a:p>
          <a:p>
            <a:pPr algn="ctr"/>
            <a:endParaRPr lang="ru-RU" sz="1400" b="1" i="1">
              <a:solidFill>
                <a:srgbClr val="00B0F0"/>
              </a:solidFill>
              <a:latin typeface="Century Schoolbook" pitchFamily="18" charset="0"/>
            </a:endParaRPr>
          </a:p>
          <a:p>
            <a:pPr algn="ctr"/>
            <a:endParaRPr lang="ru-RU" sz="1400" b="1" i="1">
              <a:solidFill>
                <a:srgbClr val="00B0F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7456487" cy="4905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ПАЛЬЧИКОВАЯ ГИМНАСТИКА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836613"/>
            <a:ext cx="7848600" cy="1655762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это инсценировка каких-либо рифмованных историй, сказок, стихов при помощи пальцев. В ходе "пальчиковых игр" ребенок, повторяя движения взрослых, достигает хорошего развития мелкой моторики рук, которая не только оказывает благоприятное влияние на развитие речи, но и подготавливает ребенка к рисованию, письму. </a:t>
            </a:r>
          </a:p>
          <a:p>
            <a:pPr algn="ctr"/>
            <a:endParaRPr lang="ru-RU" sz="1600" b="1" i="1" dirty="0" smtClean="0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546350"/>
            <a:ext cx="28813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3450" y="2565400"/>
            <a:ext cx="2897188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649288" y="5084763"/>
            <a:ext cx="24638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Елочка, елочка 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колкая иголочка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Протянула выточки</a:t>
            </a:r>
          </a:p>
          <a:p>
            <a:pPr algn="ctr"/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На ветвях конфеточки</a:t>
            </a:r>
          </a:p>
          <a:p>
            <a:pPr algn="ctr"/>
            <a:endParaRPr lang="ru-RU" sz="1400" b="1" i="1">
              <a:solidFill>
                <a:srgbClr val="00B0F0"/>
              </a:solidFill>
              <a:latin typeface="Century Schoolbook" pitchFamily="18" charset="0"/>
            </a:endParaRP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4932363" y="5084763"/>
            <a:ext cx="25193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Маленький грибочек</a:t>
            </a:r>
          </a:p>
          <a:p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Рядом колобочек </a:t>
            </a:r>
          </a:p>
          <a:p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И висят фонарики </a:t>
            </a:r>
          </a:p>
          <a:p>
            <a:r>
              <a:rPr lang="ru-RU" sz="1400" b="1" i="1">
                <a:solidFill>
                  <a:srgbClr val="00B0F0"/>
                </a:solidFill>
                <a:latin typeface="Century Schoolbook" pitchFamily="18" charset="0"/>
              </a:rPr>
              <a:t>золотые шарики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196975"/>
            <a:ext cx="7529512" cy="5276850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упражнения, разработанные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В.Емельяновым</a:t>
            </a:r>
            <a:r>
              <a:rPr lang="ru-RU" sz="1600" b="1" i="1" dirty="0" smtClean="0">
                <a:solidFill>
                  <a:srgbClr val="00B0F0"/>
                </a:solidFill>
              </a:rPr>
              <a:t> ,</a:t>
            </a:r>
            <a:r>
              <a:rPr lang="en-US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М.Картушиной</a:t>
            </a:r>
            <a:r>
              <a:rPr lang="ru-RU" sz="1600" b="1" i="1" dirty="0" smtClean="0">
                <a:solidFill>
                  <a:srgbClr val="00B0F0"/>
                </a:solidFill>
              </a:rPr>
              <a:t> развивают носовое, диафрагмальное, брюшное дыхание, стимулируют  гортанно- глоточный аппарат и деятельность головного мозга.</a:t>
            </a:r>
          </a:p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проводятся для укрепления хрупких голосовых связок детей, подготовки их к пению, профилактики заболеваний верхних дыхательных путей.</a:t>
            </a:r>
          </a:p>
          <a:p>
            <a:endParaRPr lang="ru-RU" sz="1600" dirty="0" smtClean="0"/>
          </a:p>
        </p:txBody>
      </p:sp>
      <p:pic>
        <p:nvPicPr>
          <p:cNvPr id="19458" name="Picture 2" descr="http://www.word4you.ru/my/_MG_3117_sessiy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141663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260350"/>
            <a:ext cx="7456487" cy="9366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1"/>
                </a:solidFill>
              </a:rPr>
              <a:t>ОЗДОРОВИТЕЛЬНЫЕ И ФОНОПЕДИЧЕСКИЕ УПРАЖНЕНИЯ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0351"/>
            <a:ext cx="7467600" cy="64837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i="1" cap="none" dirty="0" smtClean="0">
                <a:solidFill>
                  <a:schemeClr val="accent1"/>
                </a:solidFill>
              </a:rPr>
              <a:t>РЕЧЕВЫЕ ИГРЫ</a:t>
            </a:r>
            <a:endParaRPr lang="ru-RU" sz="2400" b="1" i="1" cap="none" dirty="0" smtClean="0">
              <a:solidFill>
                <a:schemeClr val="accent1"/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1052737"/>
            <a:ext cx="7993063" cy="1872207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Одна из форм творческой работы с детьми не только в развитии речи, но и в музыкальном воспитании.</a:t>
            </a:r>
          </a:p>
          <a:p>
            <a:pPr algn="ctr"/>
            <a:r>
              <a:rPr lang="ru-RU" sz="1600" b="1" i="1" dirty="0" smtClean="0">
                <a:solidFill>
                  <a:srgbClr val="00B0F0"/>
                </a:solidFill>
              </a:rPr>
              <a:t>Использовании речевых игр на НОД  позволяет детям с самого раннего возраста овладевать всем комплексом выразительных средств музыки, развивает эмоциональную выразительность речи детей, двигательную активность</a:t>
            </a:r>
            <a:endParaRPr lang="ru-RU" sz="1600" b="1" i="1" dirty="0" smtClean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3203848" y="4293096"/>
            <a:ext cx="3384376" cy="150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3035" y="5018923"/>
            <a:ext cx="23050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278" y="2732919"/>
            <a:ext cx="2614733" cy="19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6175" y="2802291"/>
            <a:ext cx="2495549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552</TotalTime>
  <Words>668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 </vt:lpstr>
      <vt:lpstr>МУЗЫКА ЛЕЧИТ</vt:lpstr>
      <vt:lpstr>СИСТЕМА МУЗЫКАЛЬНО- ОЗДОРОВИТЕЛЬНОЙ РАБОТЫ ПРЕДПОЛАГАЕТ ИСПОЛЬЗОВАНИЕ РАЗНООБРАЗНЫХ ЗДОРОВЬЕСБЕРЕГАЮЩИХ ТЕХНОЛОГИЙ:</vt:lpstr>
      <vt:lpstr>ВАЛЕОЛОГИЧЕСКИЕ ПЕСЕНКИ- РАСПЕВКИ</vt:lpstr>
      <vt:lpstr>ДЫХАТЕЛЬНАЯ  И  АРТИКУЛЯЦИОННАЯ   ГИМНАСТИКА</vt:lpstr>
      <vt:lpstr>ЛОГОРИТМИКА</vt:lpstr>
      <vt:lpstr>ПАЛЬЧИКОВАЯ ГИМНАСТИКА</vt:lpstr>
      <vt:lpstr>ОЗДОРОВИТЕЛЬНЫЕ И ФОНОПЕДИЧЕСКИЕ УПРАЖНЕНИЯ</vt:lpstr>
      <vt:lpstr>РЕЧЕВЫЕ ИГРЫ</vt:lpstr>
      <vt:lpstr>ИГРОВОЙ МАССАЖ И САМОМАССАЖ</vt:lpstr>
      <vt:lpstr>СКАЗКОТЕРАПИЯ</vt:lpstr>
      <vt:lpstr>МУЗЫКОТЕРАПИЯ</vt:lpstr>
      <vt:lpstr>СПАСИБО ЗА ВНИМАНИЕ !!!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ДОУ №1746</dc:title>
  <dc:creator>Алеша</dc:creator>
  <cp:lastModifiedBy>home</cp:lastModifiedBy>
  <cp:revision>69</cp:revision>
  <dcterms:created xsi:type="dcterms:W3CDTF">2011-01-23T13:08:09Z</dcterms:created>
  <dcterms:modified xsi:type="dcterms:W3CDTF">2013-02-17T20:00:03Z</dcterms:modified>
</cp:coreProperties>
</file>