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3" r:id="rId3"/>
    <p:sldId id="264" r:id="rId4"/>
    <p:sldId id="265" r:id="rId5"/>
    <p:sldId id="262" r:id="rId6"/>
    <p:sldId id="257" r:id="rId7"/>
    <p:sldId id="260" r:id="rId8"/>
    <p:sldId id="282" r:id="rId9"/>
    <p:sldId id="287" r:id="rId10"/>
    <p:sldId id="296" r:id="rId11"/>
    <p:sldId id="266" r:id="rId12"/>
    <p:sldId id="267" r:id="rId13"/>
    <p:sldId id="268" r:id="rId14"/>
    <p:sldId id="269" r:id="rId15"/>
    <p:sldId id="258" r:id="rId16"/>
    <p:sldId id="261" r:id="rId17"/>
    <p:sldId id="283" r:id="rId18"/>
    <p:sldId id="295" r:id="rId19"/>
    <p:sldId id="290" r:id="rId20"/>
    <p:sldId id="292" r:id="rId21"/>
    <p:sldId id="270" r:id="rId22"/>
    <p:sldId id="271" r:id="rId23"/>
    <p:sldId id="272" r:id="rId24"/>
    <p:sldId id="273" r:id="rId25"/>
    <p:sldId id="274" r:id="rId26"/>
    <p:sldId id="285" r:id="rId27"/>
    <p:sldId id="288" r:id="rId28"/>
    <p:sldId id="294" r:id="rId29"/>
    <p:sldId id="291" r:id="rId30"/>
    <p:sldId id="275" r:id="rId31"/>
    <p:sldId id="276" r:id="rId32"/>
    <p:sldId id="277" r:id="rId33"/>
    <p:sldId id="284" r:id="rId34"/>
    <p:sldId id="289" r:id="rId35"/>
    <p:sldId id="278" r:id="rId36"/>
    <p:sldId id="279" r:id="rId37"/>
    <p:sldId id="280" r:id="rId38"/>
    <p:sldId id="281" r:id="rId39"/>
    <p:sldId id="286" r:id="rId40"/>
    <p:sldId id="293" r:id="rId41"/>
    <p:sldId id="259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F6CF0-A95B-4103-A482-FF05B1B954FB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F5751-D0AA-483E-9087-8451BB2164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45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F6CF0-A95B-4103-A482-FF05B1B954FB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F5751-D0AA-483E-9087-8451BB2164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670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F6CF0-A95B-4103-A482-FF05B1B954FB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F5751-D0AA-483E-9087-8451BB2164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242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F6CF0-A95B-4103-A482-FF05B1B954FB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F5751-D0AA-483E-9087-8451BB2164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946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F6CF0-A95B-4103-A482-FF05B1B954FB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F5751-D0AA-483E-9087-8451BB2164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302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F6CF0-A95B-4103-A482-FF05B1B954FB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F5751-D0AA-483E-9087-8451BB2164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807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F6CF0-A95B-4103-A482-FF05B1B954FB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F5751-D0AA-483E-9087-8451BB2164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067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F6CF0-A95B-4103-A482-FF05B1B954FB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F5751-D0AA-483E-9087-8451BB2164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52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F6CF0-A95B-4103-A482-FF05B1B954FB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F5751-D0AA-483E-9087-8451BB2164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580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F6CF0-A95B-4103-A482-FF05B1B954FB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F5751-D0AA-483E-9087-8451BB2164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63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F6CF0-A95B-4103-A482-FF05B1B954FB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F5751-D0AA-483E-9087-8451BB2164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632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1F6CF0-A95B-4103-A482-FF05B1B954FB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CF5751-D0AA-483E-9087-8451BB2164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7422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Задание  3</a:t>
            </a:r>
            <a:br>
              <a:rPr lang="ru-RU" dirty="0" smtClean="0"/>
            </a:br>
            <a:r>
              <a:rPr lang="ru-RU" dirty="0" smtClean="0"/>
              <a:t>Стилистический анализ текста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егэ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07116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0" i="0" dirty="0" smtClean="0">
                <a:solidFill>
                  <a:srgbClr val="4E4E3F"/>
                </a:solidFill>
                <a:effectLst/>
                <a:latin typeface="Open Sans"/>
              </a:rPr>
              <a:t>Выделяются следующие группы лексики </a:t>
            </a:r>
            <a:r>
              <a:rPr lang="ru-RU" b="0" i="0" dirty="0" smtClean="0">
                <a:solidFill>
                  <a:srgbClr val="00B050"/>
                </a:solidFill>
                <a:effectLst/>
                <a:latin typeface="Open Sans"/>
              </a:rPr>
              <a:t>научного</a:t>
            </a:r>
            <a:r>
              <a:rPr lang="ru-RU" b="0" i="0" dirty="0" smtClean="0">
                <a:solidFill>
                  <a:srgbClr val="4E4E3F"/>
                </a:solidFill>
                <a:effectLst/>
                <a:latin typeface="Open Sans"/>
              </a:rPr>
              <a:t> стиля:</a:t>
            </a:r>
            <a:br>
              <a:rPr lang="ru-RU" b="0" i="0" dirty="0" smtClean="0">
                <a:solidFill>
                  <a:srgbClr val="4E4E3F"/>
                </a:solidFill>
                <a:effectLst/>
                <a:latin typeface="Open Sans"/>
              </a:rPr>
            </a:br>
            <a:endParaRPr lang="ru-RU" b="0" i="0" dirty="0" smtClean="0">
              <a:solidFill>
                <a:srgbClr val="4E4E3F"/>
              </a:solidFill>
              <a:effectLst/>
              <a:latin typeface="Open Sans"/>
            </a:endParaRPr>
          </a:p>
          <a:p>
            <a:r>
              <a:rPr lang="ru-RU" b="0" i="0" dirty="0" smtClean="0">
                <a:solidFill>
                  <a:srgbClr val="4E4E3F"/>
                </a:solidFill>
                <a:effectLst/>
                <a:latin typeface="Open Sans"/>
              </a:rPr>
              <a:t>1) общенаучная лексика: </a:t>
            </a:r>
            <a:r>
              <a:rPr lang="ru-RU" b="0" i="1" dirty="0" smtClean="0">
                <a:solidFill>
                  <a:srgbClr val="4E4E3F"/>
                </a:solidFill>
                <a:effectLst/>
                <a:latin typeface="Open Sans"/>
              </a:rPr>
              <a:t>дифференцировать, классифицировать, функция</a:t>
            </a:r>
            <a:r>
              <a:rPr lang="ru-RU" b="0" i="0" dirty="0" smtClean="0">
                <a:solidFill>
                  <a:srgbClr val="4E4E3F"/>
                </a:solidFill>
                <a:effectLst/>
                <a:latin typeface="Open Sans"/>
              </a:rPr>
              <a:t>;</a:t>
            </a:r>
          </a:p>
          <a:p>
            <a:r>
              <a:rPr lang="ru-RU" b="0" i="0" dirty="0" smtClean="0">
                <a:solidFill>
                  <a:srgbClr val="4E4E3F"/>
                </a:solidFill>
                <a:effectLst/>
                <a:latin typeface="Open Sans"/>
              </a:rPr>
              <a:t/>
            </a:r>
            <a:br>
              <a:rPr lang="ru-RU" b="0" i="0" dirty="0" smtClean="0">
                <a:solidFill>
                  <a:srgbClr val="4E4E3F"/>
                </a:solidFill>
                <a:effectLst/>
                <a:latin typeface="Open Sans"/>
              </a:rPr>
            </a:br>
            <a:r>
              <a:rPr lang="ru-RU" b="0" i="0" dirty="0" smtClean="0">
                <a:solidFill>
                  <a:srgbClr val="4E4E3F"/>
                </a:solidFill>
                <a:effectLst/>
                <a:latin typeface="Open Sans"/>
              </a:rPr>
              <a:t>2) узкоспециальная лексика, например, термины химии: </a:t>
            </a:r>
            <a:r>
              <a:rPr lang="ru-RU" b="0" i="1" dirty="0" smtClean="0">
                <a:solidFill>
                  <a:srgbClr val="4E4E3F"/>
                </a:solidFill>
                <a:effectLst/>
                <a:latin typeface="Open Sans"/>
              </a:rPr>
              <a:t>окись, молекула, полимер</a:t>
            </a:r>
            <a:r>
              <a:rPr lang="ru-RU" b="0" i="0" dirty="0" smtClean="0">
                <a:solidFill>
                  <a:srgbClr val="4E4E3F"/>
                </a:solidFill>
                <a:effectLst/>
                <a:latin typeface="Open Sans"/>
              </a:rPr>
              <a:t>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65746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Публицистический стиль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Цель публицистического стиля речи — </a:t>
            </a:r>
            <a:r>
              <a:rPr lang="ru-RU" dirty="0">
                <a:solidFill>
                  <a:srgbClr val="00B050"/>
                </a:solidFill>
              </a:rPr>
              <a:t>информирование,</a:t>
            </a:r>
            <a:r>
              <a:rPr lang="ru-RU" dirty="0"/>
              <a:t> сообщение </a:t>
            </a:r>
            <a:r>
              <a:rPr lang="ru-RU" dirty="0" smtClean="0"/>
              <a:t>общественно- </a:t>
            </a:r>
            <a:r>
              <a:rPr lang="ru-RU" dirty="0"/>
              <a:t>важной информации и одновременно </a:t>
            </a:r>
            <a:r>
              <a:rPr lang="ru-RU" dirty="0">
                <a:solidFill>
                  <a:srgbClr val="00B050"/>
                </a:solidFill>
              </a:rPr>
              <a:t>влияние</a:t>
            </a:r>
            <a:r>
              <a:rPr lang="ru-RU" dirty="0"/>
              <a:t> на читателя, слушателя, </a:t>
            </a:r>
            <a:r>
              <a:rPr lang="ru-RU" dirty="0">
                <a:solidFill>
                  <a:srgbClr val="00B050"/>
                </a:solidFill>
              </a:rPr>
              <a:t>формирование у него определённой точки зрения </a:t>
            </a:r>
            <a:r>
              <a:rPr lang="ru-RU" dirty="0"/>
              <a:t>на описываемые события, </a:t>
            </a:r>
            <a:r>
              <a:rPr lang="ru-RU" dirty="0">
                <a:solidFill>
                  <a:srgbClr val="00B050"/>
                </a:solidFill>
              </a:rPr>
              <a:t>побуждение</a:t>
            </a:r>
            <a:r>
              <a:rPr lang="ru-RU" dirty="0"/>
              <a:t> его к каким-либо поступкам, действиям.</a:t>
            </a:r>
          </a:p>
        </p:txBody>
      </p:sp>
    </p:spTree>
    <p:extLst>
      <p:ext uri="{BB962C8B-B14F-4D97-AF65-F5344CB8AC3E}">
        <p14:creationId xmlns:p14="http://schemas.microsoft.com/office/powerpoint/2010/main" val="5511665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4E4E3F"/>
                </a:solidFill>
                <a:latin typeface="Open Sans"/>
              </a:rPr>
              <a:t>Сфера употребления публицистического стиля речи — общественно-экономические, политические, культурные отношения.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4273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>
                <a:solidFill>
                  <a:srgbClr val="4E4E3F"/>
                </a:solidFill>
                <a:latin typeface="Open Sans"/>
              </a:rPr>
              <a:t>Жанры публицистики: </a:t>
            </a:r>
            <a:r>
              <a:rPr lang="ru-RU" dirty="0">
                <a:solidFill>
                  <a:srgbClr val="00B050"/>
                </a:solidFill>
                <a:latin typeface="Open Sans"/>
              </a:rPr>
              <a:t>статья, заметка, очерк, рецензия, репортаж, интервью, обзор, очерк, эссе, ораторская речь, судебная речь, публичное выступление и т.д.</a:t>
            </a:r>
            <a:r>
              <a:rPr lang="ru-RU" dirty="0">
                <a:solidFill>
                  <a:srgbClr val="00B050"/>
                </a:solidFill>
              </a:rPr>
              <a:t/>
            </a:r>
            <a:br>
              <a:rPr lang="ru-RU" dirty="0">
                <a:solidFill>
                  <a:srgbClr val="00B050"/>
                </a:solidFill>
              </a:rPr>
            </a:br>
            <a:r>
              <a:rPr lang="ru-RU" dirty="0">
                <a:solidFill>
                  <a:srgbClr val="4E4E3F"/>
                </a:solidFill>
                <a:latin typeface="Open Sans"/>
              </a:rPr>
              <a:t>Основные черты публицистического стиля — </a:t>
            </a:r>
            <a:r>
              <a:rPr lang="ru-RU" b="1" dirty="0">
                <a:solidFill>
                  <a:srgbClr val="76A900"/>
                </a:solidFill>
                <a:latin typeface="Open Sans"/>
              </a:rPr>
              <a:t>логичность, актуальность, образность, экспрессивность, точность, воздействие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. В соответствии с этим выбираются и языковые средства: широко используется </a:t>
            </a:r>
            <a:r>
              <a:rPr lang="ru-RU" dirty="0">
                <a:solidFill>
                  <a:srgbClr val="00B050"/>
                </a:solidFill>
                <a:latin typeface="Open Sans"/>
              </a:rPr>
              <a:t>общественно-политическая лексика,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 разнообразные виды синтаксических конструкций.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4550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2104028"/>
              </p:ext>
            </p:extLst>
          </p:nvPr>
        </p:nvGraphicFramePr>
        <p:xfrm>
          <a:off x="1187624" y="1916832"/>
          <a:ext cx="6562725" cy="3391980"/>
        </p:xfrm>
        <a:graphic>
          <a:graphicData uri="http://schemas.openxmlformats.org/drawingml/2006/table">
            <a:tbl>
              <a:tblPr firstRow="1" firstCol="1" bandRow="1"/>
              <a:tblGrid>
                <a:gridCol w="1346558"/>
                <a:gridCol w="1889115"/>
                <a:gridCol w="1708898"/>
                <a:gridCol w="1618154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2. Публицистический стиль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Призван влиять на разум и чувства читателей. Предназначен для донесения информации до широкой публики в СМИ. Лексика общественно-политическая, </a:t>
                      </a:r>
                      <a:r>
                        <a:rPr lang="ru-RU" sz="1600" dirty="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эмоционально окрашенная.</a:t>
                      </a:r>
                      <a:endParaRPr lang="ru-RU" sz="1600" dirty="0">
                        <a:solidFill>
                          <a:srgbClr val="00B05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Воздействие</a:t>
                      </a: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и </a:t>
                      </a: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убеждение</a:t>
                      </a: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с целью формирования какой-либо позиции; 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побуждение</a:t>
                      </a: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к действию; </a:t>
                      </a: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сообщение</a:t>
                      </a: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с целью привлечения внимания к важному вопросу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Статьи, очерки, репортажи, фельетоны, интервью.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7942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публицистический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Поднимаются общественные </a:t>
            </a:r>
            <a:r>
              <a:rPr lang="ru-RU" dirty="0" err="1" smtClean="0"/>
              <a:t>проблемы,рассчитан</a:t>
            </a:r>
            <a:r>
              <a:rPr lang="ru-RU" dirty="0" smtClean="0"/>
              <a:t> на широкую аудиторию, должен быть понятен всем</a:t>
            </a:r>
          </a:p>
          <a:p>
            <a:r>
              <a:rPr lang="ru-RU" dirty="0" smtClean="0"/>
              <a:t>Книжная лексика(</a:t>
            </a:r>
            <a:r>
              <a:rPr lang="ru-RU" dirty="0" err="1" smtClean="0"/>
              <a:t>пуристы,новаторы,консерваторы</a:t>
            </a:r>
            <a:r>
              <a:rPr lang="ru-RU" dirty="0" smtClean="0"/>
              <a:t>)</a:t>
            </a:r>
          </a:p>
          <a:p>
            <a:r>
              <a:rPr lang="ru-RU" dirty="0" smtClean="0"/>
              <a:t>Общественно-политическая </a:t>
            </a:r>
            <a:r>
              <a:rPr lang="ru-RU" dirty="0" err="1" smtClean="0"/>
              <a:t>лексика,понятие</a:t>
            </a:r>
            <a:r>
              <a:rPr lang="ru-RU" dirty="0" smtClean="0"/>
              <a:t> </a:t>
            </a:r>
            <a:r>
              <a:rPr lang="ru-RU" dirty="0" err="1" smtClean="0"/>
              <a:t>морали,этики</a:t>
            </a:r>
            <a:endParaRPr lang="ru-RU" dirty="0" smtClean="0"/>
          </a:p>
          <a:p>
            <a:r>
              <a:rPr lang="ru-RU" dirty="0" err="1" smtClean="0"/>
              <a:t>Разговорные,просторечные</a:t>
            </a:r>
            <a:r>
              <a:rPr lang="ru-RU" dirty="0" smtClean="0"/>
              <a:t> </a:t>
            </a:r>
            <a:r>
              <a:rPr lang="ru-RU" dirty="0" err="1" smtClean="0"/>
              <a:t>слова,книжные</a:t>
            </a:r>
            <a:r>
              <a:rPr lang="ru-RU" dirty="0" smtClean="0"/>
              <a:t> слова</a:t>
            </a:r>
          </a:p>
          <a:p>
            <a:r>
              <a:rPr lang="ru-RU" dirty="0" smtClean="0"/>
              <a:t>Числительные-цифрами</a:t>
            </a:r>
          </a:p>
          <a:p>
            <a:r>
              <a:rPr lang="ru-RU" dirty="0" err="1" smtClean="0"/>
              <a:t>Субъективность,непринужденность,убеждение</a:t>
            </a:r>
            <a:r>
              <a:rPr lang="ru-RU" dirty="0" smtClean="0"/>
              <a:t> </a:t>
            </a:r>
            <a:r>
              <a:rPr lang="ru-RU" dirty="0" err="1" smtClean="0"/>
              <a:t>читателя,образность,эмоциональность,оценочность</a:t>
            </a:r>
            <a:endParaRPr lang="ru-RU" dirty="0" smtClean="0"/>
          </a:p>
          <a:p>
            <a:r>
              <a:rPr lang="ru-RU" dirty="0" smtClean="0"/>
              <a:t>+логика,выделение особо важных частей высказывания</a:t>
            </a:r>
          </a:p>
          <a:p>
            <a:r>
              <a:rPr lang="ru-RU" dirty="0" smtClean="0"/>
              <a:t>,часто рассуждение</a:t>
            </a:r>
          </a:p>
          <a:p>
            <a:r>
              <a:rPr lang="ru-RU" dirty="0" err="1" smtClean="0"/>
              <a:t>Метафоры.фразеологизмы,повторы,эпитеты,инверсия,градация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48649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Однородные </a:t>
            </a:r>
            <a:r>
              <a:rPr lang="ru-RU" dirty="0" err="1" smtClean="0"/>
              <a:t>члены,обороты,вводные</a:t>
            </a:r>
            <a:r>
              <a:rPr lang="ru-RU" dirty="0" smtClean="0"/>
              <a:t> </a:t>
            </a:r>
            <a:r>
              <a:rPr lang="ru-RU" dirty="0" err="1" smtClean="0"/>
              <a:t>слова,СПП</a:t>
            </a:r>
            <a:r>
              <a:rPr lang="ru-RU" dirty="0" smtClean="0"/>
              <a:t> с придаточными </a:t>
            </a:r>
            <a:r>
              <a:rPr lang="ru-RU" dirty="0" err="1" smtClean="0"/>
              <a:t>сравнительными,восклицательные</a:t>
            </a:r>
            <a:r>
              <a:rPr lang="ru-RU" smtClean="0"/>
              <a:t> предложения-призыв</a:t>
            </a:r>
            <a:endParaRPr lang="ru-RU" dirty="0" smtClean="0"/>
          </a:p>
          <a:p>
            <a:r>
              <a:rPr lang="ru-RU" dirty="0" smtClean="0"/>
              <a:t>Несогласованные определения-чувство </a:t>
            </a:r>
            <a:r>
              <a:rPr lang="ru-RU" dirty="0" err="1" smtClean="0"/>
              <a:t>ответственности,жизнь</a:t>
            </a:r>
            <a:r>
              <a:rPr lang="ru-RU" dirty="0" smtClean="0"/>
              <a:t> ребенка(Р.П.)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31552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i="0" dirty="0" smtClean="0">
                <a:solidFill>
                  <a:srgbClr val="4E4E3F"/>
                </a:solidFill>
                <a:effectLst/>
                <a:latin typeface="Open Sans"/>
              </a:rPr>
              <a:t>Для</a:t>
            </a:r>
            <a:r>
              <a:rPr lang="ru-RU" b="1" i="0" dirty="0" smtClean="0">
                <a:solidFill>
                  <a:srgbClr val="76A900"/>
                </a:solidFill>
                <a:effectLst/>
                <a:latin typeface="Open Sans"/>
              </a:rPr>
              <a:t> публицистического стиля</a:t>
            </a:r>
            <a:r>
              <a:rPr lang="ru-RU" b="0" i="0" dirty="0" smtClean="0">
                <a:solidFill>
                  <a:srgbClr val="4E4E3F"/>
                </a:solidFill>
                <a:effectLst/>
                <a:latin typeface="Open Sans"/>
              </a:rPr>
              <a:t> речи характерны логичность, образность, эмоциональность, </a:t>
            </a:r>
            <a:r>
              <a:rPr lang="ru-RU" b="0" i="0" dirty="0" err="1" smtClean="0">
                <a:solidFill>
                  <a:srgbClr val="4E4E3F"/>
                </a:solidFill>
                <a:effectLst/>
                <a:latin typeface="Open Sans"/>
              </a:rPr>
              <a:t>оценочность</a:t>
            </a:r>
            <a:r>
              <a:rPr lang="ru-RU" b="0" i="0" dirty="0" smtClean="0">
                <a:solidFill>
                  <a:srgbClr val="4E4E3F"/>
                </a:solidFill>
                <a:effectLst/>
                <a:latin typeface="Open Sans"/>
              </a:rPr>
              <a:t>, </a:t>
            </a:r>
            <a:r>
              <a:rPr lang="ru-RU" b="0" i="0" dirty="0" err="1" smtClean="0">
                <a:solidFill>
                  <a:srgbClr val="4E4E3F"/>
                </a:solidFill>
                <a:effectLst/>
                <a:latin typeface="Open Sans"/>
              </a:rPr>
              <a:t>призывность</a:t>
            </a:r>
            <a:r>
              <a:rPr lang="ru-RU" b="0" i="0" dirty="0" smtClean="0">
                <a:solidFill>
                  <a:srgbClr val="4E4E3F"/>
                </a:solidFill>
                <a:effectLst/>
                <a:latin typeface="Open Sans"/>
              </a:rPr>
              <a:t> и соответствующие им языковые средства. В нём широко используется общественно-политическая лексика, разнообразные виды синтаксических конструкций.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23184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0" i="0" dirty="0" smtClean="0">
                <a:solidFill>
                  <a:srgbClr val="4E4E3F"/>
                </a:solidFill>
                <a:effectLst/>
                <a:latin typeface="Open Sans"/>
              </a:rPr>
              <a:t>Выделяются следующие группы лексики </a:t>
            </a:r>
            <a:r>
              <a:rPr lang="ru-RU" b="0" i="0" dirty="0" smtClean="0">
                <a:solidFill>
                  <a:srgbClr val="00B050"/>
                </a:solidFill>
                <a:effectLst/>
                <a:latin typeface="Open Sans"/>
              </a:rPr>
              <a:t>публицистического</a:t>
            </a:r>
            <a:r>
              <a:rPr lang="ru-RU" b="0" i="0" dirty="0" smtClean="0">
                <a:solidFill>
                  <a:srgbClr val="4E4E3F"/>
                </a:solidFill>
                <a:effectLst/>
                <a:latin typeface="Open Sans"/>
              </a:rPr>
              <a:t> стиля:</a:t>
            </a:r>
          </a:p>
          <a:p>
            <a:r>
              <a:rPr lang="ru-RU" b="0" i="0" dirty="0" smtClean="0">
                <a:solidFill>
                  <a:srgbClr val="4E4E3F"/>
                </a:solidFill>
                <a:effectLst/>
                <a:latin typeface="Open Sans"/>
              </a:rPr>
              <a:t> </a:t>
            </a:r>
          </a:p>
          <a:p>
            <a:r>
              <a:rPr lang="ru-RU" b="0" i="0" dirty="0" smtClean="0">
                <a:solidFill>
                  <a:srgbClr val="4E4E3F"/>
                </a:solidFill>
                <a:effectLst/>
                <a:latin typeface="Open Sans"/>
              </a:rPr>
              <a:t>1) специальная публицистическая терминология: </a:t>
            </a:r>
            <a:r>
              <a:rPr lang="ru-RU" b="0" i="1" dirty="0" smtClean="0">
                <a:solidFill>
                  <a:srgbClr val="4E4E3F"/>
                </a:solidFill>
                <a:effectLst/>
                <a:latin typeface="Open Sans"/>
              </a:rPr>
              <a:t>интервью, комментатор, обозреватель;</a:t>
            </a:r>
            <a:endParaRPr lang="ru-RU" b="0" i="0" dirty="0" smtClean="0">
              <a:solidFill>
                <a:srgbClr val="4E4E3F"/>
              </a:solidFill>
              <a:effectLst/>
              <a:latin typeface="Open Sans"/>
            </a:endParaRPr>
          </a:p>
          <a:p>
            <a:r>
              <a:rPr lang="ru-RU" b="0" i="0" dirty="0" smtClean="0">
                <a:solidFill>
                  <a:srgbClr val="4E4E3F"/>
                </a:solidFill>
                <a:effectLst/>
                <a:latin typeface="Open Sans"/>
              </a:rPr>
              <a:t/>
            </a:r>
            <a:br>
              <a:rPr lang="ru-RU" b="0" i="0" dirty="0" smtClean="0">
                <a:solidFill>
                  <a:srgbClr val="4E4E3F"/>
                </a:solidFill>
                <a:effectLst/>
                <a:latin typeface="Open Sans"/>
              </a:rPr>
            </a:br>
            <a:r>
              <a:rPr lang="ru-RU" b="0" i="0" dirty="0" smtClean="0">
                <a:solidFill>
                  <a:srgbClr val="4E4E3F"/>
                </a:solidFill>
                <a:effectLst/>
                <a:latin typeface="Open Sans"/>
              </a:rPr>
              <a:t>2) общественно-политические термины: </a:t>
            </a:r>
            <a:r>
              <a:rPr lang="ru-RU" b="0" i="1" dirty="0" smtClean="0">
                <a:solidFill>
                  <a:srgbClr val="4E4E3F"/>
                </a:solidFill>
                <a:effectLst/>
                <a:latin typeface="Open Sans"/>
              </a:rPr>
              <a:t>агрессия, акция, ратификация.</a:t>
            </a:r>
            <a:endParaRPr lang="ru-RU" b="0" i="0" dirty="0" smtClean="0">
              <a:solidFill>
                <a:srgbClr val="4E4E3F"/>
              </a:solidFill>
              <a:effectLst/>
              <a:latin typeface="Open Sans"/>
            </a:endParaRPr>
          </a:p>
          <a:p>
            <a:r>
              <a:rPr lang="ru-RU" b="0" i="0" dirty="0" smtClean="0">
                <a:solidFill>
                  <a:srgbClr val="4E4E3F"/>
                </a:solidFill>
                <a:effectLst/>
                <a:latin typeface="Open Sans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77368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i="0" dirty="0" smtClean="0">
                <a:solidFill>
                  <a:srgbClr val="4E4E3F"/>
                </a:solidFill>
                <a:effectLst/>
                <a:latin typeface="Open Sans"/>
              </a:rPr>
              <a:t>С Россией произошла страшная катастрофа. Она ниспала в тёмную бездну. И многим начинает казаться, что единая и великая Россия была лишь призраком, что не было в ней подлинной реальности. Нелегко улавливается связь нашего настоящего с нашим прошлым. Слишком изменилось выражение лиц русских людей, за несколько месяцев оно сделалось неузнаваемым. При поверхностном взгляде кажется, что в России произошёл небывалый по радикализму переворот. Но более углублённое и проникновенное познание должно открыть в России революционный образ старой России, духов, давно уже владеющих русскими людьми...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0" dirty="0" smtClean="0">
                <a:solidFill>
                  <a:srgbClr val="4E4E3F"/>
                </a:solidFill>
                <a:effectLst/>
                <a:latin typeface="Open Sans"/>
              </a:rPr>
              <a:t>(Н. А. Бердяев «Духи русской революции»)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8648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Научный стиль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Научный стиль — это язык науки. Тексты этого стиля отличаются </a:t>
            </a:r>
            <a:r>
              <a:rPr lang="ru-RU" dirty="0">
                <a:solidFill>
                  <a:srgbClr val="00B050"/>
                </a:solidFill>
              </a:rPr>
              <a:t>логичностью </a:t>
            </a:r>
            <a:r>
              <a:rPr lang="ru-RU" dirty="0"/>
              <a:t>изложения: их части связаны по смыслу и располагаются в строгой последовательности; </a:t>
            </a:r>
            <a:r>
              <a:rPr lang="ru-RU" dirty="0">
                <a:solidFill>
                  <a:srgbClr val="00B050"/>
                </a:solidFill>
              </a:rPr>
              <a:t>выводы</a:t>
            </a:r>
            <a:r>
              <a:rPr lang="ru-RU" dirty="0"/>
              <a:t> вытекают из фактов, изложенных ранее.</a:t>
            </a:r>
          </a:p>
        </p:txBody>
      </p:sp>
    </p:spTree>
    <p:extLst>
      <p:ext uri="{BB962C8B-B14F-4D97-AF65-F5344CB8AC3E}">
        <p14:creationId xmlns:p14="http://schemas.microsoft.com/office/powerpoint/2010/main" val="18570508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i="0" dirty="0" smtClean="0">
                <a:solidFill>
                  <a:srgbClr val="4E4E3F"/>
                </a:solidFill>
                <a:effectLst/>
                <a:latin typeface="Open Sans"/>
              </a:rPr>
              <a:t>Пророчить молодёжный бунт — как-то банально. Но в границах постсоветского пространства подобное пророчество вполне логично. Ведь в СССР так и не было того, что пережил западный мир, — не было контркультуры.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0" dirty="0" smtClean="0">
                <a:solidFill>
                  <a:srgbClr val="4E4E3F"/>
                </a:solidFill>
                <a:effectLst/>
                <a:latin typeface="Open Sans"/>
              </a:rPr>
              <a:t>Как это не было? А наши хиппи? А наш </a:t>
            </a:r>
            <a:r>
              <a:rPr lang="ru-RU" b="1" i="0" dirty="0" err="1" smtClean="0">
                <a:solidFill>
                  <a:srgbClr val="4E4E3F"/>
                </a:solidFill>
                <a:effectLst/>
                <a:latin typeface="Open Sans"/>
              </a:rPr>
              <a:t>андерграунд</a:t>
            </a:r>
            <a:r>
              <a:rPr lang="ru-RU" b="1" i="0" dirty="0" smtClean="0">
                <a:solidFill>
                  <a:srgbClr val="4E4E3F"/>
                </a:solidFill>
                <a:effectLst/>
                <a:latin typeface="Open Sans"/>
              </a:rPr>
              <a:t>? А рок? А пакостные режиссёры-«</a:t>
            </a:r>
            <a:r>
              <a:rPr lang="ru-RU" b="1" i="0" dirty="0" err="1" smtClean="0">
                <a:solidFill>
                  <a:srgbClr val="4E4E3F"/>
                </a:solidFill>
                <a:effectLst/>
                <a:latin typeface="Open Sans"/>
              </a:rPr>
              <a:t>параллельщики</a:t>
            </a:r>
            <a:r>
              <a:rPr lang="ru-RU" b="1" i="0" dirty="0" smtClean="0">
                <a:solidFill>
                  <a:srgbClr val="4E4E3F"/>
                </a:solidFill>
                <a:effectLst/>
                <a:latin typeface="Open Sans"/>
              </a:rPr>
              <a:t>»? (...) Не вдаваясь в детали, замечу, что это, конечно, никакая не контркультура… И шестидесятники, и семидесятники, сидя по кухням, брались за руки в едином антитоталитарном порыве. Мечтали о свободе для всего общества. Это была не контркультура, а дружба тех, кто мыслил шире, против тех, кто мыслил уже. Не зависевшая от возраста.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0" dirty="0" smtClean="0">
                <a:solidFill>
                  <a:srgbClr val="4E4E3F"/>
                </a:solidFill>
                <a:effectLst/>
                <a:latin typeface="Open Sans"/>
              </a:rPr>
              <a:t>Ю. Гладильщиков «Про </a:t>
            </a:r>
            <a:r>
              <a:rPr lang="ru-RU" b="1" i="0" dirty="0" err="1" smtClean="0">
                <a:solidFill>
                  <a:srgbClr val="4E4E3F"/>
                </a:solidFill>
                <a:effectLst/>
                <a:latin typeface="Open Sans"/>
              </a:rPr>
              <a:t>контракультуру</a:t>
            </a:r>
            <a:r>
              <a:rPr lang="ru-RU" b="1" i="0" dirty="0" smtClean="0">
                <a:solidFill>
                  <a:srgbClr val="4E4E3F"/>
                </a:solidFill>
                <a:effectLst/>
                <a:latin typeface="Open Sans"/>
              </a:rPr>
              <a:t>» (Итоги. </a:t>
            </a:r>
            <a:r>
              <a:rPr lang="ru-RU" b="0" i="0" u="none" strike="noStrike" dirty="0" smtClean="0">
                <a:solidFill>
                  <a:srgbClr val="76A900"/>
                </a:solidFill>
                <a:effectLst/>
                <a:latin typeface="MathJax_Main"/>
              </a:rPr>
              <a:t>13</a:t>
            </a:r>
            <a:r>
              <a:rPr lang="ru-RU" b="1" i="0" dirty="0" smtClean="0">
                <a:solidFill>
                  <a:srgbClr val="4E4E3F"/>
                </a:solidFill>
                <a:effectLst/>
                <a:latin typeface="Open Sans"/>
              </a:rPr>
              <a:t> мая </a:t>
            </a:r>
            <a:r>
              <a:rPr lang="ru-RU" b="0" i="0" u="none" strike="noStrike" dirty="0" smtClean="0">
                <a:solidFill>
                  <a:srgbClr val="76A900"/>
                </a:solidFill>
                <a:effectLst/>
                <a:latin typeface="MathJax_Main"/>
              </a:rPr>
              <a:t>1997</a:t>
            </a:r>
            <a:r>
              <a:rPr lang="ru-RU" b="1" i="0" dirty="0" smtClean="0">
                <a:solidFill>
                  <a:srgbClr val="4E4E3F"/>
                </a:solidFill>
                <a:effectLst/>
                <a:latin typeface="Open Sans"/>
              </a:rPr>
              <a:t> г.)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24396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lvl="0" indent="-342900">
              <a:spcBef>
                <a:spcPct val="20000"/>
              </a:spcBef>
            </a:pPr>
            <a:r>
              <a:rPr lang="ru-RU" sz="2200" dirty="0">
                <a:solidFill>
                  <a:srgbClr val="4E4E3F"/>
                </a:solidFill>
                <a:latin typeface="Open Sans"/>
                <a:ea typeface="+mn-ea"/>
                <a:cs typeface="+mn-cs"/>
              </a:rPr>
              <a:t>Официально-деловой стиль</a:t>
            </a:r>
            <a:br>
              <a:rPr lang="ru-RU" sz="2200" dirty="0">
                <a:solidFill>
                  <a:srgbClr val="4E4E3F"/>
                </a:solidFill>
                <a:latin typeface="Open Sans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>
                <a:solidFill>
                  <a:srgbClr val="4E4E3F"/>
                </a:solidFill>
                <a:latin typeface="Open Sans"/>
              </a:rPr>
              <a:t>Официально-деловой стиль</a:t>
            </a:r>
          </a:p>
          <a:p>
            <a:r>
              <a:rPr lang="ru-RU" dirty="0">
                <a:solidFill>
                  <a:srgbClr val="4E4E3F"/>
                </a:solidFill>
                <a:latin typeface="Open Sans"/>
              </a:rPr>
              <a:t>Официально-деловой стиль речи — это язык документов.</a:t>
            </a:r>
            <a:br>
              <a:rPr lang="ru-RU" dirty="0">
                <a:solidFill>
                  <a:srgbClr val="4E4E3F"/>
                </a:solidFill>
                <a:latin typeface="Open Sans"/>
              </a:rPr>
            </a:br>
            <a:r>
              <a:rPr lang="ru-RU" dirty="0">
                <a:solidFill>
                  <a:srgbClr val="4E4E3F"/>
                </a:solidFill>
                <a:latin typeface="Open Sans"/>
              </a:rPr>
              <a:t>Основные стилевые черты официально-делового стиля:</a:t>
            </a:r>
            <a:br>
              <a:rPr lang="ru-RU" dirty="0">
                <a:solidFill>
                  <a:srgbClr val="4E4E3F"/>
                </a:solidFill>
                <a:latin typeface="Open Sans"/>
              </a:rPr>
            </a:br>
            <a:r>
              <a:rPr lang="ru-RU" dirty="0">
                <a:solidFill>
                  <a:srgbClr val="4E4E3F"/>
                </a:solidFill>
                <a:latin typeface="Open Sans"/>
              </a:rPr>
              <a:t>а) точность (не допускается </a:t>
            </a:r>
            <a:r>
              <a:rPr lang="ru-RU" dirty="0" err="1">
                <a:solidFill>
                  <a:srgbClr val="4E4E3F"/>
                </a:solidFill>
                <a:latin typeface="Open Sans"/>
              </a:rPr>
              <a:t>инотолкование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);</a:t>
            </a:r>
            <a:br>
              <a:rPr lang="ru-RU" dirty="0">
                <a:solidFill>
                  <a:srgbClr val="4E4E3F"/>
                </a:solidFill>
                <a:latin typeface="Open Sans"/>
              </a:rPr>
            </a:br>
            <a:r>
              <a:rPr lang="ru-RU" dirty="0">
                <a:solidFill>
                  <a:srgbClr val="4E4E3F"/>
                </a:solidFill>
                <a:latin typeface="Open Sans"/>
              </a:rPr>
              <a:t>б) </a:t>
            </a:r>
            <a:r>
              <a:rPr lang="ru-RU" dirty="0" err="1">
                <a:solidFill>
                  <a:srgbClr val="4E4E3F"/>
                </a:solidFill>
                <a:latin typeface="Open Sans"/>
              </a:rPr>
              <a:t>неличностность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 (употребляются страдательные конструкции, отглагольные имена существительные, глаголы в неопределённой форме и т. д.);</a:t>
            </a:r>
            <a:br>
              <a:rPr lang="ru-RU" dirty="0">
                <a:solidFill>
                  <a:srgbClr val="4E4E3F"/>
                </a:solidFill>
                <a:latin typeface="Open Sans"/>
              </a:rPr>
            </a:br>
            <a:r>
              <a:rPr lang="ru-RU" dirty="0">
                <a:solidFill>
                  <a:srgbClr val="4E4E3F"/>
                </a:solidFill>
                <a:latin typeface="Open Sans"/>
              </a:rPr>
              <a:t>в) </a:t>
            </a:r>
            <a:r>
              <a:rPr lang="ru-RU" dirty="0" err="1">
                <a:solidFill>
                  <a:srgbClr val="4E4E3F"/>
                </a:solidFill>
                <a:latin typeface="Open Sans"/>
              </a:rPr>
              <a:t>стандартизованность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 (употребляются устойчивые обороты, клише; предложения строятся по стандартной схеме);</a:t>
            </a:r>
            <a:br>
              <a:rPr lang="ru-RU" dirty="0">
                <a:solidFill>
                  <a:srgbClr val="4E4E3F"/>
                </a:solidFill>
                <a:latin typeface="Open Sans"/>
              </a:rPr>
            </a:br>
            <a:r>
              <a:rPr lang="ru-RU" dirty="0">
                <a:solidFill>
                  <a:srgbClr val="4E4E3F"/>
                </a:solidFill>
                <a:latin typeface="Open Sans"/>
              </a:rPr>
              <a:t>г) императивность (тексты носят предписывающий характер).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89842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>
                <a:solidFill>
                  <a:srgbClr val="76A900"/>
                </a:solidFill>
                <a:latin typeface="Open Sans"/>
              </a:rPr>
              <a:t>Точность 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формулировок официально-деловых текстов достигается путём употреблении специальной терминологии и однозначной нетерминологической лексики. Среди типичных черт деловой речи — ограниченные возможности синонимической замены; допущение повторов слов, преимущественно терминов.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02431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err="1">
                <a:solidFill>
                  <a:srgbClr val="76A900"/>
                </a:solidFill>
                <a:latin typeface="Open Sans"/>
              </a:rPr>
              <a:t>Неличностность</a:t>
            </a:r>
            <a:r>
              <a:rPr lang="ru-RU" b="1" dirty="0">
                <a:solidFill>
                  <a:srgbClr val="76A900"/>
                </a:solidFill>
                <a:latin typeface="Open Sans"/>
              </a:rPr>
              <a:t> 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деловой речи выражается в том, что в ней отсутствуют формы глаголов </a:t>
            </a:r>
            <a:r>
              <a:rPr lang="ru-RU" dirty="0">
                <a:solidFill>
                  <a:srgbClr val="76A900"/>
                </a:solidFill>
                <a:latin typeface="MathJax_Main"/>
              </a:rPr>
              <a:t>1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-го и </a:t>
            </a:r>
            <a:r>
              <a:rPr lang="ru-RU" dirty="0">
                <a:solidFill>
                  <a:srgbClr val="76A900"/>
                </a:solidFill>
                <a:latin typeface="MathJax_Main"/>
              </a:rPr>
              <a:t>2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-го лица и личные местоиме­ния </a:t>
            </a:r>
            <a:r>
              <a:rPr lang="ru-RU" dirty="0">
                <a:solidFill>
                  <a:srgbClr val="76A900"/>
                </a:solidFill>
                <a:latin typeface="MathJax_Main"/>
              </a:rPr>
              <a:t>1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-го и </a:t>
            </a:r>
            <a:r>
              <a:rPr lang="ru-RU" dirty="0">
                <a:solidFill>
                  <a:srgbClr val="76A900"/>
                </a:solidFill>
                <a:latin typeface="MathJax_Main"/>
              </a:rPr>
              <a:t>2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-го лица, а формы </a:t>
            </a:r>
            <a:r>
              <a:rPr lang="ru-RU" dirty="0">
                <a:solidFill>
                  <a:srgbClr val="76A900"/>
                </a:solidFill>
                <a:latin typeface="MathJax_Main"/>
              </a:rPr>
              <a:t>3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-го лица глагола и местоимения часто используются в неопределённо-личном значении.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29234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4E4E3F"/>
                </a:solidFill>
                <a:latin typeface="Open Sans"/>
              </a:rPr>
              <a:t>В официальных документах в связи с особенностью формулировок почти отсутствуют повествование и описание.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4E4E3F"/>
                </a:solidFill>
                <a:latin typeface="Open Sans"/>
              </a:rPr>
              <a:t>Все документы лишены эмоциональности, экспрессивности, поэтому в них мы не найдём изобразительных средств языка.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67798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6755271"/>
              </p:ext>
            </p:extLst>
          </p:nvPr>
        </p:nvGraphicFramePr>
        <p:xfrm>
          <a:off x="1290637" y="1628801"/>
          <a:ext cx="6562725" cy="5939670"/>
        </p:xfrm>
        <a:graphic>
          <a:graphicData uri="http://schemas.openxmlformats.org/drawingml/2006/table">
            <a:tbl>
              <a:tblPr firstRow="1" firstCol="1" bandRow="1"/>
              <a:tblGrid>
                <a:gridCol w="1346558"/>
                <a:gridCol w="1889115"/>
                <a:gridCol w="1708898"/>
                <a:gridCol w="1618154"/>
              </a:tblGrid>
              <a:tr h="59396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3. Официально-деловой стиль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Служит для информирования в официальной обстановке. Используется в законодательстве, делопроизводстве. Содержит штампы, информация передана в сжатом виде.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Канцеляризмы – слова, характерные для стиля деловых бумаг и документов (</a:t>
                      </a:r>
                      <a:r>
                        <a:rPr lang="ru-RU" sz="16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данный, указанный, ,будучи)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Информационная: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сообщение, </a:t>
                      </a: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информирование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Официальные документы: нормативно-правовые акты, справки, заявления, доверенности, расписки, информационные письма, жалобы, приказы.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02112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i="0" dirty="0" smtClean="0">
                <a:solidFill>
                  <a:srgbClr val="4E4E3F"/>
                </a:solidFill>
                <a:effectLst/>
                <a:latin typeface="Open Sans"/>
              </a:rPr>
              <a:t>Для </a:t>
            </a:r>
            <a:r>
              <a:rPr lang="ru-RU" b="1" i="0" dirty="0" smtClean="0">
                <a:solidFill>
                  <a:srgbClr val="76A900"/>
                </a:solidFill>
                <a:effectLst/>
                <a:latin typeface="Open Sans"/>
              </a:rPr>
              <a:t>официально-делового стиля</a:t>
            </a:r>
            <a:r>
              <a:rPr lang="ru-RU" b="0" i="0" dirty="0" smtClean="0">
                <a:solidFill>
                  <a:srgbClr val="4E4E3F"/>
                </a:solidFill>
                <a:effectLst/>
                <a:latin typeface="Open Sans"/>
              </a:rPr>
              <a:t> речи характерно широкое употребление стандартных оборотов речи, специальной терминологии, устойчивых словосочетаний неэмоционального характера.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66547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i="0" dirty="0" smtClean="0">
                <a:solidFill>
                  <a:srgbClr val="4E4E3F"/>
                </a:solidFill>
                <a:effectLst/>
                <a:latin typeface="Open Sans"/>
              </a:rPr>
              <a:t>Для </a:t>
            </a:r>
            <a:r>
              <a:rPr lang="ru-RU" b="1" i="0" dirty="0" smtClean="0">
                <a:solidFill>
                  <a:srgbClr val="76A900"/>
                </a:solidFill>
                <a:effectLst/>
                <a:latin typeface="Open Sans"/>
              </a:rPr>
              <a:t>официально-делового стиля</a:t>
            </a:r>
            <a:r>
              <a:rPr lang="ru-RU" b="0" i="0" dirty="0" smtClean="0">
                <a:solidFill>
                  <a:srgbClr val="4E4E3F"/>
                </a:solidFill>
                <a:effectLst/>
                <a:latin typeface="Open Sans"/>
              </a:rPr>
              <a:t> речи характерно широкое употребление стандартных оборотов речи, специальной терминологии, устойчивых словосочетаний неэмоционального характера.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67427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0" i="0" dirty="0" smtClean="0">
                <a:solidFill>
                  <a:srgbClr val="4E4E3F"/>
                </a:solidFill>
                <a:effectLst/>
                <a:latin typeface="Open Sans"/>
              </a:rPr>
              <a:t>Выделяются следующие группы лексики </a:t>
            </a:r>
            <a:r>
              <a:rPr lang="ru-RU" b="0" i="0" dirty="0" smtClean="0">
                <a:solidFill>
                  <a:srgbClr val="00B050"/>
                </a:solidFill>
                <a:effectLst/>
                <a:latin typeface="Open Sans"/>
              </a:rPr>
              <a:t>официально-делового стиля:</a:t>
            </a:r>
            <a:br>
              <a:rPr lang="ru-RU" b="0" i="0" dirty="0" smtClean="0">
                <a:solidFill>
                  <a:srgbClr val="00B050"/>
                </a:solidFill>
                <a:effectLst/>
                <a:latin typeface="Open Sans"/>
              </a:rPr>
            </a:br>
            <a:endParaRPr lang="ru-RU" b="0" i="0" dirty="0" smtClean="0">
              <a:solidFill>
                <a:srgbClr val="00B050"/>
              </a:solidFill>
              <a:effectLst/>
              <a:latin typeface="Open Sans"/>
            </a:endParaRPr>
          </a:p>
          <a:p>
            <a:r>
              <a:rPr lang="ru-RU" b="0" i="0" dirty="0" smtClean="0">
                <a:solidFill>
                  <a:srgbClr val="4E4E3F"/>
                </a:solidFill>
                <a:effectLst/>
                <a:latin typeface="Open Sans"/>
              </a:rPr>
              <a:t>1) официально-деловая терминология, не имеющая синонимов в общеупотребительной лексике: </a:t>
            </a:r>
            <a:r>
              <a:rPr lang="ru-RU" b="0" i="1" dirty="0" smtClean="0">
                <a:solidFill>
                  <a:srgbClr val="4E4E3F"/>
                </a:solidFill>
                <a:effectLst/>
                <a:latin typeface="Open Sans"/>
              </a:rPr>
              <a:t>закон, конституция, паспорт, декрет, заявление</a:t>
            </a:r>
            <a:r>
              <a:rPr lang="ru-RU" b="0" i="0" dirty="0" smtClean="0">
                <a:solidFill>
                  <a:srgbClr val="4E4E3F"/>
                </a:solidFill>
                <a:effectLst/>
                <a:latin typeface="Open Sans"/>
              </a:rPr>
              <a:t>;</a:t>
            </a:r>
          </a:p>
          <a:p>
            <a:r>
              <a:rPr lang="ru-RU" b="0" i="0" dirty="0" smtClean="0">
                <a:solidFill>
                  <a:srgbClr val="4E4E3F"/>
                </a:solidFill>
                <a:effectLst/>
                <a:latin typeface="Open Sans"/>
              </a:rPr>
              <a:t/>
            </a:r>
            <a:br>
              <a:rPr lang="ru-RU" b="0" i="0" dirty="0" smtClean="0">
                <a:solidFill>
                  <a:srgbClr val="4E4E3F"/>
                </a:solidFill>
                <a:effectLst/>
                <a:latin typeface="Open Sans"/>
              </a:rPr>
            </a:br>
            <a:r>
              <a:rPr lang="ru-RU" b="0" i="0" dirty="0" smtClean="0">
                <a:solidFill>
                  <a:srgbClr val="4E4E3F"/>
                </a:solidFill>
                <a:effectLst/>
                <a:latin typeface="Open Sans"/>
              </a:rPr>
              <a:t>2) узкоспециальная юридическая терминология: </a:t>
            </a:r>
            <a:r>
              <a:rPr lang="ru-RU" b="0" i="1" dirty="0" smtClean="0">
                <a:solidFill>
                  <a:srgbClr val="4E4E3F"/>
                </a:solidFill>
                <a:effectLst/>
                <a:latin typeface="Open Sans"/>
              </a:rPr>
              <a:t>санкция, истец, кодификация</a:t>
            </a:r>
            <a:r>
              <a:rPr lang="ru-RU" b="0" i="0" dirty="0" smtClean="0">
                <a:solidFill>
                  <a:srgbClr val="4E4E3F"/>
                </a:solidFill>
                <a:effectLst/>
                <a:latin typeface="Open Sans"/>
              </a:rPr>
              <a:t>;</a:t>
            </a:r>
          </a:p>
          <a:p>
            <a:r>
              <a:rPr lang="ru-RU" b="0" i="0" dirty="0" smtClean="0">
                <a:solidFill>
                  <a:srgbClr val="4E4E3F"/>
                </a:solidFill>
                <a:effectLst/>
                <a:latin typeface="Open Sans"/>
              </a:rPr>
              <a:t/>
            </a:r>
            <a:br>
              <a:rPr lang="ru-RU" b="0" i="0" dirty="0" smtClean="0">
                <a:solidFill>
                  <a:srgbClr val="4E4E3F"/>
                </a:solidFill>
                <a:effectLst/>
                <a:latin typeface="Open Sans"/>
              </a:rPr>
            </a:br>
            <a:r>
              <a:rPr lang="ru-RU" b="0" i="0" dirty="0" smtClean="0">
                <a:solidFill>
                  <a:srgbClr val="4E4E3F"/>
                </a:solidFill>
                <a:effectLst/>
                <a:latin typeface="Open Sans"/>
              </a:rPr>
              <a:t>3) канцеляризмы: </a:t>
            </a:r>
            <a:r>
              <a:rPr lang="ru-RU" b="0" i="1" dirty="0" smtClean="0">
                <a:solidFill>
                  <a:srgbClr val="4E4E3F"/>
                </a:solidFill>
                <a:effectLst/>
                <a:latin typeface="Open Sans"/>
              </a:rPr>
              <a:t>нижеподписавшийся, вышеозначенный, поименованный</a:t>
            </a:r>
            <a:r>
              <a:rPr lang="ru-RU" b="0" i="0" dirty="0" smtClean="0">
                <a:solidFill>
                  <a:srgbClr val="4E4E3F"/>
                </a:solidFill>
                <a:effectLst/>
                <a:latin typeface="Open Sans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87485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b="1" i="0" dirty="0" smtClean="0">
                <a:solidFill>
                  <a:srgbClr val="4E4E3F"/>
                </a:solidFill>
                <a:effectLst/>
                <a:latin typeface="Open Sans"/>
              </a:rPr>
              <a:t>Статья 78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0" dirty="0" smtClean="0">
                <a:solidFill>
                  <a:srgbClr val="4E4E3F"/>
                </a:solidFill>
                <a:effectLst/>
                <a:latin typeface="Open Sans"/>
              </a:rPr>
              <a:t>1. Федеральные органы исполнительной власти для осуществления своих полномочий могут создавать свои территориальные органы и назначать соответствующих должностных лиц.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0" dirty="0" smtClean="0">
                <a:solidFill>
                  <a:srgbClr val="4E4E3F"/>
                </a:solidFill>
                <a:effectLst/>
                <a:latin typeface="Open Sans"/>
              </a:rPr>
              <a:t>2. Федеральные органы исполнительной власти по соглашению с органами исполнительной власти субъектов Российской Федерации могут передавать им осуществление части своих полномочий, если это не противоречит Конституции Российской Федерации и федеральным законам.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0" dirty="0" smtClean="0">
                <a:solidFill>
                  <a:srgbClr val="4E4E3F"/>
                </a:solidFill>
                <a:effectLst/>
                <a:latin typeface="Open Sans"/>
              </a:rPr>
              <a:t>3. Органы исполнительной власти субъектов Российской Федерации по соглашению с федеральными органами исполнительной власти могут передавать им осуществление части своих полномочий.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0" dirty="0" smtClean="0">
                <a:solidFill>
                  <a:srgbClr val="4E4E3F"/>
                </a:solidFill>
                <a:effectLst/>
                <a:latin typeface="Open Sans"/>
              </a:rPr>
              <a:t>4. Президент Российской Федерации и Правительство Российской Федерации обеспечивают в соответствии с Конституцией Российской Федерации осуществление полномочий федеральной государственной власти на всей территории Российской Федерации.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0" dirty="0" smtClean="0">
                <a:solidFill>
                  <a:srgbClr val="4E4E3F"/>
                </a:solidFill>
                <a:effectLst/>
                <a:latin typeface="Open Sans"/>
              </a:rPr>
              <a:t>(Конституция Российской Федерации)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0555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Текстам научного стиля свойственна </a:t>
            </a:r>
            <a:r>
              <a:rPr lang="ru-RU" dirty="0">
                <a:solidFill>
                  <a:srgbClr val="00B050"/>
                </a:solidFill>
              </a:rPr>
              <a:t>смысловая точность</a:t>
            </a:r>
            <a:r>
              <a:rPr lang="ru-RU" dirty="0"/>
              <a:t>, которая достигается путём употребления </a:t>
            </a:r>
            <a:r>
              <a:rPr lang="ru-RU" dirty="0">
                <a:solidFill>
                  <a:srgbClr val="00B050"/>
                </a:solidFill>
              </a:rPr>
              <a:t>однозначных слов</a:t>
            </a:r>
            <a:r>
              <a:rPr lang="ru-RU" dirty="0"/>
              <a:t>, </a:t>
            </a:r>
            <a:r>
              <a:rPr lang="ru-RU" dirty="0">
                <a:solidFill>
                  <a:srgbClr val="00B050"/>
                </a:solidFill>
              </a:rPr>
              <a:t>терминологии</a:t>
            </a:r>
            <a:r>
              <a:rPr lang="ru-RU" dirty="0"/>
              <a:t>, а также </a:t>
            </a:r>
            <a:r>
              <a:rPr lang="ru-RU" dirty="0">
                <a:solidFill>
                  <a:srgbClr val="00B050"/>
                </a:solidFill>
              </a:rPr>
              <a:t>недопущения вариативности</a:t>
            </a:r>
            <a:r>
              <a:rPr lang="ru-RU" dirty="0"/>
              <a:t> трактовок смысла таких текстов.</a:t>
            </a:r>
          </a:p>
        </p:txBody>
      </p:sp>
    </p:spTree>
    <p:extLst>
      <p:ext uri="{BB962C8B-B14F-4D97-AF65-F5344CB8AC3E}">
        <p14:creationId xmlns:p14="http://schemas.microsoft.com/office/powerpoint/2010/main" val="1674674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4E4E3F"/>
                </a:solidFill>
                <a:latin typeface="Open Sans"/>
              </a:rPr>
              <a:t>Разговорный стиль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4E4E3F"/>
                </a:solidFill>
                <a:latin typeface="Open Sans"/>
              </a:rPr>
              <a:t>Основой разговорного стиля служит разговорная речь. Главная функция текстов этого стиля — </a:t>
            </a:r>
            <a:r>
              <a:rPr lang="ru-RU" b="1" dirty="0">
                <a:solidFill>
                  <a:srgbClr val="76A900"/>
                </a:solidFill>
                <a:latin typeface="Open Sans"/>
              </a:rPr>
              <a:t>коммуникативная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, а основная форма — устная.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32003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>
                <a:solidFill>
                  <a:srgbClr val="4E4E3F"/>
                </a:solidFill>
                <a:latin typeface="Open Sans"/>
              </a:rPr>
              <a:t>Разговорный стиль имеет две разновидности: литературно-разговорный стиль, содержащий общепринятые слова, которые соответствуют нормам литературного языка, и разговорно-просторечный стиль, включающий слова и обороты, которые отклоняются от литературных норм, придают речи оттенок стилевой </a:t>
            </a:r>
            <a:r>
              <a:rPr lang="ru-RU" dirty="0" err="1">
                <a:solidFill>
                  <a:srgbClr val="4E4E3F"/>
                </a:solidFill>
                <a:latin typeface="Open Sans"/>
              </a:rPr>
              <a:t>сниженности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.</a:t>
            </a:r>
          </a:p>
          <a:p>
            <a:r>
              <a:rPr lang="ru-RU" dirty="0">
                <a:solidFill>
                  <a:srgbClr val="4E4E3F"/>
                </a:solidFill>
                <a:latin typeface="Open Sans"/>
              </a:rPr>
              <a:t/>
            </a:r>
            <a:br>
              <a:rPr lang="ru-RU" dirty="0">
                <a:solidFill>
                  <a:srgbClr val="4E4E3F"/>
                </a:solidFill>
                <a:latin typeface="Open Sans"/>
              </a:rPr>
            </a:br>
            <a:r>
              <a:rPr lang="ru-RU" dirty="0">
                <a:solidFill>
                  <a:srgbClr val="4E4E3F"/>
                </a:solidFill>
                <a:latin typeface="Open Sans"/>
              </a:rPr>
              <a:t>В письменной форме разговорный стиль представлен в произведениях эпистолярного жанра (личная переписка, дневниковые записи).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2431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549051"/>
              </p:ext>
            </p:extLst>
          </p:nvPr>
        </p:nvGraphicFramePr>
        <p:xfrm>
          <a:off x="1187624" y="1700808"/>
          <a:ext cx="6562725" cy="2626995"/>
        </p:xfrm>
        <a:graphic>
          <a:graphicData uri="http://schemas.openxmlformats.org/drawingml/2006/table">
            <a:tbl>
              <a:tblPr firstRow="1" firstCol="1" bandRow="1"/>
              <a:tblGrid>
                <a:gridCol w="1346558"/>
                <a:gridCol w="1934805"/>
                <a:gridCol w="1663208"/>
                <a:gridCol w="1618154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4. </a:t>
                      </a: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Разговорный стиль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Передаёт речь людей в неформальной обстановке. В нём часто используется разговорная и просторечная лексика.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Информационная: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непосредственное бытовое </a:t>
                      </a: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общение; 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обмен</a:t>
                      </a: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информацией</a:t>
                      </a: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по </a:t>
                      </a:r>
                      <a:r>
                        <a:rPr lang="ru-RU" sz="18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бытовым</a:t>
                      </a: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вопросам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Диалоги, личный блог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572411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i="0" dirty="0" smtClean="0">
                <a:solidFill>
                  <a:srgbClr val="4E4E3F"/>
                </a:solidFill>
                <a:effectLst/>
                <a:latin typeface="Open Sans"/>
              </a:rPr>
              <a:t>Для </a:t>
            </a:r>
            <a:r>
              <a:rPr lang="ru-RU" b="1" i="0" dirty="0" smtClean="0">
                <a:solidFill>
                  <a:srgbClr val="76A900"/>
                </a:solidFill>
                <a:effectLst/>
                <a:latin typeface="Open Sans"/>
              </a:rPr>
              <a:t>разговорного стиля</a:t>
            </a:r>
            <a:r>
              <a:rPr lang="ru-RU" b="0" i="0" dirty="0" smtClean="0">
                <a:solidFill>
                  <a:srgbClr val="4E4E3F"/>
                </a:solidFill>
                <a:effectLst/>
                <a:latin typeface="Open Sans"/>
              </a:rPr>
              <a:t> характерны слова, имеющие разговорную окраску, в том числе бытового содержания; конкретная лексика; много слов и фразеологизмов с экспрессивно-эмоциональной окраской (фамильярных, ласкательных, неодобрительных, иронических).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54275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i="0" dirty="0" smtClean="0">
                <a:solidFill>
                  <a:srgbClr val="4E4E3F"/>
                </a:solidFill>
                <a:effectLst/>
                <a:latin typeface="Open Sans"/>
              </a:rPr>
              <a:t>Дорогой Владимир Яковлевич!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0" dirty="0" smtClean="0">
                <a:solidFill>
                  <a:srgbClr val="4E4E3F"/>
                </a:solidFill>
                <a:effectLst/>
                <a:latin typeface="Open Sans"/>
              </a:rPr>
              <a:t>Посылаю Вам привет, поклон и несколько маленьких рассказов под общим названием «Звуки земли». Боюсь, что эти скромные рассказики не подойдут для серьёзного толстого журнала. Но кто знает? Писал же Аксаков записки об ужении рыбы, о птицах. Ежели рассказики не подойдут, в обиде не буду. Верните их Мише, которому я поручил побывать у Вас. Он расскажет Вам о моём житье-бытье.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0" dirty="0" smtClean="0">
                <a:solidFill>
                  <a:srgbClr val="4E4E3F"/>
                </a:solidFill>
                <a:effectLst/>
                <a:latin typeface="Open Sans"/>
              </a:rPr>
              <a:t>Что делается у Вас в «Новом мире»? Где Александр </a:t>
            </a:r>
            <a:r>
              <a:rPr lang="ru-RU" b="1" i="0" dirty="0" err="1" smtClean="0">
                <a:solidFill>
                  <a:srgbClr val="4E4E3F"/>
                </a:solidFill>
                <a:effectLst/>
                <a:latin typeface="Open Sans"/>
              </a:rPr>
              <a:t>Трифонович</a:t>
            </a:r>
            <a:r>
              <a:rPr lang="ru-RU" b="1" i="0" dirty="0" smtClean="0">
                <a:solidFill>
                  <a:srgbClr val="4E4E3F"/>
                </a:solidFill>
                <a:effectLst/>
                <a:latin typeface="Open Sans"/>
              </a:rPr>
              <a:t>? Очень хотелось бы повидать вас обоих в </a:t>
            </a:r>
            <a:r>
              <a:rPr lang="ru-RU" b="1" i="0" dirty="0" err="1" smtClean="0">
                <a:solidFill>
                  <a:srgbClr val="4E4E3F"/>
                </a:solidFill>
                <a:effectLst/>
                <a:latin typeface="Open Sans"/>
              </a:rPr>
              <a:t>карачаровской</a:t>
            </a:r>
            <a:r>
              <a:rPr lang="ru-RU" b="1" i="0" dirty="0" smtClean="0">
                <a:solidFill>
                  <a:srgbClr val="4E4E3F"/>
                </a:solidFill>
                <a:effectLst/>
                <a:latin typeface="Open Sans"/>
              </a:rPr>
              <a:t> барсучьей норе. Удастся ли?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0" dirty="0" smtClean="0">
                <a:solidFill>
                  <a:srgbClr val="4E4E3F"/>
                </a:solidFill>
                <a:effectLst/>
                <a:latin typeface="Open Sans"/>
              </a:rPr>
              <a:t>Крепко жму руку. И. Соколов-Микитов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857297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4E4E3F"/>
                </a:solidFill>
                <a:latin typeface="Open Sans"/>
              </a:rPr>
              <a:t>Художественный стиль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Художественный стиль — это «инструмент» художественного литературного творчества. Этот стиль — самый богатый по наполнению, потому что он сочетает в себе языковые средства всех других стилей. Однако они играют особую роль: оказывают эстетическое и эмоциональное воздействие на читателя. Художественная литература допускает употребление слов, не относящихся к литературному языку: просторечий, диалектных слов и выражений, неологизмов и даже вульгаризмов. В языке художественной литературы встречается вся палитра изобразительно-выразительных средств (эпитет, метафора, антитеза, гипербола, сравнение, олицетворение и т. д.). Выбор языковых средств зависит от индивидуального стиля конкретного автора, от темы, идеи, жанра произведения. В художественном тексте слово способно приобретать новые оттенки значения.</a:t>
            </a:r>
          </a:p>
        </p:txBody>
      </p:sp>
    </p:spTree>
    <p:extLst>
      <p:ext uri="{BB962C8B-B14F-4D97-AF65-F5344CB8AC3E}">
        <p14:creationId xmlns:p14="http://schemas.microsoft.com/office/powerpoint/2010/main" val="93233024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>
                <a:solidFill>
                  <a:srgbClr val="4E4E3F"/>
                </a:solidFill>
                <a:latin typeface="Open Sans"/>
              </a:rPr>
              <a:t>ольшую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 роль в художественном тексте играет</a:t>
            </a:r>
            <a:r>
              <a:rPr lang="ru-RU" b="1" dirty="0">
                <a:solidFill>
                  <a:srgbClr val="76A900"/>
                </a:solidFill>
                <a:latin typeface="Open Sans"/>
              </a:rPr>
              <a:t> многозначность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4E4E3F"/>
                </a:solidFill>
                <a:latin typeface="Open Sans"/>
              </a:rPr>
              <a:t>Главная цель художественного стиля — средствами языка создать художественные образы, поэтому в художественной литературе широко используются яркие, выразительные, эмоционально окрашенные обороты речи.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47931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4E4E3F"/>
                </a:solidFill>
                <a:latin typeface="Open Sans"/>
              </a:rPr>
              <a:t>Стремясь к образности, авторы стараются избегать речевых клише и штампов, искать для выражения своих идей новые варианты и формы.</a:t>
            </a:r>
            <a:br>
              <a:rPr lang="ru-RU" dirty="0">
                <a:solidFill>
                  <a:srgbClr val="4E4E3F"/>
                </a:solidFill>
                <a:latin typeface="Open Sans"/>
              </a:rPr>
            </a:br>
            <a:endParaRPr lang="ru-RU" dirty="0">
              <a:solidFill>
                <a:srgbClr val="4E4E3F"/>
              </a:solidFill>
              <a:latin typeface="Open Sans"/>
            </a:endParaRPr>
          </a:p>
          <a:p>
            <a:r>
              <a:rPr lang="ru-RU" dirty="0">
                <a:solidFill>
                  <a:srgbClr val="4E4E3F"/>
                </a:solidFill>
                <a:latin typeface="Open Sans"/>
              </a:rPr>
              <a:t>Тексты художественного стиля отличаются многообразием жанров, стилистических средств и приёмов.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376180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1773384"/>
              </p:ext>
            </p:extLst>
          </p:nvPr>
        </p:nvGraphicFramePr>
        <p:xfrm>
          <a:off x="1259632" y="1556792"/>
          <a:ext cx="6562725" cy="3304905"/>
        </p:xfrm>
        <a:graphic>
          <a:graphicData uri="http://schemas.openxmlformats.org/drawingml/2006/table">
            <a:tbl>
              <a:tblPr firstRow="1" firstCol="1" bandRow="1"/>
              <a:tblGrid>
                <a:gridCol w="1346558"/>
                <a:gridCol w="1889115"/>
                <a:gridCol w="1708898"/>
                <a:gridCol w="1618154"/>
              </a:tblGrid>
              <a:tr h="33049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4. Художественный стиль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Этот</a:t>
                      </a: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стиль</a:t>
                      </a: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воздействует на воображение, психику и чувства читателя, передаёт мысли и чувства автора, использует всё богатство лексики, возможности разных </a:t>
                      </a: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стилей</a:t>
                      </a: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характеризуется образностью, эмоциональностью </a:t>
                      </a: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речи.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Изображение</a:t>
                      </a: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и </a:t>
                      </a: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воздействие </a:t>
                      </a: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 воображение, чувства, мысли читателя или слушателя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Стихи, поэмы, романы, рассказы, пьесы, сценарии.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30049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i="0" dirty="0" smtClean="0">
                <a:solidFill>
                  <a:srgbClr val="4E4E3F"/>
                </a:solidFill>
                <a:effectLst/>
                <a:latin typeface="Open Sans"/>
              </a:rPr>
              <a:t>Для </a:t>
            </a:r>
            <a:r>
              <a:rPr lang="ru-RU" b="1" i="0" dirty="0" smtClean="0">
                <a:solidFill>
                  <a:srgbClr val="76A900"/>
                </a:solidFill>
                <a:effectLst/>
                <a:latin typeface="Open Sans"/>
              </a:rPr>
              <a:t>художественного стиля</a:t>
            </a:r>
            <a:r>
              <a:rPr lang="ru-RU" b="0" i="0" dirty="0" smtClean="0">
                <a:solidFill>
                  <a:srgbClr val="4E4E3F"/>
                </a:solidFill>
                <a:effectLst/>
                <a:latin typeface="Open Sans"/>
              </a:rPr>
              <a:t> характерны различные средства выразительности, образные определения.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2204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>
                <a:solidFill>
                  <a:srgbClr val="4E4E3F"/>
                </a:solidFill>
                <a:latin typeface="Open Sans"/>
              </a:rPr>
              <a:t>Другие отличительные черты научного стиля —</a:t>
            </a:r>
            <a:r>
              <a:rPr lang="ru-RU" b="1" dirty="0">
                <a:solidFill>
                  <a:srgbClr val="4E4E3F"/>
                </a:solidFill>
                <a:latin typeface="Open Sans"/>
              </a:rPr>
              <a:t> </a:t>
            </a:r>
            <a:r>
              <a:rPr lang="ru-RU" b="1" dirty="0">
                <a:solidFill>
                  <a:srgbClr val="76A900"/>
                </a:solidFill>
                <a:latin typeface="Open Sans"/>
              </a:rPr>
              <a:t>отвлечённость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 и </a:t>
            </a:r>
            <a:r>
              <a:rPr lang="ru-RU" b="1" dirty="0">
                <a:solidFill>
                  <a:srgbClr val="76A900"/>
                </a:solidFill>
                <a:latin typeface="Open Sans"/>
              </a:rPr>
              <a:t>обобщённость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. Они выражаются через употребление </a:t>
            </a:r>
            <a:r>
              <a:rPr lang="ru-RU" dirty="0">
                <a:solidFill>
                  <a:srgbClr val="00B050"/>
                </a:solidFill>
                <a:latin typeface="Open Sans"/>
              </a:rPr>
              <a:t>абстрактных имён существительных, использование разнообразных сокращений, условных обозначений, символов, а также через преобразование текста в графическую форму 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(таблицы, схемы, графики, алгоритмы, чертежи, кластеры и т.д.).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4E4E3F"/>
                </a:solidFill>
                <a:latin typeface="Open Sans"/>
              </a:rPr>
              <a:t>Научный стиль имеет преимущественно </a:t>
            </a:r>
            <a:r>
              <a:rPr lang="ru-RU" dirty="0">
                <a:solidFill>
                  <a:srgbClr val="FF0000"/>
                </a:solidFill>
                <a:latin typeface="Open Sans"/>
              </a:rPr>
              <a:t>письменную форму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, но возможны и </a:t>
            </a:r>
            <a:r>
              <a:rPr lang="ru-RU" dirty="0">
                <a:solidFill>
                  <a:srgbClr val="FF0000"/>
                </a:solidFill>
                <a:latin typeface="Open Sans"/>
              </a:rPr>
              <a:t>устные формы 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(</a:t>
            </a:r>
            <a:r>
              <a:rPr lang="ru-RU" dirty="0">
                <a:solidFill>
                  <a:srgbClr val="FF0000"/>
                </a:solidFill>
                <a:latin typeface="Open Sans"/>
              </a:rPr>
              <a:t>доклад, сообщение, лекция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). Основными жанрами научного стиля являются </a:t>
            </a:r>
            <a:r>
              <a:rPr lang="ru-RU" dirty="0">
                <a:solidFill>
                  <a:srgbClr val="00B0F0"/>
                </a:solidFill>
                <a:latin typeface="Open Sans"/>
              </a:rPr>
              <a:t>монография, статья, тезисы, лекция и др.</a:t>
            </a:r>
            <a:endParaRPr lang="ru-RU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66226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i="0" dirty="0" smtClean="0">
                <a:solidFill>
                  <a:srgbClr val="4E4E3F"/>
                </a:solidFill>
                <a:effectLst/>
                <a:latin typeface="Open Sans"/>
              </a:rPr>
              <a:t>Я сидел и глядел кругом, и слушал. Листья чуть шумели над моей головой; по одному их шуму можно было узнать, какое тогда стояло время года. То был не весёлый, смеющийся трепет весны, не мягкое шушуканье, не долгий говор лета, не робкое и холодное лепетанье поздней осени, а едва слышная, дремотная болтовня. Слабый ветер чуть-чуть тянул по верхушкам. Внутренность рощи, влажной от дождя, беспрестанно изменялась, смотря по тому, светило ли солнце или закрывалось облаком; она то озарялась вся, словно вдруг в ней всё улыбнулось: тонкие стволы не слишком частых берёз внезапно принимали нежный отблеск белого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017194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художественный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Эмоциональность,экспрессивность,многозначность</a:t>
            </a:r>
            <a:endParaRPr lang="ru-RU" dirty="0" smtClean="0"/>
          </a:p>
          <a:p>
            <a:r>
              <a:rPr lang="ru-RU" dirty="0" smtClean="0"/>
              <a:t>Эпитеты…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9602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586720"/>
              </p:ext>
            </p:extLst>
          </p:nvPr>
        </p:nvGraphicFramePr>
        <p:xfrm>
          <a:off x="1290637" y="1772817"/>
          <a:ext cx="6562725" cy="3543736"/>
        </p:xfrm>
        <a:graphic>
          <a:graphicData uri="http://schemas.openxmlformats.org/drawingml/2006/table">
            <a:tbl>
              <a:tblPr firstRow="1" firstCol="1" bandRow="1"/>
              <a:tblGrid>
                <a:gridCol w="1346558"/>
                <a:gridCol w="1790789"/>
                <a:gridCol w="1807224"/>
                <a:gridCol w="1618154"/>
              </a:tblGrid>
              <a:tr h="5760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Стиль текста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Описание стиля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Функции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Где используется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1. Научный стиль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Отличительная черта – академическое изложение, адресованное специалистам. Признаки: точность информации, убедительность аргументации, логическая последовательность изложения, наличие терминов.,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Информационная, обучающая, доказательная: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Учебная литература, методический материал, научные работы, справочники, научная статья, отзыв, рецензия, аннотация, </a:t>
                      </a:r>
                      <a:r>
                        <a:rPr lang="ru-RU" sz="1400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реферат,монография,тезисы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6642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Научный стиль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Отвлеченный обобщенный или практический </a:t>
            </a:r>
            <a:r>
              <a:rPr lang="ru-RU" dirty="0" err="1" smtClean="0"/>
              <a:t>характер,точность,ясность,объективность</a:t>
            </a:r>
            <a:endParaRPr lang="ru-RU" dirty="0" smtClean="0"/>
          </a:p>
          <a:p>
            <a:r>
              <a:rPr lang="ru-RU" dirty="0" smtClean="0"/>
              <a:t>Без эмоций</a:t>
            </a:r>
          </a:p>
          <a:p>
            <a:r>
              <a:rPr lang="ru-RU" dirty="0" smtClean="0"/>
              <a:t>Сжатость информации предполагает </a:t>
            </a:r>
            <a:r>
              <a:rPr lang="ru-RU" dirty="0" smtClean="0">
                <a:solidFill>
                  <a:srgbClr val="FF0000"/>
                </a:solidFill>
              </a:rPr>
              <a:t>Родительный Падеж(критерий истины)</a:t>
            </a:r>
          </a:p>
          <a:p>
            <a:r>
              <a:rPr lang="ru-RU" dirty="0" smtClean="0"/>
              <a:t>Нейтральная и книжная лексика ,общеупотребительная , общенаучная</a:t>
            </a:r>
          </a:p>
          <a:p>
            <a:r>
              <a:rPr lang="ru-RU" dirty="0" smtClean="0"/>
              <a:t>Абстрактная  лексика(</a:t>
            </a:r>
            <a:r>
              <a:rPr lang="ru-RU" dirty="0" err="1" smtClean="0"/>
              <a:t>теория,гиптеза,структура</a:t>
            </a:r>
            <a:r>
              <a:rPr lang="ru-RU" dirty="0" smtClean="0"/>
              <a:t>)</a:t>
            </a:r>
          </a:p>
          <a:p>
            <a:r>
              <a:rPr lang="ru-RU" dirty="0" smtClean="0"/>
              <a:t>,</a:t>
            </a:r>
            <a:r>
              <a:rPr lang="ru-RU" dirty="0" smtClean="0"/>
              <a:t>отглагольные существительные(</a:t>
            </a:r>
            <a:r>
              <a:rPr lang="ru-RU" dirty="0" err="1" smtClean="0"/>
              <a:t>притяжение,отталкивание</a:t>
            </a:r>
            <a:r>
              <a:rPr lang="ru-RU" dirty="0" smtClean="0"/>
              <a:t>)</a:t>
            </a:r>
          </a:p>
          <a:p>
            <a:r>
              <a:rPr lang="ru-RU" dirty="0" smtClean="0"/>
              <a:t>,</a:t>
            </a:r>
            <a:r>
              <a:rPr lang="ru-RU" dirty="0" smtClean="0"/>
              <a:t>термины</a:t>
            </a:r>
          </a:p>
          <a:p>
            <a:r>
              <a:rPr lang="ru-RU" dirty="0" smtClean="0"/>
              <a:t>Безличные предложения, нет 1и 2,есть </a:t>
            </a:r>
            <a:r>
              <a:rPr lang="ru-RU" dirty="0" smtClean="0"/>
              <a:t>обобщенное </a:t>
            </a:r>
            <a:r>
              <a:rPr lang="ru-RU" dirty="0" smtClean="0"/>
              <a:t>или неопределенное лицо </a:t>
            </a:r>
          </a:p>
          <a:p>
            <a:r>
              <a:rPr lang="ru-RU" dirty="0" smtClean="0"/>
              <a:t>СПП выражают причинно-следственные связи</a:t>
            </a:r>
          </a:p>
          <a:p>
            <a:r>
              <a:rPr lang="ru-RU" dirty="0" smtClean="0"/>
              <a:t>,вопросительные предложения в системе доказательств</a:t>
            </a:r>
          </a:p>
          <a:p>
            <a:r>
              <a:rPr lang="ru-RU" dirty="0" smtClean="0"/>
              <a:t>Именное </a:t>
            </a:r>
            <a:r>
              <a:rPr lang="ru-RU" dirty="0" smtClean="0"/>
              <a:t>сказуемое( быть правым)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11930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Вводные </a:t>
            </a:r>
            <a:r>
              <a:rPr lang="ru-RU" dirty="0" err="1" smtClean="0"/>
              <a:t>слова,указывающие</a:t>
            </a:r>
            <a:r>
              <a:rPr lang="ru-RU" dirty="0" smtClean="0"/>
              <a:t> на источник </a:t>
            </a:r>
            <a:r>
              <a:rPr lang="ru-RU" dirty="0" err="1" smtClean="0"/>
              <a:t>сообщения,порядок</a:t>
            </a:r>
            <a:r>
              <a:rPr lang="ru-RU" dirty="0" smtClean="0"/>
              <a:t> оформления </a:t>
            </a:r>
            <a:r>
              <a:rPr lang="ru-RU" dirty="0" err="1" smtClean="0"/>
              <a:t>мысли,предположения</a:t>
            </a:r>
            <a:r>
              <a:rPr lang="ru-RU" dirty="0" smtClean="0"/>
              <a:t> о </a:t>
            </a:r>
            <a:r>
              <a:rPr lang="ru-RU" dirty="0" err="1" smtClean="0"/>
              <a:t>содержинии</a:t>
            </a:r>
            <a:r>
              <a:rPr lang="ru-RU" dirty="0" smtClean="0"/>
              <a:t> высказывания(таким </a:t>
            </a:r>
            <a:r>
              <a:rPr lang="ru-RU" dirty="0" err="1" smtClean="0"/>
              <a:t>образом,следовательно,предположим</a:t>
            </a:r>
            <a:r>
              <a:rPr lang="ru-RU" dirty="0" smtClean="0"/>
              <a:t>)</a:t>
            </a:r>
          </a:p>
          <a:p>
            <a:r>
              <a:rPr lang="ru-RU" dirty="0" err="1" smtClean="0"/>
              <a:t>Союзы,поясняющие</a:t>
            </a:r>
            <a:r>
              <a:rPr lang="ru-RU" dirty="0" smtClean="0"/>
              <a:t> слова-в связи с </a:t>
            </a:r>
            <a:r>
              <a:rPr lang="ru-RU" dirty="0" err="1" smtClean="0"/>
              <a:t>этим,вот</a:t>
            </a:r>
            <a:r>
              <a:rPr lang="ru-RU" dirty="0" smtClean="0"/>
              <a:t> </a:t>
            </a:r>
            <a:r>
              <a:rPr lang="ru-RU" dirty="0" err="1" smtClean="0"/>
              <a:t>почему,при</a:t>
            </a:r>
            <a:r>
              <a:rPr lang="ru-RU" dirty="0" smtClean="0"/>
              <a:t> этом</a:t>
            </a:r>
          </a:p>
          <a:p>
            <a:r>
              <a:rPr lang="ru-RU" dirty="0"/>
              <a:t>У</a:t>
            </a:r>
            <a:r>
              <a:rPr lang="ru-RU" dirty="0" smtClean="0"/>
              <a:t>точняющие члены предложения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1780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0" i="0" dirty="0" smtClean="0">
                <a:solidFill>
                  <a:srgbClr val="4E4E3F"/>
                </a:solidFill>
                <a:effectLst/>
                <a:latin typeface="Open Sans"/>
              </a:rPr>
              <a:t>Наиболее общими особенностями лексики </a:t>
            </a:r>
            <a:r>
              <a:rPr lang="ru-RU" b="1" i="0" dirty="0" smtClean="0">
                <a:solidFill>
                  <a:srgbClr val="76A900"/>
                </a:solidFill>
                <a:effectLst/>
                <a:latin typeface="Open Sans"/>
              </a:rPr>
              <a:t>научного стиля</a:t>
            </a:r>
            <a:r>
              <a:rPr lang="ru-RU" b="0" i="0" dirty="0" smtClean="0">
                <a:solidFill>
                  <a:srgbClr val="4E4E3F"/>
                </a:solidFill>
                <a:effectLst/>
                <a:latin typeface="Open Sans"/>
              </a:rPr>
              <a:t> являются следующие:</a:t>
            </a:r>
          </a:p>
          <a:p>
            <a:r>
              <a:rPr lang="ru-RU" b="0" i="0" dirty="0" smtClean="0">
                <a:solidFill>
                  <a:srgbClr val="4E4E3F"/>
                </a:solidFill>
                <a:effectLst/>
                <a:latin typeface="Open Sans"/>
              </a:rPr>
              <a:t>а) употребление слов в их прямом значении;</a:t>
            </a:r>
          </a:p>
          <a:p>
            <a:r>
              <a:rPr lang="ru-RU" b="0" i="0" dirty="0" smtClean="0">
                <a:solidFill>
                  <a:srgbClr val="4E4E3F"/>
                </a:solidFill>
                <a:effectLst/>
                <a:latin typeface="Open Sans"/>
              </a:rPr>
              <a:t>б) отсутствие образных средств: эпитетов, метафор, художественных сравнений, поэтических символов, гипербол;</a:t>
            </a:r>
          </a:p>
          <a:p>
            <a:r>
              <a:rPr lang="ru-RU" b="0" i="0" dirty="0" smtClean="0">
                <a:solidFill>
                  <a:srgbClr val="4E4E3F"/>
                </a:solidFill>
                <a:effectLst/>
                <a:latin typeface="Open Sans"/>
              </a:rPr>
              <a:t>в) широкое использование абстрактной лексики и терминов.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07230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0" i="0" dirty="0" smtClean="0">
                <a:solidFill>
                  <a:srgbClr val="4E4E3F"/>
                </a:solidFill>
                <a:effectLst/>
                <a:latin typeface="Open Sans"/>
              </a:rPr>
              <a:t>Наиболее общими особенностями лексики </a:t>
            </a:r>
            <a:r>
              <a:rPr lang="ru-RU" b="1" i="0" dirty="0" smtClean="0">
                <a:solidFill>
                  <a:srgbClr val="76A900"/>
                </a:solidFill>
                <a:effectLst/>
                <a:latin typeface="Open Sans"/>
              </a:rPr>
              <a:t>научного стиля</a:t>
            </a:r>
            <a:r>
              <a:rPr lang="ru-RU" b="0" i="0" dirty="0" smtClean="0">
                <a:solidFill>
                  <a:srgbClr val="4E4E3F"/>
                </a:solidFill>
                <a:effectLst/>
                <a:latin typeface="Open Sans"/>
              </a:rPr>
              <a:t> являются следующие:</a:t>
            </a:r>
          </a:p>
          <a:p>
            <a:r>
              <a:rPr lang="ru-RU" b="0" i="0" dirty="0" smtClean="0">
                <a:solidFill>
                  <a:srgbClr val="4E4E3F"/>
                </a:solidFill>
                <a:effectLst/>
                <a:latin typeface="Open Sans"/>
              </a:rPr>
              <a:t>а) употребление слов в их прямом значении;</a:t>
            </a:r>
          </a:p>
          <a:p>
            <a:r>
              <a:rPr lang="ru-RU" b="0" i="0" dirty="0" smtClean="0">
                <a:solidFill>
                  <a:srgbClr val="4E4E3F"/>
                </a:solidFill>
                <a:effectLst/>
                <a:latin typeface="Open Sans"/>
              </a:rPr>
              <a:t>б) отсутствие образных средств: эпитетов, метафор, художественных сравнений, поэтических символов, гипербол;</a:t>
            </a:r>
          </a:p>
          <a:p>
            <a:r>
              <a:rPr lang="ru-RU" b="0" i="0" dirty="0" smtClean="0">
                <a:solidFill>
                  <a:srgbClr val="4E4E3F"/>
                </a:solidFill>
                <a:effectLst/>
                <a:latin typeface="Open Sans"/>
              </a:rPr>
              <a:t>в) широкое использование абстрактной лексики и терминов.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49180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</TotalTime>
  <Words>958</Words>
  <Application>Microsoft Office PowerPoint</Application>
  <PresentationFormat>Экран (4:3)</PresentationFormat>
  <Paragraphs>121</Paragraphs>
  <Slides>41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Тема Office</vt:lpstr>
      <vt:lpstr>Задание  3 Стилистический анализ текста </vt:lpstr>
      <vt:lpstr>Научный стиль</vt:lpstr>
      <vt:lpstr>Презентация PowerPoint</vt:lpstr>
      <vt:lpstr>Презентация PowerPoint</vt:lpstr>
      <vt:lpstr>Презентация PowerPoint</vt:lpstr>
      <vt:lpstr>Научный стиль</vt:lpstr>
      <vt:lpstr>Презентация PowerPoint</vt:lpstr>
      <vt:lpstr>Презентация PowerPoint</vt:lpstr>
      <vt:lpstr>Презентация PowerPoint</vt:lpstr>
      <vt:lpstr>Презентация PowerPoint</vt:lpstr>
      <vt:lpstr>Публицистический стиль</vt:lpstr>
      <vt:lpstr>Презентация PowerPoint</vt:lpstr>
      <vt:lpstr>Презентация PowerPoint</vt:lpstr>
      <vt:lpstr>Презентация PowerPoint</vt:lpstr>
      <vt:lpstr>публицистический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Официально-деловой стиль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Разговорный стиль</vt:lpstr>
      <vt:lpstr>Презентация PowerPoint</vt:lpstr>
      <vt:lpstr>Презентация PowerPoint</vt:lpstr>
      <vt:lpstr>Презентация PowerPoint</vt:lpstr>
      <vt:lpstr>Презентация PowerPoint</vt:lpstr>
      <vt:lpstr>Художественный стиль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художественный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Задание  1</dc:title>
  <dc:creator>эдуард мотов</dc:creator>
  <cp:lastModifiedBy>Мама</cp:lastModifiedBy>
  <cp:revision>14</cp:revision>
  <dcterms:created xsi:type="dcterms:W3CDTF">2022-03-14T17:41:35Z</dcterms:created>
  <dcterms:modified xsi:type="dcterms:W3CDTF">2022-09-27T16:02:55Z</dcterms:modified>
</cp:coreProperties>
</file>