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12" r:id="rId1"/>
  </p:sldMasterIdLst>
  <p:notesMasterIdLst>
    <p:notesMasterId r:id="rId19"/>
  </p:notesMasterIdLst>
  <p:sldIdLst>
    <p:sldId id="257" r:id="rId2"/>
    <p:sldId id="312" r:id="rId3"/>
    <p:sldId id="258" r:id="rId4"/>
    <p:sldId id="297" r:id="rId5"/>
    <p:sldId id="290" r:id="rId6"/>
    <p:sldId id="299" r:id="rId7"/>
    <p:sldId id="301" r:id="rId8"/>
    <p:sldId id="302" r:id="rId9"/>
    <p:sldId id="303" r:id="rId10"/>
    <p:sldId id="304" r:id="rId11"/>
    <p:sldId id="305" r:id="rId12"/>
    <p:sldId id="275" r:id="rId13"/>
    <p:sldId id="282" r:id="rId14"/>
    <p:sldId id="306" r:id="rId15"/>
    <p:sldId id="293" r:id="rId16"/>
    <p:sldId id="307" r:id="rId17"/>
    <p:sldId id="29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4B1E"/>
    <a:srgbClr val="AD3B17"/>
    <a:srgbClr val="FFCCCC"/>
    <a:srgbClr val="FFFFFF"/>
    <a:srgbClr val="66FF99"/>
    <a:srgbClr val="66FFCC"/>
    <a:srgbClr val="00FFFF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96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C0F5D5-B64A-4083-A58D-FDA1893EA8C8}" type="doc">
      <dgm:prSet loTypeId="urn:microsoft.com/office/officeart/2005/8/layout/vProcess5" loCatId="process" qsTypeId="urn:microsoft.com/office/officeart/2005/8/quickstyle/3d3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D7315D14-F6CD-40E1-B985-D81157D4286F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Развитие межполушарного взаимодействия, межполушарных связей ребенка.</a:t>
          </a:r>
          <a:endParaRPr lang="ru-RU" sz="2000" dirty="0"/>
        </a:p>
      </dgm:t>
    </dgm:pt>
    <dgm:pt modelId="{864B717C-19B3-444A-A1CF-CFD5B1E2C4ED}" type="parTrans" cxnId="{9AC165DE-B555-41C7-815F-A2B7D7510CBB}">
      <dgm:prSet/>
      <dgm:spPr/>
      <dgm:t>
        <a:bodyPr/>
        <a:lstStyle/>
        <a:p>
          <a:endParaRPr lang="ru-RU"/>
        </a:p>
      </dgm:t>
    </dgm:pt>
    <dgm:pt modelId="{82836790-78BC-4F28-BC4B-EFD639CED6CE}" type="sibTrans" cxnId="{9AC165DE-B555-41C7-815F-A2B7D7510CBB}">
      <dgm:prSet/>
      <dgm:spPr/>
      <dgm:t>
        <a:bodyPr/>
        <a:lstStyle/>
        <a:p>
          <a:endParaRPr lang="ru-RU"/>
        </a:p>
      </dgm:t>
    </dgm:pt>
    <dgm:pt modelId="{CF1960AC-2248-4DCC-8BD3-3BE134FBA267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Развитие высших психических процессов: внимания, воображения, памяти, мышления, речи детей с ОВЗ. </a:t>
          </a:r>
          <a:endParaRPr lang="ru-RU" sz="2000" dirty="0"/>
        </a:p>
      </dgm:t>
    </dgm:pt>
    <dgm:pt modelId="{CE083675-D6B3-47CC-8E30-9B543635E13A}" type="parTrans" cxnId="{68624492-A2DA-4A45-B5F5-5E0E042D73AE}">
      <dgm:prSet/>
      <dgm:spPr/>
      <dgm:t>
        <a:bodyPr/>
        <a:lstStyle/>
        <a:p>
          <a:endParaRPr lang="ru-RU"/>
        </a:p>
      </dgm:t>
    </dgm:pt>
    <dgm:pt modelId="{77C1BD4F-5FD4-439F-8664-6F467CC8FAB5}" type="sibTrans" cxnId="{68624492-A2DA-4A45-B5F5-5E0E042D73AE}">
      <dgm:prSet/>
      <dgm:spPr>
        <a:ln w="1270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7E3D8D20-B4D4-4119-9EA9-BCCFA137CF22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 у ребенка осевых (телесных, органных, оптико-пространственных) вертикальных и горизонтальных сенсомоторных взаимодействий; оптимального уровня произвольной 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саморегуляции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000" dirty="0"/>
        </a:p>
      </dgm:t>
    </dgm:pt>
    <dgm:pt modelId="{CCBD162C-831C-4877-A5A4-BFA30E405976}" type="parTrans" cxnId="{C16EE4B9-AEFC-428D-B926-7EAF1761C5BF}">
      <dgm:prSet/>
      <dgm:spPr/>
      <dgm:t>
        <a:bodyPr/>
        <a:lstStyle/>
        <a:p>
          <a:endParaRPr lang="ru-RU"/>
        </a:p>
      </dgm:t>
    </dgm:pt>
    <dgm:pt modelId="{CD72B3D7-D131-481F-852C-F36C038172E3}" type="sibTrans" cxnId="{C16EE4B9-AEFC-428D-B926-7EAF1761C5BF}">
      <dgm:prSet/>
      <dgm:spPr>
        <a:ln w="6350"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2E1497CF-8A73-4307-B26E-3C0077F6D61F}" type="pres">
      <dgm:prSet presAssocID="{76C0F5D5-B64A-4083-A58D-FDA1893EA8C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16581C-D02C-4F2F-B3B7-6B75B67D8B89}" type="pres">
      <dgm:prSet presAssocID="{76C0F5D5-B64A-4083-A58D-FDA1893EA8C8}" presName="dummyMaxCanvas" presStyleCnt="0">
        <dgm:presLayoutVars/>
      </dgm:prSet>
      <dgm:spPr/>
    </dgm:pt>
    <dgm:pt modelId="{1BDB44BB-F60C-417B-A943-F0B7D1224CAF}" type="pres">
      <dgm:prSet presAssocID="{76C0F5D5-B64A-4083-A58D-FDA1893EA8C8}" presName="ThreeNodes_1" presStyleLbl="node1" presStyleIdx="0" presStyleCnt="3" custScaleX="105131" custLinFactNeighborX="1283" custLinFactNeighborY="15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E3290-527D-489A-9E43-E508B974B285}" type="pres">
      <dgm:prSet presAssocID="{76C0F5D5-B64A-4083-A58D-FDA1893EA8C8}" presName="ThreeNodes_2" presStyleLbl="node1" presStyleIdx="1" presStyleCnt="3" custScaleY="70415" custLinFactNeighborX="1231" custLinFactNeighborY="17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F7E1E-A21B-489F-814B-BEC26B73FC80}" type="pres">
      <dgm:prSet presAssocID="{76C0F5D5-B64A-4083-A58D-FDA1893EA8C8}" presName="ThreeNodes_3" presStyleLbl="node1" presStyleIdx="2" presStyleCnt="3" custScaleX="92005" custScaleY="70830" custLinFactNeighborX="23" custLinFactNeighborY="9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38DAE5-6BDA-43B4-980C-FD9C22D6771B}" type="pres">
      <dgm:prSet presAssocID="{76C0F5D5-B64A-4083-A58D-FDA1893EA8C8}" presName="ThreeConn_1-2" presStyleLbl="fgAccFollowNode1" presStyleIdx="0" presStyleCnt="2" custLinFactNeighborX="-6430" custLinFactNeighborY="222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FC886D-6C80-4C8D-8E5E-AA75EC0322DE}" type="pres">
      <dgm:prSet presAssocID="{76C0F5D5-B64A-4083-A58D-FDA1893EA8C8}" presName="ThreeConn_2-3" presStyleLbl="fgAccFollowNode1" presStyleIdx="1" presStyleCnt="2" custLinFactNeighborX="-4839" custLinFactNeighborY="23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4B65A-66BF-43A0-88C0-23F543619F9D}" type="pres">
      <dgm:prSet presAssocID="{76C0F5D5-B64A-4083-A58D-FDA1893EA8C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2E2B19-1A40-4DEF-AA92-28A2A1E5828D}" type="pres">
      <dgm:prSet presAssocID="{76C0F5D5-B64A-4083-A58D-FDA1893EA8C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7FC7BE-2C05-48C3-AA2E-A658D0F1A092}" type="pres">
      <dgm:prSet presAssocID="{76C0F5D5-B64A-4083-A58D-FDA1893EA8C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C89CC9-6F25-420B-A607-3DA5A1C36FBE}" type="presOf" srcId="{77C1BD4F-5FD4-439F-8664-6F467CC8FAB5}" destId="{D4FC886D-6C80-4C8D-8E5E-AA75EC0322DE}" srcOrd="0" destOrd="0" presId="urn:microsoft.com/office/officeart/2005/8/layout/vProcess5"/>
    <dgm:cxn modelId="{9AC165DE-B555-41C7-815F-A2B7D7510CBB}" srcId="{76C0F5D5-B64A-4083-A58D-FDA1893EA8C8}" destId="{D7315D14-F6CD-40E1-B985-D81157D4286F}" srcOrd="2" destOrd="0" parTransId="{864B717C-19B3-444A-A1CF-CFD5B1E2C4ED}" sibTransId="{82836790-78BC-4F28-BC4B-EFD639CED6CE}"/>
    <dgm:cxn modelId="{051ADCDA-015F-4E38-AB91-B71CF169F08B}" type="presOf" srcId="{7E3D8D20-B4D4-4119-9EA9-BCCFA137CF22}" destId="{0CD4B65A-66BF-43A0-88C0-23F543619F9D}" srcOrd="1" destOrd="0" presId="urn:microsoft.com/office/officeart/2005/8/layout/vProcess5"/>
    <dgm:cxn modelId="{77C4A4C3-8C22-4EB5-AE65-728013B534E1}" type="presOf" srcId="{76C0F5D5-B64A-4083-A58D-FDA1893EA8C8}" destId="{2E1497CF-8A73-4307-B26E-3C0077F6D61F}" srcOrd="0" destOrd="0" presId="urn:microsoft.com/office/officeart/2005/8/layout/vProcess5"/>
    <dgm:cxn modelId="{0D6AFD0D-E387-42C5-8A0A-0EB4F59E9027}" type="presOf" srcId="{7E3D8D20-B4D4-4119-9EA9-BCCFA137CF22}" destId="{1BDB44BB-F60C-417B-A943-F0B7D1224CAF}" srcOrd="0" destOrd="0" presId="urn:microsoft.com/office/officeart/2005/8/layout/vProcess5"/>
    <dgm:cxn modelId="{EAA741E1-1D45-4AE2-B374-0C3BF976B4B5}" type="presOf" srcId="{D7315D14-F6CD-40E1-B985-D81157D4286F}" destId="{7F4F7E1E-A21B-489F-814B-BEC26B73FC80}" srcOrd="0" destOrd="0" presId="urn:microsoft.com/office/officeart/2005/8/layout/vProcess5"/>
    <dgm:cxn modelId="{C16EE4B9-AEFC-428D-B926-7EAF1761C5BF}" srcId="{76C0F5D5-B64A-4083-A58D-FDA1893EA8C8}" destId="{7E3D8D20-B4D4-4119-9EA9-BCCFA137CF22}" srcOrd="0" destOrd="0" parTransId="{CCBD162C-831C-4877-A5A4-BFA30E405976}" sibTransId="{CD72B3D7-D131-481F-852C-F36C038172E3}"/>
    <dgm:cxn modelId="{63AE65A4-1339-479B-ACA7-2F6695E3EC77}" type="presOf" srcId="{D7315D14-F6CD-40E1-B985-D81157D4286F}" destId="{F77FC7BE-2C05-48C3-AA2E-A658D0F1A092}" srcOrd="1" destOrd="0" presId="urn:microsoft.com/office/officeart/2005/8/layout/vProcess5"/>
    <dgm:cxn modelId="{68624492-A2DA-4A45-B5F5-5E0E042D73AE}" srcId="{76C0F5D5-B64A-4083-A58D-FDA1893EA8C8}" destId="{CF1960AC-2248-4DCC-8BD3-3BE134FBA267}" srcOrd="1" destOrd="0" parTransId="{CE083675-D6B3-47CC-8E30-9B543635E13A}" sibTransId="{77C1BD4F-5FD4-439F-8664-6F467CC8FAB5}"/>
    <dgm:cxn modelId="{36DF57E1-D4C6-40F2-A5BE-564DDFA48B18}" type="presOf" srcId="{CF1960AC-2248-4DCC-8BD3-3BE134FBA267}" destId="{F72E2B19-1A40-4DEF-AA92-28A2A1E5828D}" srcOrd="1" destOrd="0" presId="urn:microsoft.com/office/officeart/2005/8/layout/vProcess5"/>
    <dgm:cxn modelId="{73698D64-EF3C-41DB-B27B-4269A19F158F}" type="presOf" srcId="{CD72B3D7-D131-481F-852C-F36C038172E3}" destId="{5E38DAE5-6BDA-43B4-980C-FD9C22D6771B}" srcOrd="0" destOrd="0" presId="urn:microsoft.com/office/officeart/2005/8/layout/vProcess5"/>
    <dgm:cxn modelId="{BD03839C-8770-4A57-8F76-7F6B87CF45CE}" type="presOf" srcId="{CF1960AC-2248-4DCC-8BD3-3BE134FBA267}" destId="{217E3290-527D-489A-9E43-E508B974B285}" srcOrd="0" destOrd="0" presId="urn:microsoft.com/office/officeart/2005/8/layout/vProcess5"/>
    <dgm:cxn modelId="{B8C7B720-D0C0-4C03-BE9E-9428A8AF77AF}" type="presParOf" srcId="{2E1497CF-8A73-4307-B26E-3C0077F6D61F}" destId="{3516581C-D02C-4F2F-B3B7-6B75B67D8B89}" srcOrd="0" destOrd="0" presId="urn:microsoft.com/office/officeart/2005/8/layout/vProcess5"/>
    <dgm:cxn modelId="{1F844B78-35E4-4C30-A836-A0817449279A}" type="presParOf" srcId="{2E1497CF-8A73-4307-B26E-3C0077F6D61F}" destId="{1BDB44BB-F60C-417B-A943-F0B7D1224CAF}" srcOrd="1" destOrd="0" presId="urn:microsoft.com/office/officeart/2005/8/layout/vProcess5"/>
    <dgm:cxn modelId="{A1C013A1-70BC-48BA-AA35-78D0EE0AD390}" type="presParOf" srcId="{2E1497CF-8A73-4307-B26E-3C0077F6D61F}" destId="{217E3290-527D-489A-9E43-E508B974B285}" srcOrd="2" destOrd="0" presId="urn:microsoft.com/office/officeart/2005/8/layout/vProcess5"/>
    <dgm:cxn modelId="{3EEFE985-29D1-4709-B38E-13D0DFE0D098}" type="presParOf" srcId="{2E1497CF-8A73-4307-B26E-3C0077F6D61F}" destId="{7F4F7E1E-A21B-489F-814B-BEC26B73FC80}" srcOrd="3" destOrd="0" presId="urn:microsoft.com/office/officeart/2005/8/layout/vProcess5"/>
    <dgm:cxn modelId="{B036E7D2-3387-4727-9D64-5D6670329FF4}" type="presParOf" srcId="{2E1497CF-8A73-4307-B26E-3C0077F6D61F}" destId="{5E38DAE5-6BDA-43B4-980C-FD9C22D6771B}" srcOrd="4" destOrd="0" presId="urn:microsoft.com/office/officeart/2005/8/layout/vProcess5"/>
    <dgm:cxn modelId="{7BE4AFD7-001E-4697-A1DE-A35A6CE53637}" type="presParOf" srcId="{2E1497CF-8A73-4307-B26E-3C0077F6D61F}" destId="{D4FC886D-6C80-4C8D-8E5E-AA75EC0322DE}" srcOrd="5" destOrd="0" presId="urn:microsoft.com/office/officeart/2005/8/layout/vProcess5"/>
    <dgm:cxn modelId="{68D08969-0BE8-457B-AE4B-32AA2F4E04D9}" type="presParOf" srcId="{2E1497CF-8A73-4307-B26E-3C0077F6D61F}" destId="{0CD4B65A-66BF-43A0-88C0-23F543619F9D}" srcOrd="6" destOrd="0" presId="urn:microsoft.com/office/officeart/2005/8/layout/vProcess5"/>
    <dgm:cxn modelId="{6709A153-7FE5-436C-87CA-40A332724784}" type="presParOf" srcId="{2E1497CF-8A73-4307-B26E-3C0077F6D61F}" destId="{F72E2B19-1A40-4DEF-AA92-28A2A1E5828D}" srcOrd="7" destOrd="0" presId="urn:microsoft.com/office/officeart/2005/8/layout/vProcess5"/>
    <dgm:cxn modelId="{9C22660B-F164-47E2-8EAA-AEE7C03350AD}" type="presParOf" srcId="{2E1497CF-8A73-4307-B26E-3C0077F6D61F}" destId="{F77FC7BE-2C05-48C3-AA2E-A658D0F1A092}" srcOrd="8" destOrd="0" presId="urn:microsoft.com/office/officeart/2005/8/layout/vProcess5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6A757E-6F8A-446C-A757-86754F5CC142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71D246-C790-483E-A81A-77789EC216E5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Ритуал приветствия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E8753A8-F32F-4C94-A44F-5124C9D29E08}" type="parTrans" cxnId="{5926769B-85D9-4EEA-957A-37769B6A998A}">
      <dgm:prSet/>
      <dgm:spPr/>
      <dgm:t>
        <a:bodyPr/>
        <a:lstStyle/>
        <a:p>
          <a:endParaRPr lang="ru-RU"/>
        </a:p>
      </dgm:t>
    </dgm:pt>
    <dgm:pt modelId="{61C202C3-DB32-405F-BEE7-67F899A02433}" type="sibTrans" cxnId="{5926769B-85D9-4EEA-957A-37769B6A998A}">
      <dgm:prSet/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6E160016-DEEB-4453-88B4-B406CC57C0BD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 w="38100"/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Музыкально-ритмические упражнения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B9DBBB-76F2-4790-A8B3-9DEACD18EF00}" type="parTrans" cxnId="{CDE37AE5-F5C8-45D3-B095-394222155CCD}">
      <dgm:prSet/>
      <dgm:spPr/>
      <dgm:t>
        <a:bodyPr/>
        <a:lstStyle/>
        <a:p>
          <a:endParaRPr lang="ru-RU"/>
        </a:p>
      </dgm:t>
    </dgm:pt>
    <dgm:pt modelId="{9429FFF9-5914-4069-840B-EFE9078DE7DE}" type="sibTrans" cxnId="{CDE37AE5-F5C8-45D3-B095-394222155CCD}">
      <dgm:prSet/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A7D314C5-F3A6-43C5-926B-A2B960845E8C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 w="38100"/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Музыкальное творчество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71F126E-0184-41F8-8AE0-D1161F6ADF95}" type="parTrans" cxnId="{5DA3EF57-4045-4334-83E1-4D90D5AFB0E2}">
      <dgm:prSet/>
      <dgm:spPr/>
      <dgm:t>
        <a:bodyPr/>
        <a:lstStyle/>
        <a:p>
          <a:endParaRPr lang="ru-RU"/>
        </a:p>
      </dgm:t>
    </dgm:pt>
    <dgm:pt modelId="{08166AB7-9920-4195-9D71-77E727ABD72A}" type="sibTrans" cxnId="{5DA3EF57-4045-4334-83E1-4D90D5AFB0E2}">
      <dgm:prSet/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FDA27F18-14C7-43BD-8354-86E1F9A6AEE1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Танцевальное исполнительство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544BD7F-6C4B-4DD4-A5B6-7860B62202FB}" type="parTrans" cxnId="{09AD9DF0-22E3-4818-9D80-723A6B37E0A0}">
      <dgm:prSet/>
      <dgm:spPr/>
      <dgm:t>
        <a:bodyPr/>
        <a:lstStyle/>
        <a:p>
          <a:endParaRPr lang="ru-RU"/>
        </a:p>
      </dgm:t>
    </dgm:pt>
    <dgm:pt modelId="{2912A363-1A06-4311-B626-E7F61037DF7B}" type="sibTrans" cxnId="{09AD9DF0-22E3-4818-9D80-723A6B37E0A0}">
      <dgm:prSet/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2623F2D9-9FD3-4633-A35A-7E95DF3D53F2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Восприятие музыки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0F7E4A-EABC-44C2-B0EE-B03C86182D7F}" type="parTrans" cxnId="{F5333036-E2B0-4262-BDA3-F5612B9A3926}">
      <dgm:prSet/>
      <dgm:spPr/>
      <dgm:t>
        <a:bodyPr/>
        <a:lstStyle/>
        <a:p>
          <a:endParaRPr lang="ru-RU"/>
        </a:p>
      </dgm:t>
    </dgm:pt>
    <dgm:pt modelId="{902A9880-30C2-4EFA-BD51-98268771917D}" type="sibTrans" cxnId="{F5333036-E2B0-4262-BDA3-F5612B9A3926}">
      <dgm:prSet/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714BDEC3-0557-4459-8186-C6A38AF9404F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Артикуляционная гимнастика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8797AE1-2EE2-4687-8239-8C8B7B1C8BC5}" type="parTrans" cxnId="{190950FB-D81C-466B-877C-8AF8D2E9FA61}">
      <dgm:prSet/>
      <dgm:spPr/>
      <dgm:t>
        <a:bodyPr/>
        <a:lstStyle/>
        <a:p>
          <a:endParaRPr lang="ru-RU"/>
        </a:p>
      </dgm:t>
    </dgm:pt>
    <dgm:pt modelId="{3BAF24D0-5BFB-45D1-BA78-5314F904745B}" type="sibTrans" cxnId="{190950FB-D81C-466B-877C-8AF8D2E9FA61}">
      <dgm:prSet/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2A29A0BE-A783-470E-A5BC-E9079DC194E1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 w="38100"/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Пение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65FCD4C-6938-4055-B4F8-AED2CB6EA9F0}" type="parTrans" cxnId="{C04CAC5C-6DB7-40B5-9B54-D2A814491FD5}">
      <dgm:prSet/>
      <dgm:spPr/>
      <dgm:t>
        <a:bodyPr/>
        <a:lstStyle/>
        <a:p>
          <a:endParaRPr lang="ru-RU"/>
        </a:p>
      </dgm:t>
    </dgm:pt>
    <dgm:pt modelId="{58F65378-7D0F-4550-A07D-3A6FC923FC4B}" type="sibTrans" cxnId="{C04CAC5C-6DB7-40B5-9B54-D2A814491FD5}">
      <dgm:prSet/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27F4FA5F-D579-4EBD-AB7B-E9F6766F149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Упражнения на развитие мелкой моторики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5B352C-DD95-437A-8CD0-3D773E3CB9C2}" type="parTrans" cxnId="{B247956A-1018-4EC7-B939-BB53ED2C25BD}">
      <dgm:prSet/>
      <dgm:spPr/>
      <dgm:t>
        <a:bodyPr/>
        <a:lstStyle/>
        <a:p>
          <a:endParaRPr lang="ru-RU"/>
        </a:p>
      </dgm:t>
    </dgm:pt>
    <dgm:pt modelId="{E8680A3E-EE2F-4A2B-A5BD-3D52465390E7}" type="sibTrans" cxnId="{B247956A-1018-4EC7-B939-BB53ED2C25BD}">
      <dgm:prSet/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E321FDD0-B363-4200-AAE2-5CF56928924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Растяжки и релаксация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F06A52-E086-4AC8-8B56-7E9DBFAD4624}" type="parTrans" cxnId="{5C31A08B-7FFB-41F9-8560-62C5D2B3F66F}">
      <dgm:prSet/>
      <dgm:spPr/>
      <dgm:t>
        <a:bodyPr/>
        <a:lstStyle/>
        <a:p>
          <a:endParaRPr lang="ru-RU"/>
        </a:p>
      </dgm:t>
    </dgm:pt>
    <dgm:pt modelId="{E332C80E-1445-40AC-89B5-C8D9E4D74851}" type="sibTrans" cxnId="{5C31A08B-7FFB-41F9-8560-62C5D2B3F66F}">
      <dgm:prSet/>
      <dgm:spPr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F99D4BBA-25DA-4B4B-9E15-18C39DF4290A}" type="pres">
      <dgm:prSet presAssocID="{A46A757E-6F8A-446C-A757-86754F5CC14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31F3D6-4AC1-445E-9EA6-B66F6B650A74}" type="pres">
      <dgm:prSet presAssocID="{F171D246-C790-483E-A81A-77789EC216E5}" presName="node" presStyleLbl="node1" presStyleIdx="0" presStyleCnt="9" custScaleX="185392" custScaleY="101009" custRadScaleRad="97259" custRadScaleInc="54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0F4C5D-7A3D-4A08-A7AE-4BD31D1DB14A}" type="pres">
      <dgm:prSet presAssocID="{F171D246-C790-483E-A81A-77789EC216E5}" presName="spNode" presStyleCnt="0"/>
      <dgm:spPr/>
      <dgm:t>
        <a:bodyPr/>
        <a:lstStyle/>
        <a:p>
          <a:endParaRPr lang="ru-RU"/>
        </a:p>
      </dgm:t>
    </dgm:pt>
    <dgm:pt modelId="{D4975C00-64B3-4213-BB83-D601DDFF72C2}" type="pres">
      <dgm:prSet presAssocID="{61C202C3-DB32-405F-BEE7-67F899A02433}" presName="sibTrans" presStyleLbl="sibTrans1D1" presStyleIdx="0" presStyleCnt="9"/>
      <dgm:spPr/>
      <dgm:t>
        <a:bodyPr/>
        <a:lstStyle/>
        <a:p>
          <a:endParaRPr lang="ru-RU"/>
        </a:p>
      </dgm:t>
    </dgm:pt>
    <dgm:pt modelId="{F7AC7994-C24C-42F7-A73A-17119D3F43E5}" type="pres">
      <dgm:prSet presAssocID="{714BDEC3-0557-4459-8186-C6A38AF9404F}" presName="node" presStyleLbl="node1" presStyleIdx="1" presStyleCnt="9" custScaleX="196549" custScaleY="105851" custRadScaleRad="102089" custRadScaleInc="1300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FCFB1-4504-493E-8A9D-9994E3997DE8}" type="pres">
      <dgm:prSet presAssocID="{714BDEC3-0557-4459-8186-C6A38AF9404F}" presName="spNode" presStyleCnt="0"/>
      <dgm:spPr/>
      <dgm:t>
        <a:bodyPr/>
        <a:lstStyle/>
        <a:p>
          <a:endParaRPr lang="ru-RU"/>
        </a:p>
      </dgm:t>
    </dgm:pt>
    <dgm:pt modelId="{9F7B8489-B9FA-48B2-A3C4-2079ECE0DBE7}" type="pres">
      <dgm:prSet presAssocID="{3BAF24D0-5BFB-45D1-BA78-5314F904745B}" presName="sibTrans" presStyleLbl="sibTrans1D1" presStyleIdx="1" presStyleCnt="9"/>
      <dgm:spPr/>
      <dgm:t>
        <a:bodyPr/>
        <a:lstStyle/>
        <a:p>
          <a:endParaRPr lang="ru-RU"/>
        </a:p>
      </dgm:t>
    </dgm:pt>
    <dgm:pt modelId="{AD0D3D57-6301-461C-8BC7-DB189B5AD148}" type="pres">
      <dgm:prSet presAssocID="{2A29A0BE-A783-470E-A5BC-E9079DC194E1}" presName="node" presStyleLbl="node1" presStyleIdx="2" presStyleCnt="9" custScaleX="150860" custScaleY="88031" custRadScaleRad="107628" custRadScaleInc="365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3CCC4E-134A-49CE-A8B7-10227D86B874}" type="pres">
      <dgm:prSet presAssocID="{2A29A0BE-A783-470E-A5BC-E9079DC194E1}" presName="spNode" presStyleCnt="0"/>
      <dgm:spPr/>
      <dgm:t>
        <a:bodyPr/>
        <a:lstStyle/>
        <a:p>
          <a:endParaRPr lang="ru-RU"/>
        </a:p>
      </dgm:t>
    </dgm:pt>
    <dgm:pt modelId="{832FB519-E10C-4E42-9271-B2AFE4D80675}" type="pres">
      <dgm:prSet presAssocID="{58F65378-7D0F-4550-A07D-3A6FC923FC4B}" presName="sibTrans" presStyleLbl="sibTrans1D1" presStyleIdx="2" presStyleCnt="9"/>
      <dgm:spPr/>
      <dgm:t>
        <a:bodyPr/>
        <a:lstStyle/>
        <a:p>
          <a:endParaRPr lang="ru-RU"/>
        </a:p>
      </dgm:t>
    </dgm:pt>
    <dgm:pt modelId="{39642D09-E64B-4618-9376-2652C7AEC68E}" type="pres">
      <dgm:prSet presAssocID="{6E160016-DEEB-4453-88B4-B406CC57C0BD}" presName="node" presStyleLbl="node1" presStyleIdx="3" presStyleCnt="9" custScaleX="192515" custScaleY="110046" custRadScaleRad="109189" custRadScaleInc="-388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C626F-1C44-42B9-A9CD-5C408E5E2481}" type="pres">
      <dgm:prSet presAssocID="{6E160016-DEEB-4453-88B4-B406CC57C0BD}" presName="spNode" presStyleCnt="0"/>
      <dgm:spPr/>
      <dgm:t>
        <a:bodyPr/>
        <a:lstStyle/>
        <a:p>
          <a:endParaRPr lang="ru-RU"/>
        </a:p>
      </dgm:t>
    </dgm:pt>
    <dgm:pt modelId="{50074469-B643-4150-A8D9-39C585FC338F}" type="pres">
      <dgm:prSet presAssocID="{9429FFF9-5914-4069-840B-EFE9078DE7DE}" presName="sibTrans" presStyleLbl="sibTrans1D1" presStyleIdx="3" presStyleCnt="9"/>
      <dgm:spPr/>
      <dgm:t>
        <a:bodyPr/>
        <a:lstStyle/>
        <a:p>
          <a:endParaRPr lang="ru-RU"/>
        </a:p>
      </dgm:t>
    </dgm:pt>
    <dgm:pt modelId="{AC160C73-4DE0-478B-A2FC-9800AF459901}" type="pres">
      <dgm:prSet presAssocID="{A7D314C5-F3A6-43C5-926B-A2B960845E8C}" presName="node" presStyleLbl="node1" presStyleIdx="4" presStyleCnt="9" custScaleX="168803" custScaleY="78392" custRadScaleRad="109475" custRadScaleInc="-129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50E17F-79F1-4E74-B3B5-20423A1EBBAD}" type="pres">
      <dgm:prSet presAssocID="{A7D314C5-F3A6-43C5-926B-A2B960845E8C}" presName="spNode" presStyleCnt="0"/>
      <dgm:spPr/>
      <dgm:t>
        <a:bodyPr/>
        <a:lstStyle/>
        <a:p>
          <a:endParaRPr lang="ru-RU"/>
        </a:p>
      </dgm:t>
    </dgm:pt>
    <dgm:pt modelId="{ECAE80A2-8151-4C20-858C-DAF66C945360}" type="pres">
      <dgm:prSet presAssocID="{08166AB7-9920-4195-9D71-77E727ABD72A}" presName="sibTrans" presStyleLbl="sibTrans1D1" presStyleIdx="4" presStyleCnt="9"/>
      <dgm:spPr/>
      <dgm:t>
        <a:bodyPr/>
        <a:lstStyle/>
        <a:p>
          <a:endParaRPr lang="ru-RU"/>
        </a:p>
      </dgm:t>
    </dgm:pt>
    <dgm:pt modelId="{3538F5E0-DA6F-40DA-BF5D-FC887D94BE53}" type="pres">
      <dgm:prSet presAssocID="{FDA27F18-14C7-43BD-8354-86E1F9A6AEE1}" presName="node" presStyleLbl="node1" presStyleIdx="5" presStyleCnt="9" custScaleX="214869" custScaleY="101413" custRadScaleRad="98484" custRadScaleInc="579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C59346-9DDA-4F7E-A843-803465D8722F}" type="pres">
      <dgm:prSet presAssocID="{FDA27F18-14C7-43BD-8354-86E1F9A6AEE1}" presName="spNode" presStyleCnt="0"/>
      <dgm:spPr/>
      <dgm:t>
        <a:bodyPr/>
        <a:lstStyle/>
        <a:p>
          <a:endParaRPr lang="ru-RU"/>
        </a:p>
      </dgm:t>
    </dgm:pt>
    <dgm:pt modelId="{859C17DD-E7CA-4663-A832-1ADF8DE1DC0B}" type="pres">
      <dgm:prSet presAssocID="{2912A363-1A06-4311-B626-E7F61037DF7B}" presName="sibTrans" presStyleLbl="sibTrans1D1" presStyleIdx="5" presStyleCnt="9"/>
      <dgm:spPr/>
      <dgm:t>
        <a:bodyPr/>
        <a:lstStyle/>
        <a:p>
          <a:endParaRPr lang="ru-RU"/>
        </a:p>
      </dgm:t>
    </dgm:pt>
    <dgm:pt modelId="{643C620D-002F-481E-AB51-906347A726CD}" type="pres">
      <dgm:prSet presAssocID="{2623F2D9-9FD3-4633-A35A-7E95DF3D53F2}" presName="node" presStyleLbl="node1" presStyleIdx="6" presStyleCnt="9" custScaleX="182886" custScaleY="113206" custRadScaleRad="101238" custRadScaleInc="-42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16F623-BCC3-4519-8446-A8536B7FD319}" type="pres">
      <dgm:prSet presAssocID="{2623F2D9-9FD3-4633-A35A-7E95DF3D53F2}" presName="spNode" presStyleCnt="0"/>
      <dgm:spPr/>
      <dgm:t>
        <a:bodyPr/>
        <a:lstStyle/>
        <a:p>
          <a:endParaRPr lang="ru-RU"/>
        </a:p>
      </dgm:t>
    </dgm:pt>
    <dgm:pt modelId="{051E720A-7162-48D2-A61B-8CEEFAD22C13}" type="pres">
      <dgm:prSet presAssocID="{902A9880-30C2-4EFA-BD51-98268771917D}" presName="sibTrans" presStyleLbl="sibTrans1D1" presStyleIdx="6" presStyleCnt="9"/>
      <dgm:spPr/>
      <dgm:t>
        <a:bodyPr/>
        <a:lstStyle/>
        <a:p>
          <a:endParaRPr lang="ru-RU"/>
        </a:p>
      </dgm:t>
    </dgm:pt>
    <dgm:pt modelId="{263CC4A1-E6E4-4156-BE61-87AC65E52067}" type="pres">
      <dgm:prSet presAssocID="{27F4FA5F-D579-4EBD-AB7B-E9F6766F149A}" presName="node" presStyleLbl="node1" presStyleIdx="7" presStyleCnt="9" custScaleX="216647" custScaleY="134068" custRadScaleRad="99990" custRadScaleInc="-45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071E96-009E-46CD-95F9-2B8B0293AF97}" type="pres">
      <dgm:prSet presAssocID="{27F4FA5F-D579-4EBD-AB7B-E9F6766F149A}" presName="spNode" presStyleCnt="0"/>
      <dgm:spPr/>
    </dgm:pt>
    <dgm:pt modelId="{7B70F4DD-9E0A-4262-8B56-9AA68FE0E327}" type="pres">
      <dgm:prSet presAssocID="{E8680A3E-EE2F-4A2B-A5BD-3D52465390E7}" presName="sibTrans" presStyleLbl="sibTrans1D1" presStyleIdx="7" presStyleCnt="9"/>
      <dgm:spPr/>
      <dgm:t>
        <a:bodyPr/>
        <a:lstStyle/>
        <a:p>
          <a:endParaRPr lang="ru-RU"/>
        </a:p>
      </dgm:t>
    </dgm:pt>
    <dgm:pt modelId="{6D4DBD6E-DB8E-414A-A7AA-01AE1716D97E}" type="pres">
      <dgm:prSet presAssocID="{E321FDD0-B363-4200-AAE2-5CF56928924B}" presName="node" presStyleLbl="node1" presStyleIdx="8" presStyleCnt="9" custScaleX="171057" custScaleY="88785" custRadScaleRad="100634" custRadScaleInc="-60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C71A18-DD31-4FDC-B776-E78AE5CD31B9}" type="pres">
      <dgm:prSet presAssocID="{E321FDD0-B363-4200-AAE2-5CF56928924B}" presName="spNode" presStyleCnt="0"/>
      <dgm:spPr/>
    </dgm:pt>
    <dgm:pt modelId="{1364EA78-7565-4AA4-8E61-6D57E8CF55EE}" type="pres">
      <dgm:prSet presAssocID="{E332C80E-1445-40AC-89B5-C8D9E4D74851}" presName="sibTrans" presStyleLbl="sibTrans1D1" presStyleIdx="8" presStyleCnt="9"/>
      <dgm:spPr/>
      <dgm:t>
        <a:bodyPr/>
        <a:lstStyle/>
        <a:p>
          <a:endParaRPr lang="ru-RU"/>
        </a:p>
      </dgm:t>
    </dgm:pt>
  </dgm:ptLst>
  <dgm:cxnLst>
    <dgm:cxn modelId="{790E24B7-B859-443C-9A6C-A8BB95B9E9C3}" type="presOf" srcId="{A46A757E-6F8A-446C-A757-86754F5CC142}" destId="{F99D4BBA-25DA-4B4B-9E15-18C39DF4290A}" srcOrd="0" destOrd="0" presId="urn:microsoft.com/office/officeart/2005/8/layout/cycle6"/>
    <dgm:cxn modelId="{C04CAC5C-6DB7-40B5-9B54-D2A814491FD5}" srcId="{A46A757E-6F8A-446C-A757-86754F5CC142}" destId="{2A29A0BE-A783-470E-A5BC-E9079DC194E1}" srcOrd="2" destOrd="0" parTransId="{165FCD4C-6938-4055-B4F8-AED2CB6EA9F0}" sibTransId="{58F65378-7D0F-4550-A07D-3A6FC923FC4B}"/>
    <dgm:cxn modelId="{6D92EBE5-49C4-477F-B2F8-BDC0288FD88F}" type="presOf" srcId="{9429FFF9-5914-4069-840B-EFE9078DE7DE}" destId="{50074469-B643-4150-A8D9-39C585FC338F}" srcOrd="0" destOrd="0" presId="urn:microsoft.com/office/officeart/2005/8/layout/cycle6"/>
    <dgm:cxn modelId="{0A873A47-F8CC-40BB-B452-354A8BE83EF4}" type="presOf" srcId="{E321FDD0-B363-4200-AAE2-5CF56928924B}" destId="{6D4DBD6E-DB8E-414A-A7AA-01AE1716D97E}" srcOrd="0" destOrd="0" presId="urn:microsoft.com/office/officeart/2005/8/layout/cycle6"/>
    <dgm:cxn modelId="{5926769B-85D9-4EEA-957A-37769B6A998A}" srcId="{A46A757E-6F8A-446C-A757-86754F5CC142}" destId="{F171D246-C790-483E-A81A-77789EC216E5}" srcOrd="0" destOrd="0" parTransId="{FE8753A8-F32F-4C94-A44F-5124C9D29E08}" sibTransId="{61C202C3-DB32-405F-BEE7-67F899A02433}"/>
    <dgm:cxn modelId="{0F00BAF2-81F2-4564-BC0A-4A1939D5DF14}" type="presOf" srcId="{F171D246-C790-483E-A81A-77789EC216E5}" destId="{3B31F3D6-4AC1-445E-9EA6-B66F6B650A74}" srcOrd="0" destOrd="0" presId="urn:microsoft.com/office/officeart/2005/8/layout/cycle6"/>
    <dgm:cxn modelId="{12EC073C-05C9-424B-B6DB-3B7A109CD148}" type="presOf" srcId="{E332C80E-1445-40AC-89B5-C8D9E4D74851}" destId="{1364EA78-7565-4AA4-8E61-6D57E8CF55EE}" srcOrd="0" destOrd="0" presId="urn:microsoft.com/office/officeart/2005/8/layout/cycle6"/>
    <dgm:cxn modelId="{02C0512C-3C43-4B42-8C5B-8B3237C76301}" type="presOf" srcId="{2A29A0BE-A783-470E-A5BC-E9079DC194E1}" destId="{AD0D3D57-6301-461C-8BC7-DB189B5AD148}" srcOrd="0" destOrd="0" presId="urn:microsoft.com/office/officeart/2005/8/layout/cycle6"/>
    <dgm:cxn modelId="{B59BDAF0-E42E-445E-B4C5-1760D7715A62}" type="presOf" srcId="{27F4FA5F-D579-4EBD-AB7B-E9F6766F149A}" destId="{263CC4A1-E6E4-4156-BE61-87AC65E52067}" srcOrd="0" destOrd="0" presId="urn:microsoft.com/office/officeart/2005/8/layout/cycle6"/>
    <dgm:cxn modelId="{E37EBEAB-DF07-4D8D-808B-E2DD69CF0521}" type="presOf" srcId="{6E160016-DEEB-4453-88B4-B406CC57C0BD}" destId="{39642D09-E64B-4618-9376-2652C7AEC68E}" srcOrd="0" destOrd="0" presId="urn:microsoft.com/office/officeart/2005/8/layout/cycle6"/>
    <dgm:cxn modelId="{190950FB-D81C-466B-877C-8AF8D2E9FA61}" srcId="{A46A757E-6F8A-446C-A757-86754F5CC142}" destId="{714BDEC3-0557-4459-8186-C6A38AF9404F}" srcOrd="1" destOrd="0" parTransId="{88797AE1-2EE2-4687-8239-8C8B7B1C8BC5}" sibTransId="{3BAF24D0-5BFB-45D1-BA78-5314F904745B}"/>
    <dgm:cxn modelId="{44F6A66C-3BD3-4109-AA35-9356F42E3DBC}" type="presOf" srcId="{714BDEC3-0557-4459-8186-C6A38AF9404F}" destId="{F7AC7994-C24C-42F7-A73A-17119D3F43E5}" srcOrd="0" destOrd="0" presId="urn:microsoft.com/office/officeart/2005/8/layout/cycle6"/>
    <dgm:cxn modelId="{B247956A-1018-4EC7-B939-BB53ED2C25BD}" srcId="{A46A757E-6F8A-446C-A757-86754F5CC142}" destId="{27F4FA5F-D579-4EBD-AB7B-E9F6766F149A}" srcOrd="7" destOrd="0" parTransId="{4E5B352C-DD95-437A-8CD0-3D773E3CB9C2}" sibTransId="{E8680A3E-EE2F-4A2B-A5BD-3D52465390E7}"/>
    <dgm:cxn modelId="{F5333036-E2B0-4262-BDA3-F5612B9A3926}" srcId="{A46A757E-6F8A-446C-A757-86754F5CC142}" destId="{2623F2D9-9FD3-4633-A35A-7E95DF3D53F2}" srcOrd="6" destOrd="0" parTransId="{700F7E4A-EABC-44C2-B0EE-B03C86182D7F}" sibTransId="{902A9880-30C2-4EFA-BD51-98268771917D}"/>
    <dgm:cxn modelId="{EA4342E5-D464-465A-9895-C4652EBA4475}" type="presOf" srcId="{61C202C3-DB32-405F-BEE7-67F899A02433}" destId="{D4975C00-64B3-4213-BB83-D601DDFF72C2}" srcOrd="0" destOrd="0" presId="urn:microsoft.com/office/officeart/2005/8/layout/cycle6"/>
    <dgm:cxn modelId="{5C31A08B-7FFB-41F9-8560-62C5D2B3F66F}" srcId="{A46A757E-6F8A-446C-A757-86754F5CC142}" destId="{E321FDD0-B363-4200-AAE2-5CF56928924B}" srcOrd="8" destOrd="0" parTransId="{90F06A52-E086-4AC8-8B56-7E9DBFAD4624}" sibTransId="{E332C80E-1445-40AC-89B5-C8D9E4D74851}"/>
    <dgm:cxn modelId="{56D46787-34BB-4EC0-B631-F751604393DA}" type="presOf" srcId="{2623F2D9-9FD3-4633-A35A-7E95DF3D53F2}" destId="{643C620D-002F-481E-AB51-906347A726CD}" srcOrd="0" destOrd="0" presId="urn:microsoft.com/office/officeart/2005/8/layout/cycle6"/>
    <dgm:cxn modelId="{09AD9DF0-22E3-4818-9D80-723A6B37E0A0}" srcId="{A46A757E-6F8A-446C-A757-86754F5CC142}" destId="{FDA27F18-14C7-43BD-8354-86E1F9A6AEE1}" srcOrd="5" destOrd="0" parTransId="{5544BD7F-6C4B-4DD4-A5B6-7860B62202FB}" sibTransId="{2912A363-1A06-4311-B626-E7F61037DF7B}"/>
    <dgm:cxn modelId="{7EDC89A6-ACE1-4251-9159-1272ACE2C95B}" type="presOf" srcId="{58F65378-7D0F-4550-A07D-3A6FC923FC4B}" destId="{832FB519-E10C-4E42-9271-B2AFE4D80675}" srcOrd="0" destOrd="0" presId="urn:microsoft.com/office/officeart/2005/8/layout/cycle6"/>
    <dgm:cxn modelId="{C1A05ED0-7A50-4F7C-B0C3-608B8A642BF3}" type="presOf" srcId="{E8680A3E-EE2F-4A2B-A5BD-3D52465390E7}" destId="{7B70F4DD-9E0A-4262-8B56-9AA68FE0E327}" srcOrd="0" destOrd="0" presId="urn:microsoft.com/office/officeart/2005/8/layout/cycle6"/>
    <dgm:cxn modelId="{249AE64A-361F-433C-9B38-C0B0AEC49C1F}" type="presOf" srcId="{08166AB7-9920-4195-9D71-77E727ABD72A}" destId="{ECAE80A2-8151-4C20-858C-DAF66C945360}" srcOrd="0" destOrd="0" presId="urn:microsoft.com/office/officeart/2005/8/layout/cycle6"/>
    <dgm:cxn modelId="{7C84F87D-9736-42DE-AC1A-A896AD69E307}" type="presOf" srcId="{2912A363-1A06-4311-B626-E7F61037DF7B}" destId="{859C17DD-E7CA-4663-A832-1ADF8DE1DC0B}" srcOrd="0" destOrd="0" presId="urn:microsoft.com/office/officeart/2005/8/layout/cycle6"/>
    <dgm:cxn modelId="{5AA8D36A-2C8E-4F7D-8799-13A67928C695}" type="presOf" srcId="{A7D314C5-F3A6-43C5-926B-A2B960845E8C}" destId="{AC160C73-4DE0-478B-A2FC-9800AF459901}" srcOrd="0" destOrd="0" presId="urn:microsoft.com/office/officeart/2005/8/layout/cycle6"/>
    <dgm:cxn modelId="{207A9B7A-FD5A-4990-82A0-1B04BE50CAA5}" type="presOf" srcId="{902A9880-30C2-4EFA-BD51-98268771917D}" destId="{051E720A-7162-48D2-A61B-8CEEFAD22C13}" srcOrd="0" destOrd="0" presId="urn:microsoft.com/office/officeart/2005/8/layout/cycle6"/>
    <dgm:cxn modelId="{5DA3EF57-4045-4334-83E1-4D90D5AFB0E2}" srcId="{A46A757E-6F8A-446C-A757-86754F5CC142}" destId="{A7D314C5-F3A6-43C5-926B-A2B960845E8C}" srcOrd="4" destOrd="0" parTransId="{B71F126E-0184-41F8-8AE0-D1161F6ADF95}" sibTransId="{08166AB7-9920-4195-9D71-77E727ABD72A}"/>
    <dgm:cxn modelId="{606757EE-08F9-48BF-B55F-EF5A727C6573}" type="presOf" srcId="{FDA27F18-14C7-43BD-8354-86E1F9A6AEE1}" destId="{3538F5E0-DA6F-40DA-BF5D-FC887D94BE53}" srcOrd="0" destOrd="0" presId="urn:microsoft.com/office/officeart/2005/8/layout/cycle6"/>
    <dgm:cxn modelId="{B66AE9BE-A334-40D1-A6BE-F44AED6979C9}" type="presOf" srcId="{3BAF24D0-5BFB-45D1-BA78-5314F904745B}" destId="{9F7B8489-B9FA-48B2-A3C4-2079ECE0DBE7}" srcOrd="0" destOrd="0" presId="urn:microsoft.com/office/officeart/2005/8/layout/cycle6"/>
    <dgm:cxn modelId="{CDE37AE5-F5C8-45D3-B095-394222155CCD}" srcId="{A46A757E-6F8A-446C-A757-86754F5CC142}" destId="{6E160016-DEEB-4453-88B4-B406CC57C0BD}" srcOrd="3" destOrd="0" parTransId="{84B9DBBB-76F2-4790-A8B3-9DEACD18EF00}" sibTransId="{9429FFF9-5914-4069-840B-EFE9078DE7DE}"/>
    <dgm:cxn modelId="{A55A6C58-E072-4772-AB95-BC3B9036447A}" type="presParOf" srcId="{F99D4BBA-25DA-4B4B-9E15-18C39DF4290A}" destId="{3B31F3D6-4AC1-445E-9EA6-B66F6B650A74}" srcOrd="0" destOrd="0" presId="urn:microsoft.com/office/officeart/2005/8/layout/cycle6"/>
    <dgm:cxn modelId="{6624F28E-DAF1-4D6E-A0CE-7B7C88617135}" type="presParOf" srcId="{F99D4BBA-25DA-4B4B-9E15-18C39DF4290A}" destId="{9A0F4C5D-7A3D-4A08-A7AE-4BD31D1DB14A}" srcOrd="1" destOrd="0" presId="urn:microsoft.com/office/officeart/2005/8/layout/cycle6"/>
    <dgm:cxn modelId="{D7EFC9E8-49EC-4FE9-A0CF-CE7499144A1E}" type="presParOf" srcId="{F99D4BBA-25DA-4B4B-9E15-18C39DF4290A}" destId="{D4975C00-64B3-4213-BB83-D601DDFF72C2}" srcOrd="2" destOrd="0" presId="urn:microsoft.com/office/officeart/2005/8/layout/cycle6"/>
    <dgm:cxn modelId="{44A58F34-FA0C-4488-A5B0-9CFBECB5796A}" type="presParOf" srcId="{F99D4BBA-25DA-4B4B-9E15-18C39DF4290A}" destId="{F7AC7994-C24C-42F7-A73A-17119D3F43E5}" srcOrd="3" destOrd="0" presId="urn:microsoft.com/office/officeart/2005/8/layout/cycle6"/>
    <dgm:cxn modelId="{BB059457-ADE5-4D86-A059-D6731CF002EB}" type="presParOf" srcId="{F99D4BBA-25DA-4B4B-9E15-18C39DF4290A}" destId="{B95FCFB1-4504-493E-8A9D-9994E3997DE8}" srcOrd="4" destOrd="0" presId="urn:microsoft.com/office/officeart/2005/8/layout/cycle6"/>
    <dgm:cxn modelId="{2086DE2D-E27C-4A5D-8CE2-304EE0A63950}" type="presParOf" srcId="{F99D4BBA-25DA-4B4B-9E15-18C39DF4290A}" destId="{9F7B8489-B9FA-48B2-A3C4-2079ECE0DBE7}" srcOrd="5" destOrd="0" presId="urn:microsoft.com/office/officeart/2005/8/layout/cycle6"/>
    <dgm:cxn modelId="{FD7B65CE-C82B-48F8-B8E4-9D31CE632737}" type="presParOf" srcId="{F99D4BBA-25DA-4B4B-9E15-18C39DF4290A}" destId="{AD0D3D57-6301-461C-8BC7-DB189B5AD148}" srcOrd="6" destOrd="0" presId="urn:microsoft.com/office/officeart/2005/8/layout/cycle6"/>
    <dgm:cxn modelId="{870267BB-8222-4EA1-85D6-480B909C4987}" type="presParOf" srcId="{F99D4BBA-25DA-4B4B-9E15-18C39DF4290A}" destId="{403CCC4E-134A-49CE-A8B7-10227D86B874}" srcOrd="7" destOrd="0" presId="urn:microsoft.com/office/officeart/2005/8/layout/cycle6"/>
    <dgm:cxn modelId="{1AE2E4B1-8A3A-4F8E-86EA-77E96CD95EED}" type="presParOf" srcId="{F99D4BBA-25DA-4B4B-9E15-18C39DF4290A}" destId="{832FB519-E10C-4E42-9271-B2AFE4D80675}" srcOrd="8" destOrd="0" presId="urn:microsoft.com/office/officeart/2005/8/layout/cycle6"/>
    <dgm:cxn modelId="{EF764391-E71A-4BD8-8B72-DBF9B6C3700E}" type="presParOf" srcId="{F99D4BBA-25DA-4B4B-9E15-18C39DF4290A}" destId="{39642D09-E64B-4618-9376-2652C7AEC68E}" srcOrd="9" destOrd="0" presId="urn:microsoft.com/office/officeart/2005/8/layout/cycle6"/>
    <dgm:cxn modelId="{43D3882B-C5D3-40C6-A6EE-F1941AB0C251}" type="presParOf" srcId="{F99D4BBA-25DA-4B4B-9E15-18C39DF4290A}" destId="{810C626F-1C44-42B9-A9CD-5C408E5E2481}" srcOrd="10" destOrd="0" presId="urn:microsoft.com/office/officeart/2005/8/layout/cycle6"/>
    <dgm:cxn modelId="{D06FC466-C4F3-4A1C-9F73-D65EFB256784}" type="presParOf" srcId="{F99D4BBA-25DA-4B4B-9E15-18C39DF4290A}" destId="{50074469-B643-4150-A8D9-39C585FC338F}" srcOrd="11" destOrd="0" presId="urn:microsoft.com/office/officeart/2005/8/layout/cycle6"/>
    <dgm:cxn modelId="{B981F80A-8278-4BEB-B8E8-6C1DEE25314D}" type="presParOf" srcId="{F99D4BBA-25DA-4B4B-9E15-18C39DF4290A}" destId="{AC160C73-4DE0-478B-A2FC-9800AF459901}" srcOrd="12" destOrd="0" presId="urn:microsoft.com/office/officeart/2005/8/layout/cycle6"/>
    <dgm:cxn modelId="{032A6C44-26B2-43D0-AD5B-06A54890085E}" type="presParOf" srcId="{F99D4BBA-25DA-4B4B-9E15-18C39DF4290A}" destId="{4D50E17F-79F1-4E74-B3B5-20423A1EBBAD}" srcOrd="13" destOrd="0" presId="urn:microsoft.com/office/officeart/2005/8/layout/cycle6"/>
    <dgm:cxn modelId="{DFD42A95-57A6-445A-9FA0-94CA458749F7}" type="presParOf" srcId="{F99D4BBA-25DA-4B4B-9E15-18C39DF4290A}" destId="{ECAE80A2-8151-4C20-858C-DAF66C945360}" srcOrd="14" destOrd="0" presId="urn:microsoft.com/office/officeart/2005/8/layout/cycle6"/>
    <dgm:cxn modelId="{4D52AAD9-AA1F-4F8D-AB80-9114FB51242F}" type="presParOf" srcId="{F99D4BBA-25DA-4B4B-9E15-18C39DF4290A}" destId="{3538F5E0-DA6F-40DA-BF5D-FC887D94BE53}" srcOrd="15" destOrd="0" presId="urn:microsoft.com/office/officeart/2005/8/layout/cycle6"/>
    <dgm:cxn modelId="{0053EB24-FC1C-43F8-BE45-56186F39CB10}" type="presParOf" srcId="{F99D4BBA-25DA-4B4B-9E15-18C39DF4290A}" destId="{D4C59346-9DDA-4F7E-A843-803465D8722F}" srcOrd="16" destOrd="0" presId="urn:microsoft.com/office/officeart/2005/8/layout/cycle6"/>
    <dgm:cxn modelId="{CE63290F-D030-47EE-99DF-E7D0CF9E2E38}" type="presParOf" srcId="{F99D4BBA-25DA-4B4B-9E15-18C39DF4290A}" destId="{859C17DD-E7CA-4663-A832-1ADF8DE1DC0B}" srcOrd="17" destOrd="0" presId="urn:microsoft.com/office/officeart/2005/8/layout/cycle6"/>
    <dgm:cxn modelId="{54555615-5B06-4F67-A74C-1EB49C3AD175}" type="presParOf" srcId="{F99D4BBA-25DA-4B4B-9E15-18C39DF4290A}" destId="{643C620D-002F-481E-AB51-906347A726CD}" srcOrd="18" destOrd="0" presId="urn:microsoft.com/office/officeart/2005/8/layout/cycle6"/>
    <dgm:cxn modelId="{D1E80181-950A-4A01-8D06-7A230912A426}" type="presParOf" srcId="{F99D4BBA-25DA-4B4B-9E15-18C39DF4290A}" destId="{3016F623-BCC3-4519-8446-A8536B7FD319}" srcOrd="19" destOrd="0" presId="urn:microsoft.com/office/officeart/2005/8/layout/cycle6"/>
    <dgm:cxn modelId="{D78B9157-EDC2-4769-9570-CFEA6E0F62D3}" type="presParOf" srcId="{F99D4BBA-25DA-4B4B-9E15-18C39DF4290A}" destId="{051E720A-7162-48D2-A61B-8CEEFAD22C13}" srcOrd="20" destOrd="0" presId="urn:microsoft.com/office/officeart/2005/8/layout/cycle6"/>
    <dgm:cxn modelId="{A4C9CC72-7725-4C01-BE2C-719E8DE0EF0E}" type="presParOf" srcId="{F99D4BBA-25DA-4B4B-9E15-18C39DF4290A}" destId="{263CC4A1-E6E4-4156-BE61-87AC65E52067}" srcOrd="21" destOrd="0" presId="urn:microsoft.com/office/officeart/2005/8/layout/cycle6"/>
    <dgm:cxn modelId="{2CD0B982-A22D-4B94-A06E-D364DC620F95}" type="presParOf" srcId="{F99D4BBA-25DA-4B4B-9E15-18C39DF4290A}" destId="{74071E96-009E-46CD-95F9-2B8B0293AF97}" srcOrd="22" destOrd="0" presId="urn:microsoft.com/office/officeart/2005/8/layout/cycle6"/>
    <dgm:cxn modelId="{5F1EB320-40A4-4ED8-83C1-6C278F0AB910}" type="presParOf" srcId="{F99D4BBA-25DA-4B4B-9E15-18C39DF4290A}" destId="{7B70F4DD-9E0A-4262-8B56-9AA68FE0E327}" srcOrd="23" destOrd="0" presId="urn:microsoft.com/office/officeart/2005/8/layout/cycle6"/>
    <dgm:cxn modelId="{35C6F744-F83A-4C1D-BB0F-87D7515760FA}" type="presParOf" srcId="{F99D4BBA-25DA-4B4B-9E15-18C39DF4290A}" destId="{6D4DBD6E-DB8E-414A-A7AA-01AE1716D97E}" srcOrd="24" destOrd="0" presId="urn:microsoft.com/office/officeart/2005/8/layout/cycle6"/>
    <dgm:cxn modelId="{8BACB086-2E22-4495-AE39-27062A4BECE3}" type="presParOf" srcId="{F99D4BBA-25DA-4B4B-9E15-18C39DF4290A}" destId="{A5C71A18-DD31-4FDC-B776-E78AE5CD31B9}" srcOrd="25" destOrd="0" presId="urn:microsoft.com/office/officeart/2005/8/layout/cycle6"/>
    <dgm:cxn modelId="{4A168BAD-9A30-42EA-A719-18070885D7F7}" type="presParOf" srcId="{F99D4BBA-25DA-4B4B-9E15-18C39DF4290A}" destId="{1364EA78-7565-4AA4-8E61-6D57E8CF55EE}" srcOrd="26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DB44BB-F60C-417B-A943-F0B7D1224CAF}">
      <dsp:nvSpPr>
        <dsp:cNvPr id="0" name=""/>
        <dsp:cNvSpPr/>
      </dsp:nvSpPr>
      <dsp:spPr>
        <a:xfrm>
          <a:off x="17" y="216018"/>
          <a:ext cx="7344838" cy="135545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70000"/>
                <a:satMod val="130000"/>
              </a:schemeClr>
            </a:gs>
            <a:gs pos="43000">
              <a:schemeClr val="accent2">
                <a:tint val="44000"/>
                <a:satMod val="165000"/>
              </a:schemeClr>
            </a:gs>
            <a:gs pos="93000">
              <a:schemeClr val="accent2">
                <a:tint val="15000"/>
                <a:satMod val="165000"/>
              </a:schemeClr>
            </a:gs>
            <a:gs pos="100000">
              <a:schemeClr val="accent2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2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 у ребенка осевых (телесных, органных, оптико-пространственных) вертикальных и горизонтальных сенсомоторных взаимодействий; оптимального уровня произвольной </a:t>
          </a:r>
          <a:r>
            <a:rPr lang="ru-RU" sz="20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саморегуляции</a:t>
          </a: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</a:t>
          </a:r>
          <a:endParaRPr lang="ru-RU" sz="2000" kern="1200" dirty="0"/>
        </a:p>
      </dsp:txBody>
      <dsp:txXfrm>
        <a:off x="17" y="216018"/>
        <a:ext cx="5890625" cy="1355451"/>
      </dsp:txXfrm>
    </dsp:sp>
    <dsp:sp modelId="{217E3290-527D-489A-9E43-E508B974B285}">
      <dsp:nvSpPr>
        <dsp:cNvPr id="0" name=""/>
        <dsp:cNvSpPr/>
      </dsp:nvSpPr>
      <dsp:spPr>
        <a:xfrm>
          <a:off x="792064" y="2016223"/>
          <a:ext cx="6986367" cy="95444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70000"/>
                <a:satMod val="130000"/>
              </a:schemeClr>
            </a:gs>
            <a:gs pos="43000">
              <a:schemeClr val="accent2">
                <a:tint val="44000"/>
                <a:satMod val="165000"/>
              </a:schemeClr>
            </a:gs>
            <a:gs pos="93000">
              <a:schemeClr val="accent2">
                <a:tint val="15000"/>
                <a:satMod val="165000"/>
              </a:schemeClr>
            </a:gs>
            <a:gs pos="100000">
              <a:schemeClr val="accent2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2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Развитие высших психических процессов: внимания, воображения, памяти, мышления, речи детей с ОВЗ. </a:t>
          </a:r>
          <a:endParaRPr lang="ru-RU" sz="2000" kern="1200" dirty="0"/>
        </a:p>
      </dsp:txBody>
      <dsp:txXfrm>
        <a:off x="792064" y="2016223"/>
        <a:ext cx="5488879" cy="954441"/>
      </dsp:txXfrm>
    </dsp:sp>
    <dsp:sp modelId="{7F4F7E1E-A21B-489F-814B-BEC26B73FC80}">
      <dsp:nvSpPr>
        <dsp:cNvPr id="0" name=""/>
        <dsp:cNvSpPr/>
      </dsp:nvSpPr>
      <dsp:spPr>
        <a:xfrm>
          <a:off x="1603392" y="3491729"/>
          <a:ext cx="6427807" cy="96006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70000"/>
                <a:satMod val="130000"/>
              </a:schemeClr>
            </a:gs>
            <a:gs pos="43000">
              <a:schemeClr val="accent2">
                <a:tint val="44000"/>
                <a:satMod val="165000"/>
              </a:schemeClr>
            </a:gs>
            <a:gs pos="93000">
              <a:schemeClr val="accent2">
                <a:tint val="15000"/>
                <a:satMod val="165000"/>
              </a:schemeClr>
            </a:gs>
            <a:gs pos="100000">
              <a:schemeClr val="accent2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2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Развитие межполушарного взаимодействия, межполушарных связей ребенка.</a:t>
          </a:r>
          <a:endParaRPr lang="ru-RU" sz="2000" kern="1200" dirty="0"/>
        </a:p>
      </dsp:txBody>
      <dsp:txXfrm>
        <a:off x="1603392" y="3491729"/>
        <a:ext cx="5050043" cy="960066"/>
      </dsp:txXfrm>
    </dsp:sp>
    <dsp:sp modelId="{5E38DAE5-6BDA-43B4-980C-FD9C22D6771B}">
      <dsp:nvSpPr>
        <dsp:cNvPr id="0" name=""/>
        <dsp:cNvSpPr/>
      </dsp:nvSpPr>
      <dsp:spPr>
        <a:xfrm>
          <a:off x="6138290" y="1224136"/>
          <a:ext cx="881043" cy="88104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6350">
          <a:solidFill>
            <a:schemeClr val="tx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138290" y="1224136"/>
        <a:ext cx="881043" cy="881043"/>
      </dsp:txXfrm>
    </dsp:sp>
    <dsp:sp modelId="{D4FC886D-6C80-4C8D-8E5E-AA75EC0322DE}">
      <dsp:nvSpPr>
        <dsp:cNvPr id="0" name=""/>
        <dsp:cNvSpPr/>
      </dsp:nvSpPr>
      <dsp:spPr>
        <a:xfrm>
          <a:off x="6768751" y="2808311"/>
          <a:ext cx="881043" cy="88104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12700">
          <a:solidFill>
            <a:schemeClr val="tx1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768751" y="2808311"/>
        <a:ext cx="881043" cy="8810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31F3D6-4AC1-445E-9EA6-B66F6B650A74}">
      <dsp:nvSpPr>
        <dsp:cNvPr id="0" name=""/>
        <dsp:cNvSpPr/>
      </dsp:nvSpPr>
      <dsp:spPr>
        <a:xfrm>
          <a:off x="3137335" y="58555"/>
          <a:ext cx="1628951" cy="576886"/>
        </a:xfrm>
        <a:prstGeom prst="round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2857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Ритуал приветствия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37335" y="58555"/>
        <a:ext cx="1628951" cy="576886"/>
      </dsp:txXfrm>
    </dsp:sp>
    <dsp:sp modelId="{D4975C00-64B3-4213-BB83-D601DDFF72C2}">
      <dsp:nvSpPr>
        <dsp:cNvPr id="0" name=""/>
        <dsp:cNvSpPr/>
      </dsp:nvSpPr>
      <dsp:spPr>
        <a:xfrm>
          <a:off x="1942013" y="426439"/>
          <a:ext cx="4381965" cy="4381965"/>
        </a:xfrm>
        <a:custGeom>
          <a:avLst/>
          <a:gdLst/>
          <a:ahLst/>
          <a:cxnLst/>
          <a:rect l="0" t="0" r="0" b="0"/>
          <a:pathLst>
            <a:path>
              <a:moveTo>
                <a:pt x="2833128" y="96214"/>
              </a:moveTo>
              <a:arcTo wR="2190982" hR="2190982" stAng="17222566" swAng="1434236"/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AC7994-C24C-42F7-A73A-17119D3F43E5}">
      <dsp:nvSpPr>
        <dsp:cNvPr id="0" name=""/>
        <dsp:cNvSpPr/>
      </dsp:nvSpPr>
      <dsp:spPr>
        <a:xfrm>
          <a:off x="4944656" y="968610"/>
          <a:ext cx="1726982" cy="604540"/>
        </a:xfrm>
        <a:prstGeom prst="roundRect">
          <a:avLst/>
        </a:prstGeom>
        <a:gradFill rotWithShape="1">
          <a:gsLst>
            <a:gs pos="0">
              <a:schemeClr val="accent1">
                <a:tint val="70000"/>
                <a:satMod val="130000"/>
              </a:schemeClr>
            </a:gs>
            <a:gs pos="43000">
              <a:schemeClr val="accent1">
                <a:tint val="44000"/>
                <a:satMod val="165000"/>
              </a:schemeClr>
            </a:gs>
            <a:gs pos="93000">
              <a:schemeClr val="accent1">
                <a:tint val="15000"/>
                <a:satMod val="165000"/>
              </a:schemeClr>
            </a:gs>
            <a:gs pos="100000">
              <a:schemeClr val="accent1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28575" cap="flat" cmpd="sng" algn="ctr">
          <a:solidFill>
            <a:schemeClr val="accent1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Артикуляционная гимнастика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44656" y="968610"/>
        <a:ext cx="1726982" cy="604540"/>
      </dsp:txXfrm>
    </dsp:sp>
    <dsp:sp modelId="{9F7B8489-B9FA-48B2-A3C4-2079ECE0DBE7}">
      <dsp:nvSpPr>
        <dsp:cNvPr id="0" name=""/>
        <dsp:cNvSpPr/>
      </dsp:nvSpPr>
      <dsp:spPr>
        <a:xfrm>
          <a:off x="2049501" y="726459"/>
          <a:ext cx="4381965" cy="4381965"/>
        </a:xfrm>
        <a:custGeom>
          <a:avLst/>
          <a:gdLst/>
          <a:ahLst/>
          <a:cxnLst/>
          <a:rect l="0" t="0" r="0" b="0"/>
          <a:pathLst>
            <a:path>
              <a:moveTo>
                <a:pt x="3924260" y="850775"/>
              </a:moveTo>
              <a:arcTo wR="2190982" hR="2190982" stAng="19337283" swAng="796609"/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0D3D57-6301-461C-8BC7-DB189B5AD148}">
      <dsp:nvSpPr>
        <dsp:cNvPr id="0" name=""/>
        <dsp:cNvSpPr/>
      </dsp:nvSpPr>
      <dsp:spPr>
        <a:xfrm>
          <a:off x="5610854" y="2015822"/>
          <a:ext cx="1325534" cy="502766"/>
        </a:xfrm>
        <a:prstGeom prst="roundRect">
          <a:avLst/>
        </a:prstGeom>
        <a:gradFill rotWithShape="1">
          <a:gsLst>
            <a:gs pos="0">
              <a:schemeClr val="accent4">
                <a:tint val="70000"/>
                <a:satMod val="130000"/>
              </a:schemeClr>
            </a:gs>
            <a:gs pos="43000">
              <a:schemeClr val="accent4">
                <a:tint val="44000"/>
                <a:satMod val="165000"/>
              </a:schemeClr>
            </a:gs>
            <a:gs pos="93000">
              <a:schemeClr val="accent4">
                <a:tint val="15000"/>
                <a:satMod val="165000"/>
              </a:schemeClr>
            </a:gs>
            <a:gs pos="100000">
              <a:schemeClr val="accent4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38100" cap="flat" cmpd="sng" algn="ctr">
          <a:solidFill>
            <a:schemeClr val="accent4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Пение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10854" y="2015822"/>
        <a:ext cx="1325534" cy="502766"/>
      </dsp:txXfrm>
    </dsp:sp>
    <dsp:sp modelId="{832FB519-E10C-4E42-9271-B2AFE4D80675}">
      <dsp:nvSpPr>
        <dsp:cNvPr id="0" name=""/>
        <dsp:cNvSpPr/>
      </dsp:nvSpPr>
      <dsp:spPr>
        <a:xfrm>
          <a:off x="1903088" y="429413"/>
          <a:ext cx="4381965" cy="4381965"/>
        </a:xfrm>
        <a:custGeom>
          <a:avLst/>
          <a:gdLst/>
          <a:ahLst/>
          <a:cxnLst/>
          <a:rect l="0" t="0" r="0" b="0"/>
          <a:pathLst>
            <a:path>
              <a:moveTo>
                <a:pt x="4379892" y="2095693"/>
              </a:moveTo>
              <a:arcTo wR="2190982" hR="2190982" stAng="21450440" swAng="1007168"/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642D09-E64B-4618-9376-2652C7AEC68E}">
      <dsp:nvSpPr>
        <dsp:cNvPr id="0" name=""/>
        <dsp:cNvSpPr/>
      </dsp:nvSpPr>
      <dsp:spPr>
        <a:xfrm>
          <a:off x="5250535" y="3167645"/>
          <a:ext cx="1691537" cy="628499"/>
        </a:xfrm>
        <a:prstGeom prst="round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38100" cap="flat" cmpd="sng" algn="ctr">
          <a:solidFill>
            <a:schemeClr val="accent6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Музыкально-ритмические упражнения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50535" y="3167645"/>
        <a:ext cx="1691537" cy="628499"/>
      </dsp:txXfrm>
    </dsp:sp>
    <dsp:sp modelId="{50074469-B643-4150-A8D9-39C585FC338F}">
      <dsp:nvSpPr>
        <dsp:cNvPr id="0" name=""/>
        <dsp:cNvSpPr/>
      </dsp:nvSpPr>
      <dsp:spPr>
        <a:xfrm>
          <a:off x="1875213" y="439210"/>
          <a:ext cx="4381965" cy="4381965"/>
        </a:xfrm>
        <a:custGeom>
          <a:avLst/>
          <a:gdLst/>
          <a:ahLst/>
          <a:cxnLst/>
          <a:rect l="0" t="0" r="0" b="0"/>
          <a:pathLst>
            <a:path>
              <a:moveTo>
                <a:pt x="4043487" y="3360869"/>
              </a:moveTo>
              <a:arcTo wR="2190982" hR="2190982" stAng="1936384" swAng="716524"/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160C73-4DE0-478B-A2FC-9800AF459901}">
      <dsp:nvSpPr>
        <dsp:cNvPr id="0" name=""/>
        <dsp:cNvSpPr/>
      </dsp:nvSpPr>
      <dsp:spPr>
        <a:xfrm>
          <a:off x="4637488" y="4161414"/>
          <a:ext cx="1483191" cy="447715"/>
        </a:xfrm>
        <a:prstGeom prst="round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38100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Музыкальное творчество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637488" y="4161414"/>
        <a:ext cx="1483191" cy="447715"/>
      </dsp:txXfrm>
    </dsp:sp>
    <dsp:sp modelId="{ECAE80A2-8151-4C20-858C-DAF66C945360}">
      <dsp:nvSpPr>
        <dsp:cNvPr id="0" name=""/>
        <dsp:cNvSpPr/>
      </dsp:nvSpPr>
      <dsp:spPr>
        <a:xfrm>
          <a:off x="2207613" y="318654"/>
          <a:ext cx="4381965" cy="4381965"/>
        </a:xfrm>
        <a:custGeom>
          <a:avLst/>
          <a:gdLst/>
          <a:ahLst/>
          <a:cxnLst/>
          <a:rect l="0" t="0" r="0" b="0"/>
          <a:pathLst>
            <a:path>
              <a:moveTo>
                <a:pt x="2806384" y="4293763"/>
              </a:moveTo>
              <a:arcTo wR="2190982" hR="2190982" stAng="4421238" swAng="1805997"/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38F5E0-DA6F-40DA-BF5D-FC887D94BE53}">
      <dsp:nvSpPr>
        <dsp:cNvPr id="0" name=""/>
        <dsp:cNvSpPr/>
      </dsp:nvSpPr>
      <dsp:spPr>
        <a:xfrm>
          <a:off x="1977234" y="4098267"/>
          <a:ext cx="1887951" cy="579193"/>
        </a:xfrm>
        <a:prstGeom prst="roundRect">
          <a:avLst/>
        </a:prstGeom>
        <a:gradFill rotWithShape="1">
          <a:gsLst>
            <a:gs pos="0">
              <a:schemeClr val="accent5">
                <a:tint val="70000"/>
                <a:satMod val="130000"/>
              </a:schemeClr>
            </a:gs>
            <a:gs pos="43000">
              <a:schemeClr val="accent5">
                <a:tint val="44000"/>
                <a:satMod val="165000"/>
              </a:schemeClr>
            </a:gs>
            <a:gs pos="93000">
              <a:schemeClr val="accent5">
                <a:tint val="15000"/>
                <a:satMod val="165000"/>
              </a:schemeClr>
            </a:gs>
            <a:gs pos="100000">
              <a:schemeClr val="accent5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28575" cap="flat" cmpd="sng" algn="ctr">
          <a:solidFill>
            <a:schemeClr val="accent5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5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Танцевальное исполнительство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77234" y="4098267"/>
        <a:ext cx="1887951" cy="579193"/>
      </dsp:txXfrm>
    </dsp:sp>
    <dsp:sp modelId="{859C17DD-E7CA-4663-A832-1ADF8DE1DC0B}">
      <dsp:nvSpPr>
        <dsp:cNvPr id="0" name=""/>
        <dsp:cNvSpPr/>
      </dsp:nvSpPr>
      <dsp:spPr>
        <a:xfrm>
          <a:off x="1399062" y="6600"/>
          <a:ext cx="4381965" cy="4381965"/>
        </a:xfrm>
        <a:custGeom>
          <a:avLst/>
          <a:gdLst/>
          <a:ahLst/>
          <a:cxnLst/>
          <a:rect l="0" t="0" r="0" b="0"/>
          <a:pathLst>
            <a:path>
              <a:moveTo>
                <a:pt x="1098481" y="4090153"/>
              </a:moveTo>
              <a:arcTo wR="2190982" hR="2190982" stAng="7194585" swAng="467966"/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3C620D-002F-481E-AB51-906347A726CD}">
      <dsp:nvSpPr>
        <dsp:cNvPr id="0" name=""/>
        <dsp:cNvSpPr/>
      </dsp:nvSpPr>
      <dsp:spPr>
        <a:xfrm>
          <a:off x="1211609" y="3282517"/>
          <a:ext cx="1606932" cy="646546"/>
        </a:xfrm>
        <a:prstGeom prst="round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28575" cap="flat" cmpd="sng" algn="ctr">
          <a:solidFill>
            <a:schemeClr val="accent6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Восприятие музыки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11609" y="3282517"/>
        <a:ext cx="1606932" cy="646546"/>
      </dsp:txXfrm>
    </dsp:sp>
    <dsp:sp modelId="{051E720A-7162-48D2-A61B-8CEEFAD22C13}">
      <dsp:nvSpPr>
        <dsp:cNvPr id="0" name=""/>
        <dsp:cNvSpPr/>
      </dsp:nvSpPr>
      <dsp:spPr>
        <a:xfrm>
          <a:off x="1742724" y="390333"/>
          <a:ext cx="4381965" cy="4381965"/>
        </a:xfrm>
        <a:custGeom>
          <a:avLst/>
          <a:gdLst/>
          <a:ahLst/>
          <a:cxnLst/>
          <a:rect l="0" t="0" r="0" b="0"/>
          <a:pathLst>
            <a:path>
              <a:moveTo>
                <a:pt x="113376" y="2886654"/>
              </a:moveTo>
              <a:arcTo wR="2190982" hR="2190982" stAng="9689235" swAng="899726"/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3CC4A1-E6E4-4156-BE61-87AC65E52067}">
      <dsp:nvSpPr>
        <dsp:cNvPr id="0" name=""/>
        <dsp:cNvSpPr/>
      </dsp:nvSpPr>
      <dsp:spPr>
        <a:xfrm>
          <a:off x="787567" y="1944216"/>
          <a:ext cx="1903573" cy="765694"/>
        </a:xfrm>
        <a:prstGeom prst="round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28575" cap="flat" cmpd="sng" algn="ctr">
          <a:solidFill>
            <a:schemeClr val="accent6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Упражнения на развитие мелкой моторики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87567" y="1944216"/>
        <a:ext cx="1903573" cy="765694"/>
      </dsp:txXfrm>
    </dsp:sp>
    <dsp:sp modelId="{7B70F4DD-9E0A-4262-8B56-9AA68FE0E327}">
      <dsp:nvSpPr>
        <dsp:cNvPr id="0" name=""/>
        <dsp:cNvSpPr/>
      </dsp:nvSpPr>
      <dsp:spPr>
        <a:xfrm>
          <a:off x="1744033" y="245840"/>
          <a:ext cx="4381965" cy="4381965"/>
        </a:xfrm>
        <a:custGeom>
          <a:avLst/>
          <a:gdLst/>
          <a:ahLst/>
          <a:cxnLst/>
          <a:rect l="0" t="0" r="0" b="0"/>
          <a:pathLst>
            <a:path>
              <a:moveTo>
                <a:pt x="57781" y="1691123"/>
              </a:moveTo>
              <a:arcTo wR="2190982" hR="2190982" stAng="11591270" swAng="1150663"/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4DBD6E-DB8E-414A-A7AA-01AE1716D97E}">
      <dsp:nvSpPr>
        <dsp:cNvPr id="0" name=""/>
        <dsp:cNvSpPr/>
      </dsp:nvSpPr>
      <dsp:spPr>
        <a:xfrm>
          <a:off x="1533343" y="750593"/>
          <a:ext cx="1502996" cy="507072"/>
        </a:xfrm>
        <a:prstGeom prst="roundRect">
          <a:avLst/>
        </a:prstGeom>
        <a:gradFill rotWithShape="1">
          <a:gsLst>
            <a:gs pos="0">
              <a:schemeClr val="accent1">
                <a:tint val="70000"/>
                <a:satMod val="130000"/>
              </a:schemeClr>
            </a:gs>
            <a:gs pos="43000">
              <a:schemeClr val="accent1">
                <a:tint val="44000"/>
                <a:satMod val="165000"/>
              </a:schemeClr>
            </a:gs>
            <a:gs pos="93000">
              <a:schemeClr val="accent1">
                <a:tint val="15000"/>
                <a:satMod val="165000"/>
              </a:schemeClr>
            </a:gs>
            <a:gs pos="100000">
              <a:schemeClr val="accent1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28575" cap="flat" cmpd="sng" algn="ctr">
          <a:solidFill>
            <a:schemeClr val="accent1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Растяжки и релаксация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33343" y="750593"/>
        <a:ext cx="1502996" cy="507072"/>
      </dsp:txXfrm>
    </dsp:sp>
    <dsp:sp modelId="{1364EA78-7565-4AA4-8E61-6D57E8CF55EE}">
      <dsp:nvSpPr>
        <dsp:cNvPr id="0" name=""/>
        <dsp:cNvSpPr/>
      </dsp:nvSpPr>
      <dsp:spPr>
        <a:xfrm>
          <a:off x="1517585" y="421943"/>
          <a:ext cx="4381965" cy="4381965"/>
        </a:xfrm>
        <a:custGeom>
          <a:avLst/>
          <a:gdLst/>
          <a:ahLst/>
          <a:cxnLst/>
          <a:rect l="0" t="0" r="0" b="0"/>
          <a:pathLst>
            <a:path>
              <a:moveTo>
                <a:pt x="1042213" y="325310"/>
              </a:moveTo>
              <a:arcTo wR="2190982" hR="2190982" stAng="14302663" swAng="980600"/>
            </a:path>
          </a:pathLst>
        </a:custGeom>
        <a:noFill/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530E9-A369-4A13-82E6-F6345A5386CE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E814D-6E87-4FE9-9C9B-06EAD2D2EF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21.08.2020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13" r:id="rId1"/>
    <p:sldLayoutId id="2147484514" r:id="rId2"/>
    <p:sldLayoutId id="2147484515" r:id="rId3"/>
    <p:sldLayoutId id="2147484516" r:id="rId4"/>
    <p:sldLayoutId id="2147484517" r:id="rId5"/>
    <p:sldLayoutId id="2147484518" r:id="rId6"/>
    <p:sldLayoutId id="2147484519" r:id="rId7"/>
    <p:sldLayoutId id="2147484520" r:id="rId8"/>
    <p:sldLayoutId id="2147484521" r:id="rId9"/>
    <p:sldLayoutId id="2147484522" r:id="rId10"/>
    <p:sldLayoutId id="214748452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26.png"/><Relationship Id="rId7" Type="http://schemas.openxmlformats.org/officeDocument/2006/relationships/image" Target="../media/image5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20.png"/><Relationship Id="rId4" Type="http://schemas.openxmlformats.org/officeDocument/2006/relationships/image" Target="../media/image27.png"/><Relationship Id="rId9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diagramLayout" Target="../diagrams/layout2.xml"/><Relationship Id="rId7" Type="http://schemas.openxmlformats.org/officeDocument/2006/relationships/image" Target="../media/image4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30278802-music-notes-composition-musical-theme-background-vector-illustration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548680"/>
            <a:ext cx="3275856" cy="619268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604448" cy="6215106"/>
          </a:xfrm>
        </p:spPr>
        <p:txBody>
          <a:bodyPr>
            <a:normAutofit fontScale="77500" lnSpcReduction="200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7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Управление  образования администрации города Новочеркасска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Методический кабинет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Августовская педагогическая конференция работников образования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Секция инструкторов по физической культуре, музыкальных руководителей </a:t>
            </a:r>
          </a:p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дошкольных образовательных учреждений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sz="17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5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метода замещающего онтогенеза</a:t>
            </a:r>
          </a:p>
          <a:p>
            <a:pPr algn="ctr">
              <a:buNone/>
            </a:pPr>
            <a:r>
              <a:rPr lang="ru-RU" sz="35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(нейропсихологическая коррекция) </a:t>
            </a:r>
          </a:p>
          <a:p>
            <a:pPr algn="ctr">
              <a:buNone/>
            </a:pPr>
            <a:r>
              <a:rPr lang="ru-RU" sz="35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деятельности музыкального руководителя </a:t>
            </a:r>
          </a:p>
          <a:p>
            <a:pPr algn="ctr">
              <a:buNone/>
            </a:pPr>
            <a:r>
              <a:rPr lang="ru-RU" sz="35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детьми ОВЗ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(опыт работы)</a:t>
            </a:r>
          </a:p>
          <a:p>
            <a:pPr algn="r">
              <a:buNone/>
            </a:pPr>
            <a:endParaRPr lang="ru-RU" sz="19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1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Подготовила: </a:t>
            </a:r>
          </a:p>
          <a:p>
            <a:pPr algn="ctr">
              <a:buNone/>
            </a:pPr>
            <a:r>
              <a:rPr lang="ru-RU" sz="1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</a:t>
            </a:r>
            <a:r>
              <a:rPr lang="ru-RU" sz="19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Пойта</a:t>
            </a:r>
            <a:r>
              <a:rPr lang="ru-RU" sz="1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Яна Викторовна,</a:t>
            </a:r>
          </a:p>
          <a:p>
            <a:pPr algn="ctr">
              <a:buNone/>
            </a:pPr>
            <a:r>
              <a:rPr lang="ru-RU" sz="1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музыкальный руководитель </a:t>
            </a:r>
          </a:p>
          <a:p>
            <a:pPr algn="ctr">
              <a:buNone/>
            </a:pPr>
            <a:r>
              <a:rPr lang="ru-RU" sz="19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МБДОУ детского сада № 64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2020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Блок-схема: документ 3"/>
          <p:cNvSpPr/>
          <p:nvPr/>
        </p:nvSpPr>
        <p:spPr>
          <a:xfrm>
            <a:off x="2411760" y="332656"/>
            <a:ext cx="4608512" cy="792088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Упражнения на развитие мелкой моторики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2132856"/>
            <a:ext cx="2530624" cy="864096"/>
          </a:xfrm>
          <a:prstGeom prst="round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«Рожки-ножки»</a:t>
            </a:r>
          </a:p>
          <a:p>
            <a:pPr algn="ctr"/>
            <a:endParaRPr lang="ru-RU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1842219" cy="1381664"/>
          </a:xfrm>
          <a:prstGeom prst="rect">
            <a:avLst/>
          </a:prstGeom>
          <a:solidFill>
            <a:srgbClr val="FFC000"/>
          </a:solidFill>
          <a:ln w="28575">
            <a:solidFill>
              <a:srgbClr val="FFC000"/>
            </a:solidFill>
            <a:miter lim="800000"/>
            <a:headEnd/>
            <a:tailEnd/>
          </a:ln>
          <a:effectLst/>
        </p:spPr>
      </p:pic>
      <p:sp>
        <p:nvSpPr>
          <p:cNvPr id="8" name="Содержимое 4"/>
          <p:cNvSpPr txBox="1">
            <a:spLocks/>
          </p:cNvSpPr>
          <p:nvPr/>
        </p:nvSpPr>
        <p:spPr>
          <a:xfrm>
            <a:off x="3059832" y="2780928"/>
            <a:ext cx="2530624" cy="8640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62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Упражнение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«Пять</a:t>
            </a:r>
            <a:r>
              <a:rPr kumimoji="0" lang="ru-RU" sz="2600" b="1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 одному</a:t>
            </a: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268760"/>
            <a:ext cx="2093846" cy="1512168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9" name="Содержимое 4"/>
          <p:cNvSpPr txBox="1">
            <a:spLocks/>
          </p:cNvSpPr>
          <p:nvPr/>
        </p:nvSpPr>
        <p:spPr>
          <a:xfrm>
            <a:off x="6156176" y="2204864"/>
            <a:ext cx="2530624" cy="8640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62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Упражнение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«Солнышко</a:t>
            </a:r>
            <a:r>
              <a:rPr kumimoji="0" lang="ru-RU" sz="2600" b="1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 тучка</a:t>
            </a: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>
          <a:xfrm>
            <a:off x="611560" y="4581128"/>
            <a:ext cx="2530624" cy="8640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625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Упражнение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«Заяц-волк»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140968"/>
            <a:ext cx="2088232" cy="1565464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2" name="Содержимое 4"/>
          <p:cNvSpPr txBox="1">
            <a:spLocks/>
          </p:cNvSpPr>
          <p:nvPr/>
        </p:nvSpPr>
        <p:spPr>
          <a:xfrm>
            <a:off x="5148064" y="4509120"/>
            <a:ext cx="2808312" cy="86409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400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Упражнение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«Паучок»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5517232"/>
            <a:ext cx="8064896" cy="10801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Каждое из упражнений основано на переменной смене движений кистей рук. (Способствует пробуждению мозговой активности и включает механизм объединения мысли и движения, развитию координации движений и психофизических функций. 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5" descr="C:\Users\DS 64\Desktop\Новая папка\20200817_1000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1052736"/>
            <a:ext cx="2016224" cy="1239416"/>
          </a:xfrm>
          <a:prstGeom prst="rec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</p:pic>
      <p:pic>
        <p:nvPicPr>
          <p:cNvPr id="16" name="Picture 6" descr="C:\Users\DS 64\Desktop\Новая папка\20200817_0955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3140968"/>
            <a:ext cx="2232248" cy="154947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83768" y="260648"/>
            <a:ext cx="4536504" cy="792088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Музыкально-ритмические </a:t>
            </a:r>
            <a:b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упражнения </a:t>
            </a:r>
          </a:p>
        </p:txBody>
      </p:sp>
      <p:pic>
        <p:nvPicPr>
          <p:cNvPr id="5" name="Picture 2" descr="G:\DCIM\173___01\IMG_17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2664296" cy="199714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7" name="Picture 3" descr="G:\DCIM\173___01\IMG_17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412776"/>
            <a:ext cx="2688298" cy="2016224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</p:pic>
      <p:sp>
        <p:nvSpPr>
          <p:cNvPr id="8" name="Содержимое 4"/>
          <p:cNvSpPr txBox="1">
            <a:spLocks/>
          </p:cNvSpPr>
          <p:nvPr/>
        </p:nvSpPr>
        <p:spPr>
          <a:xfrm>
            <a:off x="3419872" y="3212976"/>
            <a:ext cx="2376264" cy="1008112"/>
          </a:xfrm>
          <a:prstGeom prst="roundRect">
            <a:avLst/>
          </a:prstGeom>
          <a:ln w="25400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250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64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6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Упражнение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6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«Кулак</a:t>
            </a:r>
            <a:r>
              <a:rPr lang="ru-RU" sz="6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-ребро-</a:t>
            </a:r>
            <a:r>
              <a:rPr kumimoji="0" lang="ru-RU" sz="6400" b="1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ладонь</a:t>
            </a:r>
            <a:r>
              <a:rPr kumimoji="0" lang="ru-RU" sz="6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6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ритме 3/4</a:t>
            </a:r>
            <a:endParaRPr kumimoji="0" lang="ru-RU" sz="64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6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5" descr="G:\DCIM\173___01\IMG_17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412776"/>
            <a:ext cx="2688299" cy="2016224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</p:pic>
      <p:sp>
        <p:nvSpPr>
          <p:cNvPr id="10" name="Содержимое 4"/>
          <p:cNvSpPr txBox="1">
            <a:spLocks/>
          </p:cNvSpPr>
          <p:nvPr/>
        </p:nvSpPr>
        <p:spPr>
          <a:xfrm>
            <a:off x="6300192" y="3212976"/>
            <a:ext cx="2376264" cy="1080120"/>
          </a:xfrm>
          <a:prstGeom prst="roundRect">
            <a:avLst/>
          </a:prstGeom>
          <a:ln w="25400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250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64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6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Упражнение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6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«Кулак</a:t>
            </a:r>
            <a:r>
              <a:rPr lang="ru-RU" sz="6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-ребро-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6400" b="1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ладонь-хлопок</a:t>
            </a:r>
            <a:r>
              <a:rPr kumimoji="0" lang="ru-RU" sz="6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6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ритме 4/4</a:t>
            </a:r>
            <a:endParaRPr kumimoji="0" lang="ru-RU" sz="64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6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869160"/>
            <a:ext cx="8352928" cy="151216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 основаны на ритмичных, последовательных движениях кулака, ребра, ладони и хлопка.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(Способствуют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развитию организованной деятельности, чувства ритма, активизации работы памяти, учебных навыков, снижению тревожности).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539552" y="3212976"/>
            <a:ext cx="2376264" cy="1008112"/>
          </a:xfrm>
          <a:prstGeom prst="roundRect">
            <a:avLst/>
          </a:prstGeom>
          <a:ln w="25400" cap="flat" cmpd="sng" algn="ctr">
            <a:solidFill>
              <a:schemeClr val="accent2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fontScale="25000" lnSpcReduction="2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64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6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Упражнение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6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«Кулак</a:t>
            </a:r>
            <a:r>
              <a:rPr kumimoji="0" lang="ru-RU" sz="6400" b="1" i="1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ладонь</a:t>
            </a:r>
            <a:r>
              <a:rPr kumimoji="0" lang="ru-RU" sz="6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6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ритме 2/4</a:t>
            </a:r>
            <a:endParaRPr kumimoji="0" lang="ru-RU" sz="6400" b="1" i="1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64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DCIM\173___01\IMG_18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3600400" cy="2310552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i="1" dirty="0" smtClean="0">
              <a:solidFill>
                <a:srgbClr val="DC4B1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 smtClean="0">
              <a:solidFill>
                <a:srgbClr val="DC4B1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 smtClean="0">
              <a:solidFill>
                <a:srgbClr val="DC4B1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 smtClean="0">
              <a:solidFill>
                <a:srgbClr val="DC4B1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 smtClean="0">
              <a:solidFill>
                <a:srgbClr val="DC4B1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 smtClean="0">
              <a:solidFill>
                <a:srgbClr val="DC4B1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 smtClean="0">
              <a:solidFill>
                <a:srgbClr val="DC4B1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692696"/>
            <a:ext cx="2664296" cy="432048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Глазодвигательное</a:t>
            </a: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упражнение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3568" y="3501008"/>
            <a:ext cx="3672408" cy="302433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«Найди музыкальный инструмент»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стоят лицом к зеркалу(стене), где развешаны картинки музыкальных инструментов. По команде педагога необходимо посмотреть без поворота головы и тела на картинку с изображением музыкального инструмента, который называет педагог .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(Способствует расширению поля зрения, улучают восприятие, знание музыкального инструмента, активизирует зрительные отделы мозга, зрительное внимания.</a:t>
            </a: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G:\DCIM\173___01\IMG_17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340768"/>
            <a:ext cx="3240360" cy="2430269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5004048" y="3861048"/>
            <a:ext cx="3528392" cy="2808312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«Рисование двумя руками»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Отгадав после прослушивания название музыкального инструмента, ребенку предлагается найти его на изображении и обвести двумя руками одновременно.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(Способствует улучшению координации левой и правой половины тела, ориентации в пространстве, развитию навыков письма,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аудиального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восприятия.</a:t>
            </a: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i="1" dirty="0" smtClean="0"/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5796136" y="980728"/>
            <a:ext cx="2664296" cy="432048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noProof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Восприятие музыки</a:t>
            </a: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3" name="Волна 12"/>
          <p:cNvSpPr/>
          <p:nvPr/>
        </p:nvSpPr>
        <p:spPr>
          <a:xfrm>
            <a:off x="2483768" y="116632"/>
            <a:ext cx="4176464" cy="548680"/>
          </a:xfrm>
          <a:prstGeom prst="wave">
            <a:avLst>
              <a:gd name="adj1" fmla="val 12500"/>
              <a:gd name="adj2" fmla="val -78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Авторские игры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908720"/>
            <a:ext cx="3744416" cy="2702329"/>
          </a:xfrm>
          <a:prstGeom prst="rect">
            <a:avLst/>
          </a:prstGeom>
          <a:solidFill>
            <a:srgbClr val="002060"/>
          </a:solidFill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3717032"/>
            <a:ext cx="3960440" cy="2880320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«Путешествие нотки»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Ребенку предлагается помочь найти нотке скрипичный ключик, провести линию по дорожке - музыкальной лесенке, не касаясь боковых линий и не отрывая руки. После усвоения упражнения можно добавить одновременное исполнение гаммы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до-мажор вверх и вниз с ведением пальца по дорожке.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(Способствует повышению устойчивости внимания, развитию речевых функций, навыков звуковысотного слуха, облегчает процессы письма. </a:t>
            </a: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908720"/>
            <a:ext cx="3847396" cy="2690264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499992" y="3717032"/>
            <a:ext cx="4320480" cy="2880320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«Скрипичный ключик» и «Нотки»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Ребенку предлагается провести линию в скрипичном ключе и нотках, не касаясь боковых линий и не отрывая руки, тем самым научиться писать знаки нотной грамоты.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Затем можно выполнять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двумя руками одновременно.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(Способствует повышению устойчивости внимания, облегчает процессы письма,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формирует навык письма знаков нотной грамоты, обеспечивает межполушарное взаимодействие.</a:t>
            </a:r>
          </a:p>
        </p:txBody>
      </p:sp>
      <p:sp>
        <p:nvSpPr>
          <p:cNvPr id="7" name="Волна 6"/>
          <p:cNvSpPr/>
          <p:nvPr/>
        </p:nvSpPr>
        <p:spPr>
          <a:xfrm>
            <a:off x="2699792" y="116632"/>
            <a:ext cx="4176464" cy="548680"/>
          </a:xfrm>
          <a:prstGeom prst="wave">
            <a:avLst>
              <a:gd name="adj1" fmla="val 12500"/>
              <a:gd name="adj2" fmla="val -78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Авторские игры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467544" y="620688"/>
            <a:ext cx="2592288" cy="360040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Музыкальная грамота / Пение</a:t>
            </a: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4644008" y="692696"/>
            <a:ext cx="2592288" cy="360040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Музыкальная грамота</a:t>
            </a: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836712"/>
            <a:ext cx="3965786" cy="2936393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5004048" y="3933056"/>
            <a:ext cx="3816424" cy="2592288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«Ритмическое домино»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Ребенку предлагается прохлопать ритм, изображенный на домино, затем их нескольких карточек можно собрать ритм известной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попевки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после её исполнить или придумать свою. 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(Способствует развитию чувства ритма, повышению устойчивости внимания, формирование творческого потенциала.</a:t>
            </a: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9552" y="891362"/>
            <a:ext cx="3768819" cy="2860383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1" name="Скругленный прямоугольник 10"/>
          <p:cNvSpPr/>
          <p:nvPr/>
        </p:nvSpPr>
        <p:spPr>
          <a:xfrm>
            <a:off x="251520" y="3933056"/>
            <a:ext cx="4248472" cy="2592288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Ритмосхема</a:t>
            </a:r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Ребенку предлагается повторить за образцом, с помощью карандаша или фломастера начертить двумя руками короткие и длинные линии (звуки), затем прохлопать нарисованный ритм и пропеть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попевку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(Способствует развитию межполушарного взаимодействия, чувства ритма, повышению устойчивости внимания, облегчает процессы письма. </a:t>
            </a: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2483768" y="116632"/>
            <a:ext cx="4176464" cy="548680"/>
          </a:xfrm>
          <a:prstGeom prst="wave">
            <a:avLst>
              <a:gd name="adj1" fmla="val 12500"/>
              <a:gd name="adj2" fmla="val -78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Авторские игры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3"/>
          <p:cNvSpPr>
            <a:spLocks noGrp="1"/>
          </p:cNvSpPr>
          <p:nvPr>
            <p:ph type="title"/>
          </p:nvPr>
        </p:nvSpPr>
        <p:spPr>
          <a:xfrm>
            <a:off x="1187624" y="620688"/>
            <a:ext cx="3168352" cy="432048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Музыкально-ритмическое упражнение</a:t>
            </a: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5724128" y="548680"/>
            <a:ext cx="3096344" cy="432048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Музыкально-ритмическое упражнение</a:t>
            </a: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980728"/>
            <a:ext cx="3816424" cy="2923219"/>
          </a:xfrm>
          <a:prstGeom prst="rect">
            <a:avLst/>
          </a:prstGeom>
          <a:solidFill>
            <a:srgbClr val="002060"/>
          </a:solidFill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052736"/>
            <a:ext cx="3780020" cy="2860842"/>
          </a:xfrm>
          <a:prstGeom prst="rect">
            <a:avLst/>
          </a:prstGeom>
          <a:solidFill>
            <a:srgbClr val="002060"/>
          </a:solidFill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1" name="Скругленный прямоугольник 10"/>
          <p:cNvSpPr/>
          <p:nvPr/>
        </p:nvSpPr>
        <p:spPr>
          <a:xfrm>
            <a:off x="395536" y="4077072"/>
            <a:ext cx="3960440" cy="2592288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</a:p>
          <a:p>
            <a:pPr algn="ctr"/>
            <a:r>
              <a:rPr lang="ru-RU" sz="1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«Музыкальное домино»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Ребенку предлагается раскрасить круги двумя руками одновременно. После можно предложить прохлопать ритм и пропеть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попевку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(Способствует развитию межполушарного взаимодействия, чувства ритма, повышению устойчивости внимания, облегчает процессы письма. </a:t>
            </a: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8"/>
          <p:cNvSpPr>
            <a:spLocks noGrp="1"/>
          </p:cNvSpPr>
          <p:nvPr>
            <p:ph idx="1"/>
          </p:nvPr>
        </p:nvSpPr>
        <p:spPr>
          <a:xfrm>
            <a:off x="4716016" y="4077072"/>
            <a:ext cx="4032448" cy="2664296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>
            <a:normAutofit fontScale="92500" lnSpcReduction="10000"/>
          </a:bodyPr>
          <a:lstStyle/>
          <a:p>
            <a:pPr algn="ctr">
              <a:buNone/>
            </a:pPr>
            <a:endParaRPr lang="ru-RU" sz="14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5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</a:p>
          <a:p>
            <a:pPr algn="ctr">
              <a:buNone/>
            </a:pPr>
            <a:r>
              <a:rPr lang="ru-RU" sz="15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«Нарисуй музыкальный инструмент»</a:t>
            </a:r>
          </a:p>
          <a:p>
            <a:pPr algn="ctr">
              <a:buNone/>
            </a:pPr>
            <a:r>
              <a:rPr lang="ru-RU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Ребенку предлагается обвести музыкальный инструмент двумя руками одновременно, затем его разукрасить.</a:t>
            </a:r>
          </a:p>
          <a:p>
            <a:pPr algn="ctr">
              <a:buNone/>
            </a:pPr>
            <a:r>
              <a:rPr lang="ru-RU" sz="1500" i="1" dirty="0" smtClean="0">
                <a:latin typeface="Times New Roman" pitchFamily="18" charset="0"/>
                <a:cs typeface="Times New Roman" pitchFamily="18" charset="0"/>
              </a:rPr>
              <a:t>(Способствует развитию межполушарного взаимодействия, чувства симметрии,, ускоряет процесс коррекции </a:t>
            </a:r>
            <a:r>
              <a:rPr lang="ru-RU" sz="1500" i="1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15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i="1" dirty="0" err="1" smtClean="0">
                <a:latin typeface="Times New Roman" pitchFamily="18" charset="0"/>
                <a:cs typeface="Times New Roman" pitchFamily="18" charset="0"/>
              </a:rPr>
              <a:t>дислексии</a:t>
            </a:r>
            <a:r>
              <a:rPr lang="ru-RU" sz="15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i="1" dirty="0" err="1" smtClean="0">
                <a:latin typeface="Times New Roman" pitchFamily="18" charset="0"/>
                <a:cs typeface="Times New Roman" pitchFamily="18" charset="0"/>
              </a:rPr>
              <a:t>аккалькулии</a:t>
            </a:r>
            <a:r>
              <a:rPr lang="ru-RU" sz="1500" i="1" dirty="0" smtClean="0">
                <a:latin typeface="Times New Roman" pitchFamily="18" charset="0"/>
                <a:cs typeface="Times New Roman" pitchFamily="18" charset="0"/>
              </a:rPr>
              <a:t>, развития речи. снижает тревожность.</a:t>
            </a:r>
          </a:p>
          <a:p>
            <a:pPr algn="ctr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2483768" y="116632"/>
            <a:ext cx="4176464" cy="548680"/>
          </a:xfrm>
          <a:prstGeom prst="wave">
            <a:avLst>
              <a:gd name="adj1" fmla="val 12500"/>
              <a:gd name="adj2" fmla="val -78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Авторские игры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1259632" y="692696"/>
            <a:ext cx="3024336" cy="432048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+mn-cs"/>
              </a:rPr>
              <a:t>Музыкально-ритмические упражнения / Пение</a:t>
            </a: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6372200" y="620688"/>
            <a:ext cx="2232248" cy="360040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Слушание музыки</a:t>
            </a: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323528" y="116632"/>
            <a:ext cx="8496944" cy="64807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Полученные результаты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323528" y="3861048"/>
            <a:ext cx="8640960" cy="64807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Перспективы деятельности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908720"/>
            <a:ext cx="8568952" cy="280831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По результатам наблюдения и психолого-педагогической диагностики было отмечено, что у детей: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DC4B1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улучшилась память, внимание, мышление, качество речи, способность ориентироваться в пространстве;</a:t>
            </a:r>
            <a:endPara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DC4B1E"/>
              </a:buClr>
              <a:buFont typeface="Arial" pitchFamily="34" charset="0"/>
              <a:buChar char="•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более ярко выразилась точность координации движений, упражнения выполнялись более четко, быстрее, без особых затруднений;</a:t>
            </a:r>
          </a:p>
          <a:p>
            <a:pPr algn="just">
              <a:buClr>
                <a:srgbClr val="DC4B1E"/>
              </a:buClr>
              <a:buFont typeface="Arial" pitchFamily="34" charset="0"/>
              <a:buChar char="•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проявилось снижение утомляемости и повысилась работоспособность, любознательность, активность, уверенность в себе, умение договариваться;</a:t>
            </a:r>
          </a:p>
          <a:p>
            <a:pPr algn="just">
              <a:buClr>
                <a:srgbClr val="DC4B1E"/>
              </a:buClr>
              <a:buFont typeface="Arial" pitchFamily="34" charset="0"/>
              <a:buChar char="•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ребята освоили и выполняли упражнения самостоятельно;</a:t>
            </a:r>
          </a:p>
          <a:p>
            <a:pPr algn="just">
              <a:buClr>
                <a:srgbClr val="DC4B1E"/>
              </a:buClr>
              <a:buFont typeface="Arial" pitchFamily="34" charset="0"/>
              <a:buChar char="•"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была разработана картотека авторских нейропсихологических игр и упражнений.</a:t>
            </a:r>
          </a:p>
          <a:p>
            <a:pPr algn="just">
              <a:buClr>
                <a:srgbClr val="DC4B1E"/>
              </a:buClr>
              <a:buFont typeface="Arial" pitchFamily="34" charset="0"/>
              <a:buChar char="•"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DC4B1E"/>
              </a:buClr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51520" y="4581128"/>
            <a:ext cx="8640960" cy="1991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>
              <a:buClr>
                <a:srgbClr val="DC4B1E"/>
              </a:buClr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Продолжать использовать МЗО в нейропсихологической коррекции детей с ОВЗ в музыкальной деятельности.</a:t>
            </a:r>
          </a:p>
          <a:p>
            <a:pPr>
              <a:buClr>
                <a:srgbClr val="DC4B1E"/>
              </a:buClr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Пополнять каталог авторскими нейропсихологическими играми и применять их в работе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 детьми.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DC4B1E"/>
              </a:buClr>
              <a:buFont typeface="Arial" pitchFamily="34" charset="0"/>
              <a:buChar char="•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Вовлечь в деятельность по нейропсихологической коррекции детей с ОВЗ родителей, педагогов ДОУ.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095704">
            <a:off x="593281" y="1117111"/>
            <a:ext cx="2106509" cy="1613497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253128">
            <a:off x="6540741" y="1161493"/>
            <a:ext cx="2105878" cy="1559259"/>
          </a:xfrm>
          <a:prstGeom prst="rect">
            <a:avLst/>
          </a:prstGeom>
          <a:solidFill>
            <a:srgbClr val="002060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389120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8464">
            <a:off x="662724" y="4092611"/>
            <a:ext cx="2136915" cy="1617287"/>
          </a:xfrm>
          <a:prstGeom prst="rect">
            <a:avLst/>
          </a:prstGeom>
          <a:solidFill>
            <a:srgbClr val="002060"/>
          </a:solidFill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310392">
            <a:off x="3625388" y="4643403"/>
            <a:ext cx="2241410" cy="1679878"/>
          </a:xfrm>
          <a:prstGeom prst="rect">
            <a:avLst/>
          </a:prstGeom>
          <a:solidFill>
            <a:srgbClr val="002060"/>
          </a:solidFill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 rot="2224590">
            <a:off x="3673401" y="862993"/>
            <a:ext cx="2030878" cy="1522089"/>
          </a:xfrm>
          <a:prstGeom prst="rect">
            <a:avLst/>
          </a:prstGeom>
          <a:solidFill>
            <a:srgbClr val="002060"/>
          </a:solidFill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2" name="Picture 3" descr="F:\nota-animatsionnaya-kartinka-002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6" y="3717032"/>
            <a:ext cx="914400" cy="1257300"/>
          </a:xfrm>
          <a:prstGeom prst="rect">
            <a:avLst/>
          </a:prstGeom>
          <a:noFill/>
        </p:spPr>
      </p:pic>
      <p:pic>
        <p:nvPicPr>
          <p:cNvPr id="13" name="Picture 4" descr="F:\unnamed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5736" y="0"/>
            <a:ext cx="1428750" cy="1524000"/>
          </a:xfrm>
          <a:prstGeom prst="rect">
            <a:avLst/>
          </a:prstGeom>
          <a:noFill/>
        </p:spPr>
      </p:pic>
      <p:pic>
        <p:nvPicPr>
          <p:cNvPr id="15" name="Picture 2" descr="F:\78641447_s5269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84368" y="5373216"/>
            <a:ext cx="1095375" cy="1314450"/>
          </a:xfrm>
          <a:prstGeom prst="rect">
            <a:avLst/>
          </a:prstGeom>
          <a:noFill/>
        </p:spPr>
      </p:pic>
      <p:pic>
        <p:nvPicPr>
          <p:cNvPr id="18" name="Picture 2" descr="F:\78641447_s5269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4077072"/>
            <a:ext cx="1095375" cy="1314450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205628">
            <a:off x="6537403" y="4069310"/>
            <a:ext cx="2160240" cy="1510532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ятиугольник 10"/>
          <p:cNvSpPr/>
          <p:nvPr/>
        </p:nvSpPr>
        <p:spPr>
          <a:xfrm>
            <a:off x="251520" y="620688"/>
            <a:ext cx="8640960" cy="36004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29.12.2012 №373-ФЗ «Об образовании в Российской Федерации»;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360040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России от 17.10.2013 № 1155 «Об утверждении федерального государственного образовательного стандарта дошкольного образования»;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251520" y="1484784"/>
            <a:ext cx="8640960" cy="36004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C00000"/>
              </a:buClr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Конвенция о правах инвалидов (принята резолюцией 61/106  Генеральной Ассамблеи ООН</a:t>
            </a:r>
          </a:p>
          <a:p>
            <a:pPr algn="ctr">
              <a:buClr>
                <a:srgbClr val="C00000"/>
              </a:buClr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13.12.2006);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251520" y="1916832"/>
            <a:ext cx="8640960" cy="36004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Конвенция о правах ребёнка (принята ООН 20.11.1989 и вступила в силу 02.09.1990, в РФ 15.09.1990);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251520" y="2348880"/>
            <a:ext cx="8640960" cy="288032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Конституция РФ;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251520" y="2708920"/>
            <a:ext cx="8640960" cy="36004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Письмо Минобразования России от 16.01.2002  №03-51-5ин/23-03 «Об интегрированном воспитании и обучении детей с отклонениями в развитии в дошкольных образовательных учреждениях»;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251520" y="3140968"/>
            <a:ext cx="8640960" cy="576064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Письмо Минобразования России от 16.04.2001 №29/1524-6 «О концепции интегрированного обучения лиц с ограниченными возможностями здоровья (со специальными образовательными потребностями)»;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Пятиугольник 18"/>
          <p:cNvSpPr/>
          <p:nvPr/>
        </p:nvSpPr>
        <p:spPr>
          <a:xfrm>
            <a:off x="251520" y="3789040"/>
            <a:ext cx="8640960" cy="432048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Письмо Минобразования России от 27.03.2000 №27/901-6 «О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психолого-медико-педагогическом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консилиуме (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образовательного учреждения»;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2" name="Пятиугольник 21"/>
          <p:cNvSpPr/>
          <p:nvPr/>
        </p:nvSpPr>
        <p:spPr>
          <a:xfrm>
            <a:off x="251520" y="4293096"/>
            <a:ext cx="8640960" cy="432048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Письмо Минобразования России от 18.04.2008 № АФ-150/06  «О создании условий для получения образования детьми с ограниченными возможностями здоровья и детьми-инвалидами»;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5" name="Блок-схема: документ 24"/>
          <p:cNvSpPr/>
          <p:nvPr/>
        </p:nvSpPr>
        <p:spPr>
          <a:xfrm>
            <a:off x="2483768" y="116632"/>
            <a:ext cx="4392488" cy="432048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Нормативно-правовая база:</a:t>
            </a:r>
            <a:endParaRPr lang="ru-RU" sz="2400" dirty="0"/>
          </a:p>
        </p:txBody>
      </p:sp>
      <p:sp>
        <p:nvSpPr>
          <p:cNvPr id="13" name="Содержимое 4"/>
          <p:cNvSpPr txBox="1">
            <a:spLocks/>
          </p:cNvSpPr>
          <p:nvPr/>
        </p:nvSpPr>
        <p:spPr>
          <a:xfrm>
            <a:off x="251520" y="4797152"/>
            <a:ext cx="8640960" cy="504056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rtlCol="0" anchor="ctr"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Основная образовательная программа дошкольного образования МБДОУ детского сада № 64, утвержденная приказом № 98 от 04.09.2019 г.;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ятиугольник 19"/>
          <p:cNvSpPr/>
          <p:nvPr/>
        </p:nvSpPr>
        <p:spPr>
          <a:xfrm>
            <a:off x="251520" y="5373216"/>
            <a:ext cx="8640960" cy="432048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Адаптированная основная образовательная программа дошкольного образования для детей с ЗПР МБДОУ детского сада №64, утвержденная приказом № 98 от 04.09.2019 г.;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1" name="Пятиугольник 20"/>
          <p:cNvSpPr/>
          <p:nvPr/>
        </p:nvSpPr>
        <p:spPr>
          <a:xfrm>
            <a:off x="251520" y="5877272"/>
            <a:ext cx="8640960" cy="648072"/>
          </a:xfrm>
          <a:prstGeom prst="homePlate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Адаптированная основная образовательная программа дошкольного образования для детей с тяжелыми нарушениями речи (ТНР, ОНР) МБДОУ детского сада №64, утвержденная приказом  №98 от 04.09.2019 г.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900igr.net/up/datai/239317/0027-020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084168" y="3356992"/>
            <a:ext cx="2277466" cy="92755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Внутренние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чувства</a:t>
            </a:r>
            <a:endParaRPr lang="ru-RU" sz="2000" dirty="0"/>
          </a:p>
        </p:txBody>
      </p:sp>
      <p:sp>
        <p:nvSpPr>
          <p:cNvPr id="11" name="Блок-схема: документ 10"/>
          <p:cNvSpPr/>
          <p:nvPr/>
        </p:nvSpPr>
        <p:spPr>
          <a:xfrm>
            <a:off x="2483768" y="116632"/>
            <a:ext cx="4392488" cy="432048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Актуальность</a:t>
            </a:r>
            <a:endParaRPr lang="ru-RU" sz="2400" dirty="0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179512" y="692696"/>
            <a:ext cx="8784976" cy="2520280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Метод замещающего онтогенеза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основа нейропсихологической коррекции, эффективный метод, который позволяет работать с базовыми сенсомоторными функциями, которые являются основой, фундаментом для развития всех других психических функций ребенка.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63888" y="3356992"/>
            <a:ext cx="2088232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Мышление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83568" y="4725144"/>
            <a:ext cx="1872208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Память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04248" y="4725144"/>
            <a:ext cx="1872208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Речь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779912" y="6021288"/>
            <a:ext cx="1944216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Восприятие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55576" y="3429000"/>
            <a:ext cx="2277466" cy="92755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2000" dirty="0"/>
          </a:p>
        </p:txBody>
      </p:sp>
      <p:sp>
        <p:nvSpPr>
          <p:cNvPr id="21" name="Овал 20"/>
          <p:cNvSpPr/>
          <p:nvPr/>
        </p:nvSpPr>
        <p:spPr>
          <a:xfrm>
            <a:off x="6300192" y="5733256"/>
            <a:ext cx="2277466" cy="92755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Социальные эмоции</a:t>
            </a:r>
            <a:endParaRPr lang="ru-RU" sz="2000" dirty="0"/>
          </a:p>
        </p:txBody>
      </p:sp>
      <p:sp>
        <p:nvSpPr>
          <p:cNvPr id="22" name="Овал 21"/>
          <p:cNvSpPr/>
          <p:nvPr/>
        </p:nvSpPr>
        <p:spPr>
          <a:xfrm>
            <a:off x="827584" y="5733256"/>
            <a:ext cx="2277466" cy="92755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Воля</a:t>
            </a:r>
            <a:endParaRPr lang="ru-RU" sz="2000" dirty="0"/>
          </a:p>
        </p:txBody>
      </p:sp>
      <p:sp>
        <p:nvSpPr>
          <p:cNvPr id="14" name="Правильный пятиугольник 13"/>
          <p:cNvSpPr/>
          <p:nvPr/>
        </p:nvSpPr>
        <p:spPr>
          <a:xfrm>
            <a:off x="3131840" y="4509120"/>
            <a:ext cx="3024336" cy="1080120"/>
          </a:xfrm>
          <a:prstGeom prst="pent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замещающего онтогенеза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5364088" y="4077072"/>
            <a:ext cx="864096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084168" y="5157192"/>
            <a:ext cx="57606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2699792" y="5085184"/>
            <a:ext cx="43204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 flipV="1">
            <a:off x="2987824" y="4077072"/>
            <a:ext cx="864096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5868144" y="5445224"/>
            <a:ext cx="648072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H="1">
            <a:off x="2987824" y="5589240"/>
            <a:ext cx="576064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flipV="1">
            <a:off x="4716016" y="4221088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H="1">
            <a:off x="4716016" y="5661248"/>
            <a:ext cx="8384" cy="3516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F:\music5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540812"/>
            <a:ext cx="2376264" cy="2027651"/>
          </a:xfrm>
          <a:prstGeom prst="rect">
            <a:avLst/>
          </a:prstGeom>
          <a:noFill/>
        </p:spPr>
      </p:pic>
      <p:sp>
        <p:nvSpPr>
          <p:cNvPr id="4" name="Выноска со стрелкой вниз 3"/>
          <p:cNvSpPr/>
          <p:nvPr/>
        </p:nvSpPr>
        <p:spPr>
          <a:xfrm>
            <a:off x="251520" y="116632"/>
            <a:ext cx="8640960" cy="1368152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развития  высших психических функций детей старшего дошкольного возраста с ОВЗ  посредством использования метода замещающего онтогенеза в музыкальной деятельности.</a:t>
            </a:r>
            <a:endParaRPr lang="ru-RU" sz="1600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51520" y="1556792"/>
            <a:ext cx="8640960" cy="432048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1916832"/>
          <a:ext cx="8219256" cy="4518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395536" y="188640"/>
            <a:ext cx="8496944" cy="1152128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Модально-специфический фактор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 </a:t>
            </a:r>
            <a:r>
              <a:rPr lang="ru-RU" sz="2800" b="1" dirty="0" smtClean="0"/>
              <a:t>Е.Д. Хомской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43608" y="2780928"/>
            <a:ext cx="2952328" cy="129614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Слушание музыки</a:t>
            </a:r>
          </a:p>
        </p:txBody>
      </p:sp>
      <p:sp>
        <p:nvSpPr>
          <p:cNvPr id="7" name="Овал 6"/>
          <p:cNvSpPr/>
          <p:nvPr/>
        </p:nvSpPr>
        <p:spPr>
          <a:xfrm>
            <a:off x="5292080" y="2852936"/>
            <a:ext cx="2808312" cy="115212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слухового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восприятия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23728" y="5589240"/>
            <a:ext cx="2664296" cy="10801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Развивающие мультфильмы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987824" y="3933056"/>
            <a:ext cx="3456384" cy="122413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Глазодвигательные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упражнения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79512" y="4365104"/>
            <a:ext cx="2736304" cy="14401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компьютерные программы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228184" y="4509120"/>
            <a:ext cx="2772816" cy="129614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Упражнения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развитие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мелкой моторики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 descr="F:\78641447_s526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43550"/>
            <a:ext cx="1095375" cy="1314450"/>
          </a:xfrm>
          <a:prstGeom prst="rect">
            <a:avLst/>
          </a:prstGeom>
          <a:noFill/>
        </p:spPr>
      </p:pic>
      <p:pic>
        <p:nvPicPr>
          <p:cNvPr id="1027" name="Picture 3" descr="F:\nota-animatsionnaya-kartinka-002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645024"/>
            <a:ext cx="914400" cy="12573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95536" y="1412776"/>
            <a:ext cx="8496944" cy="11521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Связанный с работой тех отделов мозга, куда поступает информация от органов чувств (тактильных, слуховых, зрительных).</a:t>
            </a:r>
          </a:p>
        </p:txBody>
      </p:sp>
      <p:pic>
        <p:nvPicPr>
          <p:cNvPr id="1028" name="Picture 4" descr="F:\unname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50" y="2204864"/>
            <a:ext cx="1428750" cy="1524000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4932040" y="5661248"/>
            <a:ext cx="2376264" cy="9634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9512" y="188640"/>
            <a:ext cx="8784976" cy="1152128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Кинетический и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кинестатический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факторы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 </a:t>
            </a:r>
            <a:r>
              <a:rPr lang="ru-RU" sz="2800" b="1" dirty="0" smtClean="0"/>
              <a:t>Е.Д. Хомской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512" y="2996952"/>
            <a:ext cx="2808312" cy="100811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</p:txBody>
      </p:sp>
      <p:sp>
        <p:nvSpPr>
          <p:cNvPr id="7" name="Овал 6"/>
          <p:cNvSpPr/>
          <p:nvPr/>
        </p:nvSpPr>
        <p:spPr>
          <a:xfrm>
            <a:off x="6228184" y="2996952"/>
            <a:ext cx="2736304" cy="115212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Дыхательные упражнения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572000" y="5445224"/>
            <a:ext cx="2736304" cy="122413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Растяжки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релаксация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99592" y="5517232"/>
            <a:ext cx="3168352" cy="115212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на элементарных музыкальных инструментах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23528" y="4365104"/>
            <a:ext cx="2267744" cy="93610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Игротанцы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059832" y="4005064"/>
            <a:ext cx="2736304" cy="122413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Логоритмика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78641447_s526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429000"/>
            <a:ext cx="1095375" cy="1314450"/>
          </a:xfrm>
          <a:prstGeom prst="rect">
            <a:avLst/>
          </a:prstGeom>
          <a:noFill/>
        </p:spPr>
      </p:pic>
      <p:pic>
        <p:nvPicPr>
          <p:cNvPr id="1027" name="Picture 3" descr="F:\nota-animatsionnaya-kartinka-002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5373216"/>
            <a:ext cx="914400" cy="1257300"/>
          </a:xfrm>
          <a:prstGeom prst="rect">
            <a:avLst/>
          </a:prstGeom>
          <a:noFill/>
        </p:spPr>
      </p:pic>
      <p:pic>
        <p:nvPicPr>
          <p:cNvPr id="1028" name="Picture 4" descr="F:\unname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293096"/>
            <a:ext cx="1428750" cy="1524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51520" y="1412776"/>
            <a:ext cx="8712968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Обеспечивают передачу сигналов от рецепторов, расположенных в мышцах, суставах и участвуют в формировании представлений о собственном теле.</a:t>
            </a:r>
            <a:endParaRPr lang="ru-RU" sz="2400" dirty="0"/>
          </a:p>
        </p:txBody>
      </p:sp>
      <p:sp>
        <p:nvSpPr>
          <p:cNvPr id="13" name="Овал 12"/>
          <p:cNvSpPr/>
          <p:nvPr/>
        </p:nvSpPr>
        <p:spPr>
          <a:xfrm>
            <a:off x="2987824" y="2708920"/>
            <a:ext cx="3096344" cy="115212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</a:p>
        </p:txBody>
      </p:sp>
      <p:sp>
        <p:nvSpPr>
          <p:cNvPr id="14" name="Овал 13"/>
          <p:cNvSpPr/>
          <p:nvPr/>
        </p:nvSpPr>
        <p:spPr>
          <a:xfrm>
            <a:off x="6372200" y="4437112"/>
            <a:ext cx="2592288" cy="100811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Ритуал приветствия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323528" y="188640"/>
            <a:ext cx="8568952" cy="1152128"/>
          </a:xfrm>
          <a:prstGeom prst="down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 межполушарного взаимодействия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 </a:t>
            </a:r>
            <a:r>
              <a:rPr lang="ru-RU" sz="2800" b="1" dirty="0" smtClean="0"/>
              <a:t>Е.Д. Хомской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512" y="2924944"/>
            <a:ext cx="3096344" cy="108012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Пальчиковая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гимнастика</a:t>
            </a:r>
          </a:p>
        </p:txBody>
      </p:sp>
      <p:sp>
        <p:nvSpPr>
          <p:cNvPr id="7" name="Овал 6"/>
          <p:cNvSpPr/>
          <p:nvPr/>
        </p:nvSpPr>
        <p:spPr>
          <a:xfrm>
            <a:off x="6084168" y="2924944"/>
            <a:ext cx="2808312" cy="122413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Слушание музыки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03848" y="5445224"/>
            <a:ext cx="2736304" cy="122413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Дыхательные упражнения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51520" y="4509120"/>
            <a:ext cx="2736304" cy="14401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Растяжки и релаксация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156176" y="4437112"/>
            <a:ext cx="2880320" cy="14401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Логоритмика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 descr="F:\78641447_s526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373216"/>
            <a:ext cx="1095375" cy="1314450"/>
          </a:xfrm>
          <a:prstGeom prst="rect">
            <a:avLst/>
          </a:prstGeom>
          <a:noFill/>
        </p:spPr>
      </p:pic>
      <p:pic>
        <p:nvPicPr>
          <p:cNvPr id="1028" name="Picture 4" descr="F:\unname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24944"/>
            <a:ext cx="1428750" cy="1524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95536" y="1412776"/>
            <a:ext cx="8496944" cy="11521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Обеспечивает обмен информацией между полушариями, а также гармоничность, последовательность, и одновременность познавательных процессов.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75856" y="4077072"/>
            <a:ext cx="2664296" cy="115212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Ритуал приветствия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347864" y="2780928"/>
            <a:ext cx="2664296" cy="115212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Музыкально-ритмические упражнения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nota-animatsionnaya-kartinka-002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789040"/>
            <a:ext cx="914400" cy="125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836712"/>
          <a:ext cx="75608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/>
          <p:cNvSpPr/>
          <p:nvPr/>
        </p:nvSpPr>
        <p:spPr>
          <a:xfrm>
            <a:off x="3419872" y="2492896"/>
            <a:ext cx="2592288" cy="1584176"/>
          </a:xfrm>
          <a:prstGeom prst="ellipse">
            <a:avLst/>
          </a:prstGeom>
          <a:ln w="28575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«300 секунд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фитнес для мозга»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авильный пятиугольник 6"/>
          <p:cNvSpPr/>
          <p:nvPr/>
        </p:nvSpPr>
        <p:spPr>
          <a:xfrm>
            <a:off x="5076056" y="836712"/>
            <a:ext cx="1224136" cy="576064"/>
          </a:xfrm>
          <a:prstGeom prst="pen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МЗО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6948264" y="3501008"/>
            <a:ext cx="1224136" cy="576064"/>
          </a:xfrm>
          <a:prstGeom prst="pen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МЗО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авильный пятиугольник 8"/>
          <p:cNvSpPr/>
          <p:nvPr/>
        </p:nvSpPr>
        <p:spPr>
          <a:xfrm>
            <a:off x="3707904" y="4365104"/>
            <a:ext cx="1224136" cy="648072"/>
          </a:xfrm>
          <a:prstGeom prst="pen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МЗО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авильный пятиугольник 27"/>
          <p:cNvSpPr/>
          <p:nvPr/>
        </p:nvSpPr>
        <p:spPr>
          <a:xfrm>
            <a:off x="6660232" y="1340768"/>
            <a:ext cx="1224136" cy="576064"/>
          </a:xfrm>
          <a:prstGeom prst="pen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МЗО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F:\78641447_s526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836712"/>
            <a:ext cx="1095375" cy="1314450"/>
          </a:xfrm>
          <a:prstGeom prst="rect">
            <a:avLst/>
          </a:prstGeom>
          <a:noFill/>
        </p:spPr>
      </p:pic>
      <p:pic>
        <p:nvPicPr>
          <p:cNvPr id="13" name="Picture 3" descr="F:\nota-animatsionnaya-kartinka-0025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12360" y="4221088"/>
            <a:ext cx="914400" cy="1257300"/>
          </a:xfrm>
          <a:prstGeom prst="rect">
            <a:avLst/>
          </a:prstGeom>
          <a:noFill/>
        </p:spPr>
      </p:pic>
      <p:sp>
        <p:nvSpPr>
          <p:cNvPr id="15" name="Правильный пятиугольник 14"/>
          <p:cNvSpPr/>
          <p:nvPr/>
        </p:nvSpPr>
        <p:spPr>
          <a:xfrm>
            <a:off x="2411760" y="2204864"/>
            <a:ext cx="1224136" cy="648072"/>
          </a:xfrm>
          <a:prstGeom prst="pen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МЗО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авильный пятиугольник 15"/>
          <p:cNvSpPr/>
          <p:nvPr/>
        </p:nvSpPr>
        <p:spPr>
          <a:xfrm>
            <a:off x="1259632" y="908720"/>
            <a:ext cx="1224136" cy="720080"/>
          </a:xfrm>
          <a:prstGeom prst="pentag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МЗО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документ 16"/>
          <p:cNvSpPr/>
          <p:nvPr/>
        </p:nvSpPr>
        <p:spPr>
          <a:xfrm>
            <a:off x="251520" y="116632"/>
            <a:ext cx="8712968" cy="720080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Применение МЗО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 непосредственно-образовательной деятельности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3528" y="5661248"/>
            <a:ext cx="8496944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Фитнес для мозга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это методика активации природных механизмов работы мозга с помощью физических упражнений,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объединения движения и мысли.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C:\Users\DS 64\Desktop\Новая папка\20200817_0947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80728"/>
            <a:ext cx="2868362" cy="221391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7" name="Picture 2" descr="G:\DCIM\173___01\IMG_17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980728"/>
            <a:ext cx="3072341" cy="2304256"/>
          </a:xfrm>
          <a:prstGeom prst="rect">
            <a:avLst/>
          </a:prstGeom>
          <a:solidFill>
            <a:srgbClr val="FFC000"/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971600" y="2924944"/>
            <a:ext cx="3096344" cy="3456384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«Ты шагай»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приветствуют друг друга, касаясь противоположными частями тела.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(Способствует развитию тактильных ощущений, самоконтроля, межполушарного взаимодействия).</a:t>
            </a:r>
          </a:p>
          <a:p>
            <a:pPr algn="ctr"/>
            <a:endParaRPr lang="ru-RU" dirty="0" smtClean="0"/>
          </a:p>
        </p:txBody>
      </p:sp>
      <p:sp>
        <p:nvSpPr>
          <p:cNvPr id="6" name="Блок-схема: документ 5"/>
          <p:cNvSpPr/>
          <p:nvPr/>
        </p:nvSpPr>
        <p:spPr>
          <a:xfrm>
            <a:off x="2483768" y="332656"/>
            <a:ext cx="4536504" cy="576064"/>
          </a:xfrm>
          <a:prstGeom prst="flowChartDocumen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Ритуал приветствия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6056" y="2924944"/>
            <a:ext cx="3024336" cy="3528392"/>
          </a:xfrm>
          <a:prstGeom prst="round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</a:t>
            </a:r>
          </a:p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Класс-о</a:t>
            </a: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kay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проявляют свои эмоции, передавая настроение жестами.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(Способствует развитию мелкой моторики, памяти, межполушарного взаимодействия).</a:t>
            </a:r>
          </a:p>
          <a:p>
            <a:pPr algn="ct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2527</TotalTime>
  <Words>1301</Words>
  <Application>Microsoft Office PowerPoint</Application>
  <PresentationFormat>Экран (4:3)</PresentationFormat>
  <Paragraphs>304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</vt:lpstr>
      <vt:lpstr>Музыкально-ритмические  упражнения </vt:lpstr>
      <vt:lpstr>Глазодвигательное упражнение</vt:lpstr>
      <vt:lpstr>Слайд 13</vt:lpstr>
      <vt:lpstr>Музыкально-ритмическое упражнение</vt:lpstr>
      <vt:lpstr>Слайд 15</vt:lpstr>
      <vt:lpstr>Итоги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Admin</cp:lastModifiedBy>
  <cp:revision>562</cp:revision>
  <dcterms:created xsi:type="dcterms:W3CDTF">2020-01-22T19:02:03Z</dcterms:created>
  <dcterms:modified xsi:type="dcterms:W3CDTF">2020-08-21T10:46:53Z</dcterms:modified>
</cp:coreProperties>
</file>