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mf" ContentType="image/x-w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304" r:id="rId3"/>
    <p:sldId id="284" r:id="rId4"/>
    <p:sldId id="285" r:id="rId5"/>
    <p:sldId id="301" r:id="rId6"/>
    <p:sldId id="288" r:id="rId7"/>
    <p:sldId id="282" r:id="rId8"/>
    <p:sldId id="281" r:id="rId9"/>
    <p:sldId id="260" r:id="rId10"/>
    <p:sldId id="261" r:id="rId11"/>
    <p:sldId id="266" r:id="rId12"/>
    <p:sldId id="263" r:id="rId13"/>
    <p:sldId id="262" r:id="rId14"/>
    <p:sldId id="267" r:id="rId15"/>
    <p:sldId id="268" r:id="rId16"/>
    <p:sldId id="290" r:id="rId17"/>
    <p:sldId id="271" r:id="rId18"/>
    <p:sldId id="272" r:id="rId19"/>
    <p:sldId id="279" r:id="rId20"/>
    <p:sldId id="273" r:id="rId21"/>
    <p:sldId id="274" r:id="rId22"/>
    <p:sldId id="275" r:id="rId23"/>
    <p:sldId id="277" r:id="rId24"/>
    <p:sldId id="291" r:id="rId25"/>
    <p:sldId id="302" r:id="rId26"/>
    <p:sldId id="297" r:id="rId27"/>
    <p:sldId id="294" r:id="rId28"/>
    <p:sldId id="287" r:id="rId29"/>
    <p:sldId id="296" r:id="rId30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FF00"/>
    <a:srgbClr val="0000CC"/>
    <a:srgbClr val="FF33CC"/>
    <a:srgbClr val="FF3300"/>
    <a:srgbClr val="000000"/>
    <a:srgbClr val="66FF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6" d="100"/>
          <a:sy n="86" d="100"/>
        </p:scale>
        <p:origin x="-9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notesMaster" Target="notesMasters/notesMaster1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7DD577-5809-472A-81AD-EE32E8A44F46}" type="doc">
      <dgm:prSet loTypeId="urn:microsoft.com/office/officeart/2005/8/layout/orgChart1" qsTypeId="urn:microsoft.com/office/officeart/2005/8/quickstyle/simple1" csTypeId="urn:microsoft.com/office/officeart/2005/8/colors/accent1_2"/>
      <dgm:spPr/>
    </dgm:pt>
    <dgm:pt modelId="{BB0FB097-187F-434D-8B8E-ABAB82191ECE}">
      <dgm:prSet/>
      <dgm:spPr/>
      <dgm:t>
        <a:bodyPr vert="horz" wrap="square" lIns="67889" tIns="33944" rIns="67889" bIns="33944" anchor="ctr" anchorCtr="0"/>
        <a:p>
          <a:pPr algn="ctr"/>
          <a:r>
            <a:rPr b="1">
              <a:solidFill>
                <a:srgbClr val="006600"/>
              </a:solidFill>
              <a:latin typeface="Arial" panose="020B0604020202020204" pitchFamily="34" charset="0"/>
            </a:rPr>
            <a:t>Изомерия углеродного скелета </a:t>
          </a:r>
          <a:r>
            <a:rPr b="1" dirty="0" err="1">
              <a:solidFill>
                <a:srgbClr val="006600"/>
              </a:solidFill>
              <a:latin typeface="Arial" panose="020B0604020202020204" pitchFamily="34" charset="0"/>
            </a:rPr>
            <a:t>алканов</a:t>
          </a:r>
          <a:r>
            <a:rPr b="1">
              <a:solidFill>
                <a:srgbClr val="006600"/>
              </a:solidFill>
              <a:latin typeface="Arial" panose="020B0604020202020204" pitchFamily="34" charset="0"/>
            </a:rPr>
            <a:t/>
          </a:r>
          <a:endParaRPr b="1">
            <a:solidFill>
              <a:srgbClr val="006600"/>
            </a:solidFill>
            <a:latin typeface="Arial" panose="020B0604020202020204" pitchFamily="34" charset="0"/>
          </a:endParaRPr>
        </a:p>
      </dgm:t>
    </dgm:pt>
    <dgm:pt modelId="{CEC9FC3E-A9A2-46E2-9727-1B8B2ACF1F6B}" cxnId="{CBF551B0-484D-4D5C-BE32-3A12572FE44C}" type="parTrans">
      <dgm:prSet/>
      <dgm:spPr/>
    </dgm:pt>
    <dgm:pt modelId="{D7B90BEE-17A3-45FA-A1AE-60F6909C3A3A}" cxnId="{CBF551B0-484D-4D5C-BE32-3A12572FE44C}" type="sibTrans">
      <dgm:prSet/>
      <dgm:spPr/>
    </dgm:pt>
    <dgm:pt modelId="{87EEE745-EEF1-4C53-BF60-143CD811347D}">
      <dgm:prSet/>
      <dgm:spPr/>
      <dgm:t>
        <a:bodyPr vert="horz" wrap="square" lIns="67889" tIns="33944" rIns="67889" bIns="33944" anchor="ctr" anchorCtr="0"/>
        <a:p>
          <a:pPr algn="ctr"/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СН</a:t>
          </a:r>
          <a:r>
            <a:rPr b="1" baseline="-25000">
              <a:solidFill>
                <a:srgbClr val="000000"/>
              </a:solidFill>
              <a:latin typeface="Arial" panose="020B0604020202020204" pitchFamily="34" charset="0"/>
            </a:rPr>
            <a:t>3</a:t>
          </a:r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-СН</a:t>
          </a:r>
          <a:r>
            <a:rPr b="1" baseline="-25000">
              <a:solidFill>
                <a:srgbClr val="000000"/>
              </a:solidFill>
              <a:latin typeface="Arial" panose="020B0604020202020204" pitchFamily="34" charset="0"/>
            </a:rPr>
            <a:t>2</a:t>
          </a:r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-СН</a:t>
          </a:r>
          <a:r>
            <a:rPr b="1" baseline="-25000">
              <a:solidFill>
                <a:srgbClr val="000000"/>
              </a:solidFill>
              <a:latin typeface="Arial" panose="020B0604020202020204" pitchFamily="34" charset="0"/>
            </a:rPr>
            <a:t>2</a:t>
          </a:r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-СН</a:t>
          </a:r>
          <a:r>
            <a:rPr b="1" baseline="-25000">
              <a:solidFill>
                <a:srgbClr val="000000"/>
              </a:solidFill>
              <a:latin typeface="Arial" panose="020B0604020202020204" pitchFamily="34" charset="0"/>
            </a:rPr>
            <a:t>2</a:t>
          </a:r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-СН</a:t>
          </a:r>
          <a:r>
            <a:rPr b="1" baseline="-25000">
              <a:solidFill>
                <a:srgbClr val="000000"/>
              </a:solidFill>
              <a:latin typeface="Arial" panose="020B0604020202020204" pitchFamily="34" charset="0"/>
            </a:rPr>
            <a:t>3</a:t>
          </a:r>
          <a:endParaRPr b="1" baseline="-25000">
            <a:solidFill>
              <a:srgbClr val="000000"/>
            </a:solidFill>
            <a:latin typeface="Arial" panose="020B0604020202020204" pitchFamily="34" charset="0"/>
          </a:endParaRPr>
        </a:p>
        <a:p>
          <a:pPr algn="ctr"/>
          <a:r>
            <a:rPr lang="en-US" altLang="x-none" b="1">
              <a:solidFill>
                <a:srgbClr val="000000"/>
              </a:solidFill>
              <a:latin typeface="Arial" panose="020B0604020202020204" pitchFamily="34" charset="0"/>
            </a:rPr>
            <a:t>n- </a:t>
          </a:r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пентан</a:t>
          </a:r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/>
          </a:r>
          <a:endParaRPr b="1">
            <a:solidFill>
              <a:srgbClr val="000000"/>
            </a:solidFill>
            <a:latin typeface="Arial" panose="020B0604020202020204" pitchFamily="34" charset="0"/>
          </a:endParaRPr>
        </a:p>
      </dgm:t>
    </dgm:pt>
    <dgm:pt modelId="{A760CC93-7B89-4BEC-AC80-ACE83AF0CB3A}" cxnId="{CEE14CFE-CE0E-4FCC-8DE2-12E85C97DEB3}" type="parTrans">
      <dgm:prSet/>
      <dgm:spPr/>
    </dgm:pt>
    <dgm:pt modelId="{649B1355-F4CC-4D4E-A31A-0EA674E928F0}" cxnId="{CEE14CFE-CE0E-4FCC-8DE2-12E85C97DEB3}" type="sibTrans">
      <dgm:prSet/>
      <dgm:spPr/>
    </dgm:pt>
    <dgm:pt modelId="{14881813-0C41-40FC-8E4F-6DCA48F40555}">
      <dgm:prSet/>
      <dgm:spPr/>
      <dgm:t>
        <a:bodyPr vert="horz" wrap="square" lIns="67889" tIns="33944" rIns="67889" bIns="33944" anchor="ctr" anchorCtr="0"/>
        <a:p>
          <a:pPr algn="ctr"/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СН</a:t>
          </a:r>
          <a:r>
            <a:rPr b="1" baseline="-25000">
              <a:solidFill>
                <a:srgbClr val="000000"/>
              </a:solidFill>
              <a:latin typeface="Arial" panose="020B0604020202020204" pitchFamily="34" charset="0"/>
            </a:rPr>
            <a:t>3</a:t>
          </a:r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-СН-СН</a:t>
          </a:r>
          <a:r>
            <a:rPr b="1" baseline="-25000">
              <a:solidFill>
                <a:srgbClr val="000000"/>
              </a:solidFill>
              <a:latin typeface="Arial" panose="020B0604020202020204" pitchFamily="34" charset="0"/>
            </a:rPr>
            <a:t>2</a:t>
          </a:r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-СН</a:t>
          </a:r>
          <a:r>
            <a:rPr b="1" baseline="-25000">
              <a:solidFill>
                <a:srgbClr val="000000"/>
              </a:solidFill>
              <a:latin typeface="Arial" panose="020B0604020202020204" pitchFamily="34" charset="0"/>
            </a:rPr>
            <a:t>3</a:t>
          </a:r>
          <a:endParaRPr b="1" baseline="-25000">
            <a:solidFill>
              <a:srgbClr val="000000"/>
            </a:solidFill>
            <a:latin typeface="Arial" panose="020B0604020202020204" pitchFamily="34" charset="0"/>
          </a:endParaRPr>
        </a:p>
        <a:p>
          <a:pPr algn="ctr"/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 \</a:t>
          </a:r>
          <a:endParaRPr b="1">
            <a:solidFill>
              <a:srgbClr val="000000"/>
            </a:solidFill>
            <a:latin typeface="Arial" panose="020B0604020202020204" pitchFamily="34" charset="0"/>
          </a:endParaRPr>
        </a:p>
        <a:p>
          <a:pPr algn="ctr"/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        СН</a:t>
          </a:r>
          <a:r>
            <a:rPr b="1" baseline="-25000">
              <a:solidFill>
                <a:srgbClr val="000000"/>
              </a:solidFill>
              <a:latin typeface="Arial" panose="020B0604020202020204" pitchFamily="34" charset="0"/>
            </a:rPr>
            <a:t>3</a:t>
          </a:r>
          <a:endParaRPr b="1" baseline="-25000">
            <a:solidFill>
              <a:srgbClr val="000000"/>
            </a:solidFill>
            <a:latin typeface="Arial" panose="020B0604020202020204" pitchFamily="34" charset="0"/>
          </a:endParaRPr>
        </a:p>
        <a:p>
          <a:pPr algn="ctr"/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2-метилбутан</a:t>
          </a:r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/>
          </a:r>
          <a:endParaRPr b="1">
            <a:solidFill>
              <a:srgbClr val="000000"/>
            </a:solidFill>
            <a:latin typeface="Arial" panose="020B0604020202020204" pitchFamily="34" charset="0"/>
          </a:endParaRPr>
        </a:p>
      </dgm:t>
    </dgm:pt>
    <dgm:pt modelId="{DDE82D52-39C5-4559-889A-845F948401F5}" cxnId="{DB5C642A-7160-48BA-A5C5-831BC59CDAE4}" type="parTrans">
      <dgm:prSet/>
      <dgm:spPr/>
    </dgm:pt>
    <dgm:pt modelId="{FBFE287E-C982-4060-A075-830A43DF1880}" cxnId="{DB5C642A-7160-48BA-A5C5-831BC59CDAE4}" type="sibTrans">
      <dgm:prSet/>
      <dgm:spPr/>
    </dgm:pt>
    <dgm:pt modelId="{8C4A7757-AB7F-4F3E-816A-6C228874E578}">
      <dgm:prSet/>
      <dgm:spPr/>
      <dgm:t>
        <a:bodyPr vert="horz" wrap="square" lIns="67889" tIns="33944" rIns="67889" bIns="33944" anchor="ctr" anchorCtr="0"/>
        <a:p>
          <a:pPr algn="ctr"/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СН</a:t>
          </a:r>
          <a:r>
            <a:rPr b="1" baseline="-25000">
              <a:solidFill>
                <a:srgbClr val="000000"/>
              </a:solidFill>
              <a:latin typeface="Arial" panose="020B0604020202020204" pitchFamily="34" charset="0"/>
            </a:rPr>
            <a:t>3</a:t>
          </a:r>
          <a:endParaRPr b="1" baseline="-25000">
            <a:solidFill>
              <a:srgbClr val="000000"/>
            </a:solidFill>
            <a:latin typeface="Arial" panose="020B0604020202020204" pitchFamily="34" charset="0"/>
          </a:endParaRPr>
        </a:p>
        <a:p>
          <a:pPr algn="ctr"/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\</a:t>
          </a:r>
          <a:endParaRPr b="1">
            <a:solidFill>
              <a:srgbClr val="000000"/>
            </a:solidFill>
            <a:latin typeface="Arial" panose="020B0604020202020204" pitchFamily="34" charset="0"/>
          </a:endParaRPr>
        </a:p>
        <a:p>
          <a:pPr algn="ctr"/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СН</a:t>
          </a:r>
          <a:r>
            <a:rPr b="1" baseline="-25000">
              <a:solidFill>
                <a:srgbClr val="000000"/>
              </a:solidFill>
              <a:latin typeface="Arial" panose="020B0604020202020204" pitchFamily="34" charset="0"/>
            </a:rPr>
            <a:t>3</a:t>
          </a:r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-С-СН</a:t>
          </a:r>
          <a:r>
            <a:rPr b="1" baseline="-25000">
              <a:solidFill>
                <a:srgbClr val="000000"/>
              </a:solidFill>
              <a:latin typeface="Arial" panose="020B0604020202020204" pitchFamily="34" charset="0"/>
            </a:rPr>
            <a:t>3</a:t>
          </a:r>
          <a:endParaRPr b="1" baseline="-25000">
            <a:solidFill>
              <a:srgbClr val="000000"/>
            </a:solidFill>
            <a:latin typeface="Arial" panose="020B0604020202020204" pitchFamily="34" charset="0"/>
          </a:endParaRPr>
        </a:p>
        <a:p>
          <a:pPr algn="ctr"/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/</a:t>
          </a:r>
          <a:endParaRPr b="1">
            <a:solidFill>
              <a:srgbClr val="000000"/>
            </a:solidFill>
            <a:latin typeface="Arial" panose="020B0604020202020204" pitchFamily="34" charset="0"/>
          </a:endParaRPr>
        </a:p>
        <a:p>
          <a:pPr algn="ctr"/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СН</a:t>
          </a:r>
          <a:r>
            <a:rPr b="1" baseline="-25000">
              <a:solidFill>
                <a:srgbClr val="000000"/>
              </a:solidFill>
              <a:latin typeface="Arial" panose="020B0604020202020204" pitchFamily="34" charset="0"/>
            </a:rPr>
            <a:t>3</a:t>
          </a:r>
          <a:endParaRPr b="1" baseline="-25000">
            <a:solidFill>
              <a:srgbClr val="000000"/>
            </a:solidFill>
            <a:latin typeface="Arial" panose="020B0604020202020204" pitchFamily="34" charset="0"/>
          </a:endParaRPr>
        </a:p>
        <a:p>
          <a:pPr algn="ctr"/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>2,2-диметилпропан</a:t>
          </a:r>
          <a:r>
            <a:rPr b="1">
              <a:solidFill>
                <a:srgbClr val="000000"/>
              </a:solidFill>
              <a:latin typeface="Arial" panose="020B0604020202020204" pitchFamily="34" charset="0"/>
            </a:rPr>
            <a:t/>
          </a:r>
          <a:endParaRPr b="1">
            <a:solidFill>
              <a:srgbClr val="000000"/>
            </a:solidFill>
            <a:latin typeface="Arial" panose="020B0604020202020204" pitchFamily="34" charset="0"/>
          </a:endParaRPr>
        </a:p>
      </dgm:t>
    </dgm:pt>
    <dgm:pt modelId="{8AB5E2B0-B5A9-4C3B-8448-44E3A7794095}" cxnId="{542C358B-D29A-43E5-93B6-85FA7DAD42DD}" type="parTrans">
      <dgm:prSet/>
      <dgm:spPr/>
    </dgm:pt>
    <dgm:pt modelId="{7EA9D2CC-0E0D-4050-A6C5-826780C5CB35}" cxnId="{542C358B-D29A-43E5-93B6-85FA7DAD42DD}" type="sibTrans">
      <dgm:prSet/>
      <dgm:spPr/>
    </dgm:pt>
    <dgm:pt modelId="{FFBAD817-850D-4081-8965-BF99193E534D}" type="pres">
      <dgm:prSet presAssocID="{937DD577-5809-472A-81AD-EE32E8A44F46}" presName="hierChild1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C3D0CFD-074A-4F57-BAF2-334E667399D2}" type="pres">
      <dgm:prSet presAssocID="{BB0FB097-187F-434D-8B8E-ABAB82191ECE}" presName="hierRoot1">
        <dgm:presLayoutVars>
          <dgm:hierBranch/>
        </dgm:presLayoutVars>
      </dgm:prSet>
      <dgm:spPr/>
    </dgm:pt>
    <dgm:pt modelId="{948B5C25-7AE9-451A-B69C-385EECF218DA}" type="pres">
      <dgm:prSet presAssocID="{BB0FB097-187F-434D-8B8E-ABAB82191ECE}" presName="rootComposite1"/>
      <dgm:spPr/>
    </dgm:pt>
    <dgm:pt modelId="{CACD87BE-DDED-4AC0-84DD-732AD6D9B11C}" type="pres">
      <dgm:prSet presAssocID="{BB0FB097-187F-434D-8B8E-ABAB82191ECE}" presName="hierChild2"/>
      <dgm:spPr/>
    </dgm:pt>
    <dgm:pt modelId="{39EEE563-F925-4C4A-96EA-A27C03CC7962}" type="pres">
      <dgm:prSet presAssocID="{BB0FB097-187F-434D-8B8E-ABAB82191ECE}" presName="hierChild3"/>
      <dgm:spPr/>
    </dgm:pt>
    <dgm:pt modelId="{618869D5-D73D-407C-816E-0CFCE34E9DB8}" type="pres">
      <dgm:prSet presAssocID="{BB0FB097-187F-434D-8B8E-ABAB82191ECE}" presName="rootText1" presStyleLbl="node0" presStyleIdx="0" presStyleCnt="1">
        <dgm:presLayoutVars>
          <dgm:chPref val="3"/>
        </dgm:presLayoutVars>
      </dgm:prSet>
      <dgm:spPr/>
    </dgm:pt>
    <dgm:pt modelId="{700F9632-6138-4815-AC86-D66B1DCBAE71}" type="pres">
      <dgm:prSet presAssocID="{BB0FB097-187F-434D-8B8E-ABAB82191ECE}" presName="rootConnector1" presStyleLbl="node1"/>
      <dgm:spPr/>
    </dgm:pt>
    <dgm:pt modelId="{B3089ED8-A051-4E9E-B630-08FD72D41C8F}" type="pres">
      <dgm:prSet presAssocID="{A760CC93-7B89-4BEC-AC80-ACE83AF0CB3A}" presName="Name35" presStyleLbl="parChTrans1D2" presStyleIdx="0" presStyleCnt="3"/>
      <dgm:spPr/>
    </dgm:pt>
    <dgm:pt modelId="{88A28D7E-98E0-4EAA-9448-4B5BAAB1B65B}" type="pres">
      <dgm:prSet presAssocID="{87EEE745-EEF1-4C53-BF60-143CD811347D}" presName="hierRoot2">
        <dgm:presLayoutVars>
          <dgm:hierBranch/>
        </dgm:presLayoutVars>
      </dgm:prSet>
      <dgm:spPr/>
    </dgm:pt>
    <dgm:pt modelId="{3C017E89-D77C-4A93-B985-3CE5DE480903}" type="pres">
      <dgm:prSet presAssocID="{87EEE745-EEF1-4C53-BF60-143CD811347D}" presName="rootComposite"/>
      <dgm:spPr/>
    </dgm:pt>
    <dgm:pt modelId="{066A6DE2-301D-4698-B631-42F747AB24EA}" type="pres">
      <dgm:prSet presAssocID="{87EEE745-EEF1-4C53-BF60-143CD811347D}" presName="hierChild4"/>
      <dgm:spPr/>
    </dgm:pt>
    <dgm:pt modelId="{C961DF26-F5A2-4228-A606-DC56FB8DDBE6}" type="pres">
      <dgm:prSet presAssocID="{87EEE745-EEF1-4C53-BF60-143CD811347D}" presName="hierChild5"/>
      <dgm:spPr/>
    </dgm:pt>
    <dgm:pt modelId="{0D69B758-B7AC-4C62-A5AC-B3DAF746EE20}" type="pres">
      <dgm:prSet presAssocID="{87EEE745-EEF1-4C53-BF60-143CD811347D}" presName="rootText" presStyleLbl="node2" presStyleIdx="0" presStyleCnt="3">
        <dgm:presLayoutVars>
          <dgm:chPref val="3"/>
        </dgm:presLayoutVars>
      </dgm:prSet>
      <dgm:spPr/>
    </dgm:pt>
    <dgm:pt modelId="{0A9C1A3D-C702-4A36-A874-6AB6E12D24CC}" type="pres">
      <dgm:prSet presAssocID="{87EEE745-EEF1-4C53-BF60-143CD811347D}" presName="rootConnector" presStyleLbl="node2" presStyleIdx="0" presStyleCnt="3"/>
      <dgm:spPr/>
    </dgm:pt>
    <dgm:pt modelId="{223DD381-322E-495D-B0A0-F8E024D84810}" type="pres">
      <dgm:prSet presAssocID="{DDE82D52-39C5-4559-889A-845F948401F5}" presName="Name35" presStyleLbl="parChTrans1D2" presStyleIdx="1" presStyleCnt="3"/>
      <dgm:spPr/>
    </dgm:pt>
    <dgm:pt modelId="{A59203BD-E472-41B3-AFBA-DA82888D3FE3}" type="pres">
      <dgm:prSet presAssocID="{14881813-0C41-40FC-8E4F-6DCA48F40555}" presName="hierRoot2">
        <dgm:presLayoutVars>
          <dgm:hierBranch/>
        </dgm:presLayoutVars>
      </dgm:prSet>
      <dgm:spPr/>
    </dgm:pt>
    <dgm:pt modelId="{086DAD3F-0EFD-458B-8B8D-4F6C23AFD86E}" type="pres">
      <dgm:prSet presAssocID="{14881813-0C41-40FC-8E4F-6DCA48F40555}" presName="rootComposite"/>
      <dgm:spPr/>
    </dgm:pt>
    <dgm:pt modelId="{2BA5F3E9-D79F-47D7-B37A-0C20204804F7}" type="pres">
      <dgm:prSet presAssocID="{14881813-0C41-40FC-8E4F-6DCA48F40555}" presName="hierChild4"/>
      <dgm:spPr/>
    </dgm:pt>
    <dgm:pt modelId="{EB558330-2A10-4138-B90E-0C1BCC54FEBD}" type="pres">
      <dgm:prSet presAssocID="{14881813-0C41-40FC-8E4F-6DCA48F40555}" presName="hierChild5"/>
      <dgm:spPr/>
    </dgm:pt>
    <dgm:pt modelId="{F03A2DE1-6E89-43C0-92CF-B1B5492C950D}" type="pres">
      <dgm:prSet presAssocID="{14881813-0C41-40FC-8E4F-6DCA48F40555}" presName="rootText" presStyleLbl="node2" presStyleIdx="1" presStyleCnt="3">
        <dgm:presLayoutVars>
          <dgm:chPref val="3"/>
        </dgm:presLayoutVars>
      </dgm:prSet>
      <dgm:spPr/>
    </dgm:pt>
    <dgm:pt modelId="{67D922CF-D4D3-4A7D-AF98-0A990A425214}" type="pres">
      <dgm:prSet presAssocID="{14881813-0C41-40FC-8E4F-6DCA48F40555}" presName="rootConnector" presStyleLbl="node2" presStyleIdx="1" presStyleCnt="3"/>
      <dgm:spPr/>
    </dgm:pt>
    <dgm:pt modelId="{B5BC7190-C1B0-48B5-BD3F-045BDE61ABD5}" type="pres">
      <dgm:prSet presAssocID="{8AB5E2B0-B5A9-4C3B-8448-44E3A7794095}" presName="Name35" presStyleLbl="parChTrans1D2" presStyleIdx="2" presStyleCnt="3"/>
      <dgm:spPr/>
    </dgm:pt>
    <dgm:pt modelId="{4F6A0A25-EA0E-4FC5-ADE1-82BA607C5161}" type="pres">
      <dgm:prSet presAssocID="{8C4A7757-AB7F-4F3E-816A-6C228874E578}" presName="hierRoot2">
        <dgm:presLayoutVars>
          <dgm:hierBranch/>
        </dgm:presLayoutVars>
      </dgm:prSet>
      <dgm:spPr/>
    </dgm:pt>
    <dgm:pt modelId="{4C9F1025-B588-4973-A9F4-386AD2350977}" type="pres">
      <dgm:prSet presAssocID="{8C4A7757-AB7F-4F3E-816A-6C228874E578}" presName="rootComposite"/>
      <dgm:spPr/>
    </dgm:pt>
    <dgm:pt modelId="{21197EAA-5437-4266-B093-A1B79D81D490}" type="pres">
      <dgm:prSet presAssocID="{8C4A7757-AB7F-4F3E-816A-6C228874E578}" presName="hierChild4"/>
      <dgm:spPr/>
    </dgm:pt>
    <dgm:pt modelId="{ED761D50-99B2-46D0-BEAC-C7668CFC1D1C}" type="pres">
      <dgm:prSet presAssocID="{8C4A7757-AB7F-4F3E-816A-6C228874E578}" presName="hierChild5"/>
      <dgm:spPr/>
    </dgm:pt>
    <dgm:pt modelId="{A33982E4-0ECD-4227-8383-2BBF1EE4E91A}" type="pres">
      <dgm:prSet presAssocID="{8C4A7757-AB7F-4F3E-816A-6C228874E578}" presName="rootText" presStyleLbl="node2" presStyleIdx="2" presStyleCnt="3">
        <dgm:presLayoutVars>
          <dgm:chPref val="3"/>
        </dgm:presLayoutVars>
      </dgm:prSet>
      <dgm:spPr/>
    </dgm:pt>
    <dgm:pt modelId="{C5AE859D-02B5-4F5F-9DAF-1AD193D0B1D7}" type="pres">
      <dgm:prSet presAssocID="{8C4A7757-AB7F-4F3E-816A-6C228874E578}" presName="rootConnector" presStyleLbl="node2" presStyleIdx="2" presStyleCnt="3"/>
      <dgm:spPr/>
    </dgm:pt>
  </dgm:ptLst>
  <dgm:cxnLst>
    <dgm:cxn modelId="{CBF551B0-484D-4D5C-BE32-3A12572FE44C}" srcId="{937DD577-5809-472A-81AD-EE32E8A44F46}" destId="{BB0FB097-187F-434D-8B8E-ABAB82191ECE}" srcOrd="0" destOrd="0" parTransId="{CEC9FC3E-A9A2-46E2-9727-1B8B2ACF1F6B}" sibTransId="{D7B90BEE-17A3-45FA-A1AE-60F6909C3A3A}"/>
    <dgm:cxn modelId="{CEE14CFE-CE0E-4FCC-8DE2-12E85C97DEB3}" srcId="{BB0FB097-187F-434D-8B8E-ABAB82191ECE}" destId="{87EEE745-EEF1-4C53-BF60-143CD811347D}" srcOrd="0" destOrd="0" parTransId="{A760CC93-7B89-4BEC-AC80-ACE83AF0CB3A}" sibTransId="{649B1355-F4CC-4D4E-A31A-0EA674E928F0}"/>
    <dgm:cxn modelId="{DB5C642A-7160-48BA-A5C5-831BC59CDAE4}" srcId="{BB0FB097-187F-434D-8B8E-ABAB82191ECE}" destId="{14881813-0C41-40FC-8E4F-6DCA48F40555}" srcOrd="1" destOrd="0" parTransId="{DDE82D52-39C5-4559-889A-845F948401F5}" sibTransId="{FBFE287E-C982-4060-A075-830A43DF1880}"/>
    <dgm:cxn modelId="{542C358B-D29A-43E5-93B6-85FA7DAD42DD}" srcId="{BB0FB097-187F-434D-8B8E-ABAB82191ECE}" destId="{8C4A7757-AB7F-4F3E-816A-6C228874E578}" srcOrd="2" destOrd="0" parTransId="{8AB5E2B0-B5A9-4C3B-8448-44E3A7794095}" sibTransId="{7EA9D2CC-0E0D-4050-A6C5-826780C5CB35}"/>
    <dgm:cxn modelId="{1AEA54DD-E84D-427F-819A-34A5E2CAA80B}" type="presOf" srcId="{937DD577-5809-472A-81AD-EE32E8A44F46}" destId="{FFBAD817-850D-4081-8965-BF99193E534D}" srcOrd="0" destOrd="0"/>
    <dgm:cxn modelId="{1481E8E9-EAC3-4CB5-B6B3-47230D2D7563}" type="presParOf" srcId="{FFBAD817-850D-4081-8965-BF99193E534D}" destId="{BC3D0CFD-074A-4F57-BAF2-334E667399D2}" srcOrd="0" destOrd="0"/>
    <dgm:cxn modelId="{1788AD30-25B3-4C93-87E1-11A10A7FF5AB}" type="presParOf" srcId="{BC3D0CFD-074A-4F57-BAF2-334E667399D2}" destId="{948B5C25-7AE9-451A-B69C-385EECF218DA}" srcOrd="0" destOrd="0"/>
    <dgm:cxn modelId="{A62EE718-EBC2-4173-8EF5-CAD6EB5FD930}" type="presParOf" srcId="{BC3D0CFD-074A-4F57-BAF2-334E667399D2}" destId="{CACD87BE-DDED-4AC0-84DD-732AD6D9B11C}" srcOrd="1" destOrd="0"/>
    <dgm:cxn modelId="{168560E9-916F-4A4A-9AD0-643BF242A628}" type="presParOf" srcId="{BC3D0CFD-074A-4F57-BAF2-334E667399D2}" destId="{39EEE563-F925-4C4A-96EA-A27C03CC7962}" srcOrd="2" destOrd="0"/>
    <dgm:cxn modelId="{671E1D92-31C6-4B06-AA9F-C3DCD0450064}" type="presParOf" srcId="{948B5C25-7AE9-451A-B69C-385EECF218DA}" destId="{618869D5-D73D-407C-816E-0CFCE34E9DB8}" srcOrd="0" destOrd="0"/>
    <dgm:cxn modelId="{7E583778-A341-4A8D-AD90-CC790900CF9A}" type="presOf" srcId="{BB0FB097-187F-434D-8B8E-ABAB82191ECE}" destId="{618869D5-D73D-407C-816E-0CFCE34E9DB8}" srcOrd="0" destOrd="0"/>
    <dgm:cxn modelId="{2CDF937A-DA0C-4EF2-92A8-284EAC49DB5E}" type="presParOf" srcId="{948B5C25-7AE9-451A-B69C-385EECF218DA}" destId="{700F9632-6138-4815-AC86-D66B1DCBAE71}" srcOrd="1" destOrd="0"/>
    <dgm:cxn modelId="{41566128-0E57-4AF4-AA1A-96F272AFA815}" type="presOf" srcId="{BB0FB097-187F-434D-8B8E-ABAB82191ECE}" destId="{700F9632-6138-4815-AC86-D66B1DCBAE71}" srcOrd="0" destOrd="0"/>
    <dgm:cxn modelId="{C538A32E-E61D-41A0-AE94-42159000C57F}" type="presParOf" srcId="{CACD87BE-DDED-4AC0-84DD-732AD6D9B11C}" destId="{B3089ED8-A051-4E9E-B630-08FD72D41C8F}" srcOrd="0" destOrd="0"/>
    <dgm:cxn modelId="{15557773-E687-4051-8A3D-105BF6303148}" type="presOf" srcId="{A760CC93-7B89-4BEC-AC80-ACE83AF0CB3A}" destId="{B3089ED8-A051-4E9E-B630-08FD72D41C8F}" srcOrd="0" destOrd="0"/>
    <dgm:cxn modelId="{120E43DE-A6C9-4FED-A318-0074CBE717AC}" type="presParOf" srcId="{CACD87BE-DDED-4AC0-84DD-732AD6D9B11C}" destId="{88A28D7E-98E0-4EAA-9448-4B5BAAB1B65B}" srcOrd="1" destOrd="0"/>
    <dgm:cxn modelId="{B85E8D20-10B7-44B4-B567-2FADED0D5050}" type="presParOf" srcId="{88A28D7E-98E0-4EAA-9448-4B5BAAB1B65B}" destId="{3C017E89-D77C-4A93-B985-3CE5DE480903}" srcOrd="0" destOrd="0"/>
    <dgm:cxn modelId="{51CB57C6-46A8-46EC-8993-6F6CC6F9A06E}" type="presParOf" srcId="{88A28D7E-98E0-4EAA-9448-4B5BAAB1B65B}" destId="{066A6DE2-301D-4698-B631-42F747AB24EA}" srcOrd="1" destOrd="0"/>
    <dgm:cxn modelId="{D7AA0180-87BD-40B9-ABFD-BB6A0D232BCB}" type="presParOf" srcId="{88A28D7E-98E0-4EAA-9448-4B5BAAB1B65B}" destId="{C961DF26-F5A2-4228-A606-DC56FB8DDBE6}" srcOrd="2" destOrd="0"/>
    <dgm:cxn modelId="{F2BA6C07-E240-48FA-9E43-FD12515FD801}" type="presParOf" srcId="{3C017E89-D77C-4A93-B985-3CE5DE480903}" destId="{0D69B758-B7AC-4C62-A5AC-B3DAF746EE20}" srcOrd="0" destOrd="0"/>
    <dgm:cxn modelId="{A991C329-BC94-4907-B4BF-D28214F3F187}" type="presOf" srcId="{87EEE745-EEF1-4C53-BF60-143CD811347D}" destId="{0D69B758-B7AC-4C62-A5AC-B3DAF746EE20}" srcOrd="0" destOrd="0"/>
    <dgm:cxn modelId="{A0BDCB60-E05D-4228-8F47-D6539742E1A8}" type="presParOf" srcId="{3C017E89-D77C-4A93-B985-3CE5DE480903}" destId="{0A9C1A3D-C702-4A36-A874-6AB6E12D24CC}" srcOrd="1" destOrd="0"/>
    <dgm:cxn modelId="{BC01C73B-D43E-4B4F-935B-5E254925B73E}" type="presOf" srcId="{87EEE745-EEF1-4C53-BF60-143CD811347D}" destId="{0A9C1A3D-C702-4A36-A874-6AB6E12D24CC}" srcOrd="0" destOrd="0"/>
    <dgm:cxn modelId="{C5BD5657-398A-4D6D-962A-55A9822DB555}" type="presParOf" srcId="{CACD87BE-DDED-4AC0-84DD-732AD6D9B11C}" destId="{223DD381-322E-495D-B0A0-F8E024D84810}" srcOrd="2" destOrd="0"/>
    <dgm:cxn modelId="{F3105A6E-F424-4864-A10F-F65B3B45204C}" type="presOf" srcId="{DDE82D52-39C5-4559-889A-845F948401F5}" destId="{223DD381-322E-495D-B0A0-F8E024D84810}" srcOrd="0" destOrd="0"/>
    <dgm:cxn modelId="{D702824D-A9F1-4FEB-A266-547306AC4705}" type="presParOf" srcId="{CACD87BE-DDED-4AC0-84DD-732AD6D9B11C}" destId="{A59203BD-E472-41B3-AFBA-DA82888D3FE3}" srcOrd="3" destOrd="0"/>
    <dgm:cxn modelId="{F6DFBDFD-CBD6-4C29-8D28-BF022083F976}" type="presParOf" srcId="{A59203BD-E472-41B3-AFBA-DA82888D3FE3}" destId="{086DAD3F-0EFD-458B-8B8D-4F6C23AFD86E}" srcOrd="0" destOrd="0"/>
    <dgm:cxn modelId="{DF04792C-2950-4ABC-B680-E0CA3F302681}" type="presParOf" srcId="{A59203BD-E472-41B3-AFBA-DA82888D3FE3}" destId="{2BA5F3E9-D79F-47D7-B37A-0C20204804F7}" srcOrd="1" destOrd="0"/>
    <dgm:cxn modelId="{5BC844C8-139B-4CE1-8588-988DB63036D5}" type="presParOf" srcId="{A59203BD-E472-41B3-AFBA-DA82888D3FE3}" destId="{EB558330-2A10-4138-B90E-0C1BCC54FEBD}" srcOrd="2" destOrd="0"/>
    <dgm:cxn modelId="{CB52C8FB-AACA-4F76-99F2-7BCA8BA262FB}" type="presParOf" srcId="{086DAD3F-0EFD-458B-8B8D-4F6C23AFD86E}" destId="{F03A2DE1-6E89-43C0-92CF-B1B5492C950D}" srcOrd="0" destOrd="0"/>
    <dgm:cxn modelId="{32610675-9353-4E22-84E8-7DF260D073CF}" type="presOf" srcId="{14881813-0C41-40FC-8E4F-6DCA48F40555}" destId="{F03A2DE1-6E89-43C0-92CF-B1B5492C950D}" srcOrd="0" destOrd="0"/>
    <dgm:cxn modelId="{146E0367-D59F-4C10-961A-FE2155E65C6E}" type="presParOf" srcId="{086DAD3F-0EFD-458B-8B8D-4F6C23AFD86E}" destId="{67D922CF-D4D3-4A7D-AF98-0A990A425214}" srcOrd="1" destOrd="0"/>
    <dgm:cxn modelId="{D8BA2BD1-0C1C-4F99-8A74-0CC593E0B429}" type="presOf" srcId="{14881813-0C41-40FC-8E4F-6DCA48F40555}" destId="{67D922CF-D4D3-4A7D-AF98-0A990A425214}" srcOrd="0" destOrd="0"/>
    <dgm:cxn modelId="{50253066-FFC1-49B0-B8B6-4202FFC86C76}" type="presParOf" srcId="{CACD87BE-DDED-4AC0-84DD-732AD6D9B11C}" destId="{B5BC7190-C1B0-48B5-BD3F-045BDE61ABD5}" srcOrd="4" destOrd="0"/>
    <dgm:cxn modelId="{D8128890-6AD4-4295-B9C4-054E3B27B5FD}" type="presOf" srcId="{8AB5E2B0-B5A9-4C3B-8448-44E3A7794095}" destId="{B5BC7190-C1B0-48B5-BD3F-045BDE61ABD5}" srcOrd="0" destOrd="0"/>
    <dgm:cxn modelId="{2A1440EA-A2E6-4DB9-93E0-1DC9AF0B04D8}" type="presParOf" srcId="{CACD87BE-DDED-4AC0-84DD-732AD6D9B11C}" destId="{4F6A0A25-EA0E-4FC5-ADE1-82BA607C5161}" srcOrd="5" destOrd="0"/>
    <dgm:cxn modelId="{9E7F9AEF-4F34-40BC-8F09-2A30DDFC52F7}" type="presParOf" srcId="{4F6A0A25-EA0E-4FC5-ADE1-82BA607C5161}" destId="{4C9F1025-B588-4973-A9F4-386AD2350977}" srcOrd="0" destOrd="0"/>
    <dgm:cxn modelId="{0194462F-FAF2-4FD0-B02D-9740735704E5}" type="presParOf" srcId="{4F6A0A25-EA0E-4FC5-ADE1-82BA607C5161}" destId="{21197EAA-5437-4266-B093-A1B79D81D490}" srcOrd="1" destOrd="0"/>
    <dgm:cxn modelId="{B2BFBDB3-F72C-4A77-883C-3CCCA994F014}" type="presParOf" srcId="{4F6A0A25-EA0E-4FC5-ADE1-82BA607C5161}" destId="{ED761D50-99B2-46D0-BEAC-C7668CFC1D1C}" srcOrd="2" destOrd="0"/>
    <dgm:cxn modelId="{E1F996DF-B90E-4A3A-B1E7-FFF9EAA47D29}" type="presParOf" srcId="{4C9F1025-B588-4973-A9F4-386AD2350977}" destId="{A33982E4-0ECD-4227-8383-2BBF1EE4E91A}" srcOrd="0" destOrd="0"/>
    <dgm:cxn modelId="{BDB4FAC8-BD47-42D2-AB09-CC55EDE9FC3F}" type="presOf" srcId="{8C4A7757-AB7F-4F3E-816A-6C228874E578}" destId="{A33982E4-0ECD-4227-8383-2BBF1EE4E91A}" srcOrd="0" destOrd="0"/>
    <dgm:cxn modelId="{32364AC5-61E5-47EC-8622-316FF9E0AE40}" type="presParOf" srcId="{4C9F1025-B588-4973-A9F4-386AD2350977}" destId="{C5AE859D-02B5-4F5F-9DAF-1AD193D0B1D7}" srcOrd="1" destOrd="0"/>
    <dgm:cxn modelId="{533B4700-DBB8-4457-91ED-E573913E6B21}" type="presOf" srcId="{8C4A7757-AB7F-4F3E-816A-6C228874E578}" destId="{C5AE859D-02B5-4F5F-9DAF-1AD193D0B1D7}" srcOrd="0" destOrd="0"/>
  </dgm:cxnLst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linDir" val="fromT"/>
                  <dgm:param type="chAlign" val="r"/>
                </dgm:alg>
              </dgm:if>
              <dgm:if name="Name23" func="var" arg="hierBranch" op="equ" val="r">
                <dgm:alg type="hierChild">
                  <dgm:param type="linDir" val="fromT"/>
                  <dgm:param type="chAlign" val="l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linDir" val="fromL"/>
                      <dgm:param type="chAlign" val="l"/>
                      <dgm:param type="secLinDir" val="fromT"/>
                      <dgm:param type="secChAlign" val="t"/>
                    </dgm:alg>
                  </dgm:if>
                  <dgm:else name="Name27">
                    <dgm:alg type="hierChild">
                      <dgm:param type="linDir" val="fromR"/>
                      <dgm:param type="chAlign" val="l"/>
                      <dgm:param type="secLinDir" val="fromT"/>
                      <dgm:param type="secChAlign" val="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srcNode" val="rootConnector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srcNode" val="rootConnector1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srcNode" val="rootConnector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85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89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05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linDir" val="fromL"/>
                  <dgm:param type="chAlign" val="l"/>
                  <dgm:param type="secLinDir" val="fromT"/>
                  <dgm:param type="secChAlign" val="t"/>
                </dgm:alg>
              </dgm:if>
              <dgm:else name="Name109">
                <dgm:alg type="hierChild">
                  <dgm:param type="linDir" val="fromR"/>
                  <dgm:param type="chAlign" val="l"/>
                  <dgm:param type="secLinDir" val="fromT"/>
                  <dgm:param type="secChAlign" val="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129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133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46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8132" name="Rectangle 4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90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Образец текста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Второй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Третий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Четвертый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Пятый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ru-RU" sz="1200" dirty="0"/>
            </a:fld>
            <a:endParaRPr lang="ru-RU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/>
          <p:nvPr/>
        </p:nvGrpSpPr>
        <p:grpSpPr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73" name="Freeform 3"/>
            <p:cNvSpPr/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grpSp>
          <p:nvGrpSpPr>
            <p:cNvPr id="6153" name="Group 4"/>
            <p:cNvGrpSpPr/>
            <p:nvPr userDrawn="1"/>
          </p:nvGrpSpPr>
          <p:grpSpPr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25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6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7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8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9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0" name="Freeform 10"/>
              <p:cNvSpPr/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1" name="Freeform 11"/>
              <p:cNvSpPr/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2" name="Freeform 12"/>
              <p:cNvSpPr/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3" name="Freeform 13"/>
              <p:cNvSpPr/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4" name="Freeform 14"/>
              <p:cNvSpPr/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5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154" name="Group 16"/>
            <p:cNvGrpSpPr/>
            <p:nvPr userDrawn="1"/>
          </p:nvGrpSpPr>
          <p:grpSpPr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07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8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9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1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3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4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5" name="Freeform 25"/>
              <p:cNvSpPr/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6" name="Freeform 26"/>
              <p:cNvSpPr/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7" name="Freeform 27"/>
              <p:cNvSpPr/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8" name="Freeform 28"/>
              <p:cNvSpPr/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9" name="Freeform 29"/>
              <p:cNvSpPr/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0" name="Freeform 30"/>
              <p:cNvSpPr/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1" name="Freeform 31"/>
              <p:cNvSpPr/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2" name="Freeform 32"/>
              <p:cNvSpPr/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" name="Freeform 33"/>
              <p:cNvSpPr/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4" name="Freeform 34"/>
              <p:cNvSpPr/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155" name="Group 35"/>
            <p:cNvGrpSpPr/>
            <p:nvPr userDrawn="1"/>
          </p:nvGrpSpPr>
          <p:grpSpPr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0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1" name="Freeform 37"/>
              <p:cNvSpPr/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" name="Freeform 38"/>
              <p:cNvSpPr/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3" name="Freeform 39"/>
              <p:cNvSpPr/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" name="Freeform 40"/>
              <p:cNvSpPr/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5" name="Freeform 41"/>
              <p:cNvSpPr/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6" name="Freeform 42"/>
              <p:cNvSpPr/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7" name="Freeform 43"/>
              <p:cNvSpPr/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8" name="Freeform 44"/>
              <p:cNvSpPr/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9" name="Freeform 45"/>
              <p:cNvSpPr/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0" name="Freeform 46"/>
              <p:cNvSpPr/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1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2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3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4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5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6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156" name="Group 53"/>
            <p:cNvGrpSpPr/>
            <p:nvPr userDrawn="1"/>
          </p:nvGrpSpPr>
          <p:grpSpPr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78" name="Freeform 54"/>
              <p:cNvSpPr/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9" name="Freeform 55"/>
              <p:cNvSpPr/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" name="Freeform 56"/>
              <p:cNvSpPr/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1" name="Freeform 57"/>
              <p:cNvSpPr/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" name="Freeform 58"/>
              <p:cNvSpPr/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" name="Freeform 59"/>
              <p:cNvSpPr/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4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grpSp>
            <p:nvGrpSpPr>
              <p:cNvPr id="6164" name="Group 61"/>
              <p:cNvGrpSpPr/>
              <p:nvPr/>
            </p:nvGrpSpPr>
            <p:grpSpPr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86" name="Oval 62"/>
                <p:cNvSpPr>
                  <a:spLocks noChangeArrowheads="1"/>
                </p:cNvSpPr>
                <p:nvPr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</a:ln>
                <a:effectLst/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7" name="Oval 63"/>
                <p:cNvSpPr>
                  <a:spLocks noChangeArrowheads="1"/>
                </p:cNvSpPr>
                <p:nvPr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</a:ln>
                <a:effectLst/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Oval 64"/>
                <p:cNvSpPr>
                  <a:spLocks noChangeArrowheads="1"/>
                </p:cNvSpPr>
                <p:nvPr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</a:ln>
                <a:effectLst/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Oval 65"/>
                <p:cNvSpPr>
                  <a:spLocks noChangeArrowheads="1"/>
                </p:cNvSpPr>
                <p:nvPr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</a:ln>
                <a:effectLst/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1030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1030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136" name="Rectangle 6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7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8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algn="r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Замещающий 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Freeform 2"/>
          <p:cNvSpPr/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099" name="Group 3"/>
          <p:cNvGrpSpPr/>
          <p:nvPr/>
        </p:nvGrpSpPr>
        <p:grpSpPr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220" name="Freeform 4"/>
            <p:cNvSpPr/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grpSp>
          <p:nvGrpSpPr>
            <p:cNvPr id="4106" name="Group 5"/>
            <p:cNvGrpSpPr/>
            <p:nvPr userDrawn="1"/>
          </p:nvGrpSpPr>
          <p:grpSpPr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22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2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2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2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2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27" name="Freeform 11"/>
              <p:cNvSpPr/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28" name="Freeform 12"/>
              <p:cNvSpPr/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29" name="Freeform 13"/>
              <p:cNvSpPr/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30" name="Freeform 14"/>
              <p:cNvSpPr/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31" name="Freeform 15"/>
              <p:cNvSpPr/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3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107" name="Group 17"/>
            <p:cNvGrpSpPr/>
            <p:nvPr userDrawn="1"/>
          </p:nvGrpSpPr>
          <p:grpSpPr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23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3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3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3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3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3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4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4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42" name="Freeform 26"/>
              <p:cNvSpPr/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43" name="Freeform 27"/>
              <p:cNvSpPr/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44" name="Freeform 28"/>
              <p:cNvSpPr/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45" name="Freeform 29"/>
              <p:cNvSpPr/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46" name="Freeform 30"/>
              <p:cNvSpPr/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47" name="Freeform 31"/>
              <p:cNvSpPr/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48" name="Freeform 32"/>
              <p:cNvSpPr/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49" name="Freeform 33"/>
              <p:cNvSpPr/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50" name="Freeform 34"/>
              <p:cNvSpPr/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51" name="Freeform 35"/>
              <p:cNvSpPr/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108" name="Group 36"/>
            <p:cNvGrpSpPr/>
            <p:nvPr userDrawn="1"/>
          </p:nvGrpSpPr>
          <p:grpSpPr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25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54" name="Freeform 38"/>
              <p:cNvSpPr/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55" name="Freeform 39"/>
              <p:cNvSpPr/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56" name="Freeform 40"/>
              <p:cNvSpPr/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57" name="Freeform 41"/>
              <p:cNvSpPr/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58" name="Freeform 42"/>
              <p:cNvSpPr/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59" name="Freeform 43"/>
              <p:cNvSpPr/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60" name="Freeform 44"/>
              <p:cNvSpPr/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61" name="Freeform 45"/>
              <p:cNvSpPr/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62" name="Freeform 46"/>
              <p:cNvSpPr/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63" name="Freeform 47"/>
              <p:cNvSpPr/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6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6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6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6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6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6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109" name="Group 54"/>
            <p:cNvGrpSpPr/>
            <p:nvPr userDrawn="1"/>
          </p:nvGrpSpPr>
          <p:grpSpPr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271" name="Freeform 55"/>
              <p:cNvSpPr/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72" name="Freeform 56"/>
              <p:cNvSpPr/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73" name="Freeform 57"/>
              <p:cNvSpPr/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74" name="Freeform 58"/>
              <p:cNvSpPr/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75" name="Freeform 59"/>
              <p:cNvSpPr/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76" name="Freeform 60"/>
              <p:cNvSpPr/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7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grpSp>
            <p:nvGrpSpPr>
              <p:cNvPr id="4117" name="Group 62"/>
              <p:cNvGrpSpPr/>
              <p:nvPr/>
            </p:nvGrpSpPr>
            <p:grpSpPr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279" name="Oval 63"/>
                <p:cNvSpPr>
                  <a:spLocks noChangeArrowheads="1"/>
                </p:cNvSpPr>
                <p:nvPr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</a:ln>
                <a:effectLst/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280" name="Oval 64"/>
                <p:cNvSpPr>
                  <a:spLocks noChangeArrowheads="1"/>
                </p:cNvSpPr>
                <p:nvPr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</a:ln>
                <a:effectLst/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281" name="Oval 65"/>
                <p:cNvSpPr>
                  <a:spLocks noChangeArrowheads="1"/>
                </p:cNvSpPr>
                <p:nvPr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</a:ln>
                <a:effectLst/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282" name="Oval 66"/>
                <p:cNvSpPr>
                  <a:spLocks noChangeArrowheads="1"/>
                </p:cNvSpPr>
                <p:nvPr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</a:ln>
                <a:effectLst/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928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1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928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928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8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8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anose="05000000000000000000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hyperlink" Target="http://gazpromschool.by.ru/projects/alkans/alkani/sp3.htm" TargetMode="External"/><Relationship Id="rId6" Type="http://schemas.openxmlformats.org/officeDocument/2006/relationships/image" Target="../media/image19.png"/><Relationship Id="rId5" Type="http://schemas.openxmlformats.org/officeDocument/2006/relationships/hyperlink" Target="http://ido.tsu.ru/schools/chem/data/res/org/uchpos/text/2/clip_image034.gif" TargetMode="External"/><Relationship Id="rId4" Type="http://schemas.openxmlformats.org/officeDocument/2006/relationships/image" Target="../media/image18.jpeg"/><Relationship Id="rId3" Type="http://schemas.openxmlformats.org/officeDocument/2006/relationships/hyperlink" Target="http://www.bpc.edu/mathscience/chemistry/images/alkanes_big_06_hexane.jpg" TargetMode="External"/><Relationship Id="rId2" Type="http://schemas.openxmlformats.org/officeDocument/2006/relationships/image" Target="../media/image17.jpeg"/><Relationship Id="rId1" Type="http://schemas.openxmlformats.org/officeDocument/2006/relationships/hyperlink" Target="http://www.agakids.ru/chem/200.jpg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2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3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4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0.GIF"/><Relationship Id="rId1" Type="http://schemas.openxmlformats.org/officeDocument/2006/relationships/hyperlink" Target="http://smiles.33b.ru/smile.103428.html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ru.wikipedia.org/wiki/%D0%A0%D1%83%D1%81%D0%B0%D0%BD%D0%BE%D0%B2%D1%81%D0%BA%D0%BE%D0%B5_%D0%B3%D0%B0%D0%B7%D0%BE%D0%B2%D0%BE%D0%B5_%D0%BC%D0%B5%D1%81%D1%82%D0%BE%D1%80%D0%BE%D0%B6%D0%B4%D0%B5%D0%BD%D0%B8%D0%B5" TargetMode="External"/><Relationship Id="rId8" Type="http://schemas.openxmlformats.org/officeDocument/2006/relationships/hyperlink" Target="http://ru.wikipedia.org/wiki/%D0%9B%D0%B5%D0%BD%D0%B8%D0%BD%D0%B3%D1%80%D0%B0%D0%B4%D1%81%D0%BA%D0%BE%D0%B5_%D0%B3%D0%B0%D0%B7%D0%BE%D0%B2%D0%BE%D0%B5_%D0%BC%D0%B5%D1%81%D1%82%D0%BE%D1%80%D0%BE%D0%B6%D0%B4%D0%B5%D0%BD%D0%B8%D0%B5" TargetMode="External"/><Relationship Id="rId7" Type="http://schemas.openxmlformats.org/officeDocument/2006/relationships/hyperlink" Target="http://ru.wikipedia.org/wiki/%D0%A8%D1%82%D0%BE%D0%BA%D0%BC%D0%B0%D0%BD%D0%BE%D0%B2%D1%81%D0%BA%D0%BE%D0%B5_%D0%B3%D0%B0%D0%B7%D0%BE%D0%B2%D0%BE%D0%B5_%D0%BC%D0%B5%D1%81%D1%82%D0%BE%D1%80%D0%BE%D0%B6%D0%B4%D0%B5%D0%BD%D0%B8%D0%B5" TargetMode="External"/><Relationship Id="rId6" Type="http://schemas.openxmlformats.org/officeDocument/2006/relationships/hyperlink" Target="http://ru.wikipedia.org/wiki/%D0%AF%D0%BC%D0%B1%D1%83%D1%80%D0%B3%D1%81%D0%BA%D0%BE%D0%B5_%D0%BD%D0%B5%D1%84%D1%82%D0%B5%D0%B3%D0%B0%D0%B7%D0%BE%D0%BA%D0%BE%D0%BD%D0%B4%D0%B5%D0%BD%D1%81%D0%B0%D1%82%D0%BD%D0%BE%D0%B5_%D0%BC%D0%B5%D1%81%D1%82%D0%BE%D1%80%D0%BE%D0%B6%D0%B4%D0%B5%D0%BD%D0%B8%D0%B5" TargetMode="External"/><Relationship Id="rId5" Type="http://schemas.openxmlformats.org/officeDocument/2006/relationships/hyperlink" Target="http://ru.wikipedia.org/wiki/%D0%A3%D1%80%D0%B5%D0%BD%D0%B3%D0%BE%D0%B9%D1%81%D0%BA%D0%BE%D0%B5_%D0%B3%D0%B0%D0%B7%D0%BE%D0%B2%D0%BE%D0%B5_%D0%BC%D0%B5%D1%81%D1%82%D0%BE%D1%80%D0%BE%D0%B6%D0%B4%D0%B5%D0%BD%D0%B8%D0%B5" TargetMode="External"/><Relationship Id="rId4" Type="http://schemas.openxmlformats.org/officeDocument/2006/relationships/image" Target="C:/Users/2/Desktop/http:/upload.wikimedia.org/wikipedia/commons/thumb/f/f3/Flag_of_Russia.svg/22px-Flag_of_Russia.svg.png" TargetMode="External"/><Relationship Id="rId3" Type="http://schemas.openxmlformats.org/officeDocument/2006/relationships/image" Target="../media/image7.png"/><Relationship Id="rId2" Type="http://schemas.openxmlformats.org/officeDocument/2006/relationships/hyperlink" Target="http://ru.wikipedia.org/wiki/%D0%A4%D0%B0%D0%B9%D0%BB:Flag_of_Russia.svg" TargetMode="External"/><Relationship Id="rId14" Type="http://schemas.openxmlformats.org/officeDocument/2006/relationships/slideLayout" Target="../slideLayouts/slideLayout2.xml"/><Relationship Id="rId13" Type="http://schemas.openxmlformats.org/officeDocument/2006/relationships/hyperlink" Target="http://ru.wikipedia.org/wiki/%D0%A1%D0%B0%D1%85%D0%B0%D0%BB%D0%B8%D0%BD-3" TargetMode="External"/><Relationship Id="rId12" Type="http://schemas.openxmlformats.org/officeDocument/2006/relationships/hyperlink" Target="http://ru.wikipedia.org/w/index.php?title=%D0%97%D0%B0%D0%BF%D0%B0%D0%B4%D0%BD%D0%BE-%D0%9A%D0%B0%D0%BC%D1%87%D0%B0%D1%82%D1%81%D0%BA%D0%B8%D0%B9_%D1%88%D0%B5%D0%BB%D1%8C%D1%84%D0%BE%D0%B2%D1%8B%D0%B9_%D0%BF%D1%80%D0%BE%D0%B5%D0%BA%D1%82&amp;action=edit&amp;redlink=1" TargetMode="External"/><Relationship Id="rId11" Type="http://schemas.openxmlformats.org/officeDocument/2006/relationships/hyperlink" Target="http://ru.wikipedia.org/wiki/%D0%90%D1%81%D1%82%D1%80%D0%B0%D1%85%D0%B0%D0%BD%D1%81%D0%BA%D0%BE%D0%B5_%D0%B3%D0%B0%D0%B7%D0%BE%D0%BA%D0%BE%D0%BD%D0%B4%D0%B5%D0%BD%D1%81%D0%B0%D1%82%D0%BD%D0%BE%D0%B5_%D0%BC%D0%B5%D1%81%D1%82%D0%BE%D1%80%D0%BE%D0%B6%D0%B4%D0%B5%D0%BD%D0%B8%D0%B5" TargetMode="External"/><Relationship Id="rId10" Type="http://schemas.openxmlformats.org/officeDocument/2006/relationships/hyperlink" Target="http://ru.wikipedia.org/w/index.php?title=%D0%9C%D0%B5%D0%B4%D0%B2%D0%B5%D0%B6%D1%8C%D0%B5_%D0%B3%D0%B0%D0%B7%D0%BE%D0%B2%D0%BE%D0%B5_%D0%BC%D0%B5%D1%81%D1%82%D0%BE%D1%80%D0%BE%D0%B6%D0%B4%D0%B5%D0%BD%D0%B8%D0%B5&amp;action=edit&amp;redlink=1" TargetMode="Externa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0.wmf"/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hyperlink" Target="http://jasonreeves.files.wordpress.com/2010/06/question_mark_person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hyperlink" Target="http://festival.1september.ru/files/articles/50/5073/507384/img2.gi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4.png"/><Relationship Id="rId1" Type="http://schemas.openxmlformats.org/officeDocument/2006/relationships/hyperlink" Target="http://ido.tsu.ru/schools/chem/data/res/org/uchpos/text/2/clip_image030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p>
            <a:r>
              <a:rPr lang="ru-RU" altLang="en-US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Строение и свойства алканов</a:t>
            </a:r>
            <a:endParaRPr lang="ru-RU" altLang="en-US"/>
          </a:p>
        </p:txBody>
      </p:sp>
      <p:sp>
        <p:nvSpPr>
          <p:cNvPr id="5" name="Подзаголовок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2327275"/>
          </a:xfrm>
        </p:spPr>
        <p:txBody>
          <a:bodyPr/>
          <a:p>
            <a:pPr algn="r"/>
            <a:endParaRPr lang="ru-RU" altLang="en-US"/>
          </a:p>
          <a:p>
            <a:pPr algn="r"/>
            <a:r>
              <a:rPr lang="ru-RU" altLang="en-US"/>
              <a:t>Подготовил:</a:t>
            </a:r>
            <a:endParaRPr lang="ru-RU" altLang="en-US"/>
          </a:p>
          <a:p>
            <a:pPr algn="r"/>
            <a:r>
              <a:rPr lang="ru-RU" altLang="en-US"/>
              <a:t>Крылова Г.С.</a:t>
            </a:r>
            <a:endParaRPr lang="ru-RU" altLang="en-US"/>
          </a:p>
          <a:p>
            <a:pPr algn="r"/>
            <a:r>
              <a:rPr lang="ru-RU" altLang="en-US"/>
              <a:t>Преподаватель по химии</a:t>
            </a:r>
            <a:endParaRPr lang="ru-RU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9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576263"/>
          </a:xfrm>
        </p:spPr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Вывод:</a:t>
            </a:r>
            <a:br>
              <a:rPr kumimoji="0" lang="ru-RU" sz="40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1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3307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В алканах все четыре неспаренных электрона у углеродных атомов участвуют в процессе гибридизации. Такой процесс называется </a:t>
            </a:r>
            <a:endParaRPr kumimoji="0" lang="ru-RU" sz="2800" b="1" i="0" u="none" strike="noStrike" kern="0" cap="none" spc="0" normalizeH="0" baseline="0" noProof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SP</a:t>
            </a:r>
            <a:r>
              <a:rPr kumimoji="0" lang="en-US" sz="2800" b="1" i="0" u="none" strike="noStrike" kern="0" cap="none" spc="0" normalizeH="0" baseline="3000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 </a:t>
            </a: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–</a:t>
            </a:r>
            <a: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гибридизация</a:t>
            </a:r>
            <a:endParaRPr kumimoji="0" lang="ru-RU" sz="2800" b="1" i="0" u="none" strike="noStrike" kern="0" cap="none" spc="0" normalizeH="0" baseline="0" noProof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6868" name="Picture 4" descr="облака"/>
          <p:cNvPicPr>
            <a:picLocks noChangeAspect="1"/>
          </p:cNvPicPr>
          <p:nvPr>
            <p:ph sz="half" idx="2"/>
          </p:nvPr>
        </p:nvPicPr>
        <p:blipFill>
          <a:blip r:embed="rId1">
            <a:clrChange>
              <a:clrFrom>
                <a:srgbClr val="EBFDE5"/>
              </a:clrFrom>
              <a:clrTo>
                <a:srgbClr val="EBFDE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284663" y="1700213"/>
            <a:ext cx="4151312" cy="3430587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0" cap="none" spc="0" normalizeH="0" baseline="0" noProof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Особенности строения метана</a:t>
            </a:r>
            <a:endParaRPr kumimoji="0" lang="ru-RU" sz="4000" b="1" i="0" u="none" strike="noStrike" kern="0" cap="none" spc="0" normalizeH="0" baseline="0" noProof="0" smtClean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534" name="Rectangle 6"/>
          <p:cNvSpPr>
            <a:spLocks noGrp="1" noChangeArrowheads="1"/>
          </p:cNvSpPr>
          <p:nvPr>
            <p:ph idx="1"/>
          </p:nvPr>
        </p:nvSpPr>
        <p:spPr>
          <a:xfrm>
            <a:off x="4859338" y="1268413"/>
            <a:ext cx="3827463" cy="5329238"/>
          </a:xfrm>
          <a:solidFill>
            <a:srgbClr val="CCFFFF">
              <a:alpha val="94000"/>
            </a:srgbClr>
          </a:solidFill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Гибридные облака углерода взаимно отталкиваются и располагаются в пространстве так, что их оси оказываются направленными к вершинам </a:t>
            </a:r>
            <a:r>
              <a:rPr kumimoji="0" lang="ru-RU" sz="2400" b="1" i="0" u="none" strike="noStrike" kern="0" cap="none" spc="0" normalizeH="0" baseline="0" noProof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тетраэдра</a:t>
            </a:r>
            <a:r>
              <a:rPr kumimoji="0" lang="ru-RU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 где они перекрываются с орбиталаями электронов атомов водорода, образуя сигма-связи.</a:t>
            </a:r>
            <a:endParaRPr kumimoji="0" lang="ru-RU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08" name="Picture 4" descr="1orgvesh2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1196975"/>
            <a:ext cx="4643438" cy="5661025"/>
          </a:xfrm>
          <a:ln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1139825"/>
          </a:xfrm>
        </p:spPr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400" b="1" i="0" u="none" strike="noStrike" kern="0" cap="none" spc="0" normalizeH="0" baseline="0" noProof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Строение алканов</a:t>
            </a:r>
            <a:endParaRPr kumimoji="0" lang="ru-RU" sz="4400" b="1" i="0" u="none" strike="noStrike" kern="0" cap="none" spc="0" normalizeH="0" baseline="0" noProof="0" smtClean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2531" name="Picture 7" descr="Картинка 79 из 100">
            <a:hlinkClick r:id="rId1"/>
          </p:cNvPr>
          <p:cNvPicPr>
            <a:picLocks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859338" y="1773238"/>
            <a:ext cx="3548062" cy="1365250"/>
          </a:xfrm>
          <a:ln/>
        </p:spPr>
      </p:pic>
      <p:pic>
        <p:nvPicPr>
          <p:cNvPr id="22532" name="Picture 5" descr="Картинка 14 из 158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313" y="1484313"/>
            <a:ext cx="3490912" cy="2397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3" name="Picture 10" descr="Картинка 97 из 100">
            <a:hlinkClick r:id="rId5"/>
          </p:cNvPr>
          <p:cNvPicPr>
            <a:picLocks noChangeAspect="1"/>
          </p:cNvPicPr>
          <p:nvPr>
            <p:ph sz="half" idx="2"/>
          </p:nvPr>
        </p:nvPicPr>
        <p:blipFill>
          <a:blip r:embed="rId6"/>
          <a:srcRect/>
          <a:stretch>
            <a:fillRect/>
          </a:stretch>
        </p:blipFill>
        <p:spPr>
          <a:xfrm>
            <a:off x="539750" y="5661025"/>
            <a:ext cx="8208963" cy="936625"/>
          </a:xfrm>
          <a:ln/>
        </p:spPr>
      </p:pic>
      <p:sp>
        <p:nvSpPr>
          <p:cNvPr id="22534" name="Rectangle 12"/>
          <p:cNvSpPr/>
          <p:nvPr/>
        </p:nvSpPr>
        <p:spPr>
          <a:xfrm>
            <a:off x="0" y="4437063"/>
            <a:ext cx="9144000" cy="11906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algn="ctr"/>
            <a:r>
              <a:rPr b="1" dirty="0">
                <a:latin typeface="Arial" panose="020B0604020202020204" pitchFamily="34" charset="0"/>
              </a:rPr>
              <a:t>Все атомы углерода в молекулах алканов находятся в состоянии </a:t>
            </a:r>
            <a:r>
              <a:rPr b="1" dirty="0">
                <a:latin typeface="Arial" panose="020B0604020202020204" pitchFamily="34" charset="0"/>
                <a:hlinkClick r:id="rId7"/>
              </a:rPr>
              <a:t>sр3-гибридизации</a:t>
            </a:r>
            <a:r>
              <a:rPr b="1" dirty="0">
                <a:latin typeface="Arial" panose="020B0604020202020204" pitchFamily="34" charset="0"/>
              </a:rPr>
              <a:t>, угол между связями С-C составляет 109°28', поэтому молекулы нормальных алканов с большим числом атомов углерода имеют зигзагообразное строение. </a:t>
            </a:r>
            <a:endParaRPr b="1" dirty="0">
              <a:latin typeface="Arial" panose="020B0604020202020204" pitchFamily="34" charset="0"/>
            </a:endParaRP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146050" y="333375"/>
            <a:ext cx="8997950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000" b="0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Какое же пространственное строение будут иметь гомологи метана?</a:t>
            </a:r>
            <a:endParaRPr kumimoji="0" lang="ru-RU" sz="2000" b="0" i="1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4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Выводы:</a:t>
            </a:r>
            <a:endParaRPr kumimoji="0" lang="ru-RU" sz="4400" b="0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341438"/>
            <a:ext cx="8435975" cy="24050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Тип гибридизации углерода в алканах определяет направление гибридных электронных облаков в пространстве к вершинам </a:t>
            </a:r>
            <a:r>
              <a:rPr kumimoji="0" lang="ru-RU" sz="2800" b="0" i="1" u="none" strike="noStrike" kern="0" cap="none" spc="0" normalizeH="0" baseline="0" noProof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тетраэдра </a:t>
            </a: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ru-RU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9943" name="Picture 7" descr="молекула"/>
          <p:cNvPicPr>
            <a:picLocks noChangeAspect="1"/>
          </p:cNvPicPr>
          <p:nvPr>
            <p:ph sz="half" idx="2"/>
          </p:nvPr>
        </p:nvPicPr>
        <p:blipFill>
          <a:blip r:embed="rId1">
            <a:clrChange>
              <a:clrFrom>
                <a:srgbClr val="EBFDE5"/>
              </a:clrFrom>
              <a:clrTo>
                <a:srgbClr val="EBFDE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68313" y="3789363"/>
            <a:ext cx="3240087" cy="261620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Диаграмма 1"/>
          <p:cNvGraphicFramePr/>
          <p:nvPr/>
        </p:nvGraphicFramePr>
        <p:xfrm>
          <a:off x="-1620837" y="0"/>
          <a:ext cx="13033375" cy="6940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40975" name="Rectangle 15"/>
          <p:cNvSpPr>
            <a:spLocks noChangeArrowheads="1"/>
          </p:cNvSpPr>
          <p:nvPr/>
        </p:nvSpPr>
        <p:spPr bwMode="auto">
          <a:xfrm>
            <a:off x="3419475" y="4292600"/>
            <a:ext cx="5327650" cy="915988"/>
          </a:xfrm>
          <a:prstGeom prst="rect">
            <a:avLst/>
          </a:prstGeom>
          <a:gradFill rotWithShape="1">
            <a:gsLst>
              <a:gs pos="0">
                <a:srgbClr val="FFFF66">
                  <a:gamma/>
                  <a:shade val="46275"/>
                  <a:invGamma/>
                </a:srgbClr>
              </a:gs>
              <a:gs pos="50000">
                <a:srgbClr val="FFFF66">
                  <a:alpha val="87000"/>
                </a:srgbClr>
              </a:gs>
              <a:gs pos="100000">
                <a:srgbClr val="FFFF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Вывод:</a:t>
            </a: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ru-RU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Для алканов характерна только структурная изомерия (углеродного скелета).</a:t>
            </a:r>
            <a:endParaRPr kumimoji="0" lang="ru-RU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3086" name="Picture 16" descr="карт сова"/>
          <p:cNvPicPr>
            <a:picLocks noChangeAspect="1"/>
          </p:cNvPicPr>
          <p:nvPr>
            <p:ph sz="half" idx="2"/>
          </p:nvPr>
        </p:nvPicPr>
        <p:blipFill>
          <a:blip r:embed="rId6"/>
          <a:srcRect/>
          <a:stretch>
            <a:fillRect/>
          </a:stretch>
        </p:blipFill>
        <p:spPr>
          <a:xfrm>
            <a:off x="611188" y="4005263"/>
            <a:ext cx="2438400" cy="2438400"/>
          </a:xfrm>
          <a:ln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34" name="AutoShape 18"/>
          <p:cNvSpPr>
            <a:spLocks noChangeArrowheads="1"/>
          </p:cNvSpPr>
          <p:nvPr/>
        </p:nvSpPr>
        <p:spPr bwMode="auto">
          <a:xfrm>
            <a:off x="611188" y="4149725"/>
            <a:ext cx="8353425" cy="18716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3132138" y="1671638"/>
            <a:ext cx="2643188" cy="1485900"/>
          </a:xfrm>
          <a:prstGeom prst="roundRect">
            <a:avLst>
              <a:gd name="adj" fmla="val 16667"/>
            </a:avLst>
          </a:prstGeom>
          <a:solidFill>
            <a:srgbClr val="FCDE04">
              <a:alpha val="64000"/>
            </a:srgb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ru-RU" sz="16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ru-RU" sz="16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12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…C</a:t>
            </a:r>
            <a:r>
              <a:rPr kumimoji="0" lang="ru-RU" sz="16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15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ru-RU" sz="16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32</a:t>
            </a:r>
            <a:endParaRPr kumimoji="0" lang="ru-RU" sz="1600" b="1" i="0" u="none" strike="noStrike" kern="1200" cap="none" spc="0" normalizeH="0" baseline="-2500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Жидкости (имеют  запах)</a:t>
            </a:r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435" name="Содержимое 10"/>
          <p:cNvSpPr>
            <a:spLocks noGrp="1"/>
          </p:cNvSpPr>
          <p:nvPr>
            <p:ph idx="1"/>
          </p:nvPr>
        </p:nvSpPr>
        <p:spPr>
          <a:xfrm>
            <a:off x="539750" y="3357563"/>
            <a:ext cx="8229600" cy="2663825"/>
          </a:xfrm>
        </p:spPr>
        <p:txBody>
          <a:bodyPr wrap="square" lIns="91440" tIns="45720" rIns="91440" bIns="45720" numCol="1" anchor="t" anchorCtr="0" compatLnSpc="1"/>
          <a:lstStyle/>
          <a:p>
            <a:pPr marL="273050" marR="0" lvl="0" indent="-273050" algn="ctr" defTabSz="914400" rtl="0" eaLnBrk="1" fontAlgn="base" latinLnBrk="0" hangingPunct="1">
              <a:lnSpc>
                <a:spcPct val="2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</a:t>
            </a:r>
            <a:r>
              <a: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° кипения и </a:t>
            </a: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</a:t>
            </a:r>
            <a:r>
              <a: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° плавления увеличиваются</a:t>
            </a: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273050" marR="0" lvl="0" indent="-273050" algn="ctr" defTabSz="914400" rtl="0" eaLnBrk="1" fontAlgn="base" latinLnBrk="0" hangingPunct="1">
              <a:lnSpc>
                <a:spcPct val="2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Алканы – бесцветные вещества, легче воды, плохо растворяются в воде.</a:t>
            </a:r>
            <a:endParaRPr kumimoji="0" lang="ru-RU" sz="2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kumimoji="0" lang="ru-RU" sz="2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" name="Прямая со стрелкой 12"/>
          <p:cNvCxnSpPr>
            <a:cxnSpLocks noChangeShapeType="1"/>
          </p:cNvCxnSpPr>
          <p:nvPr/>
        </p:nvCxnSpPr>
        <p:spPr bwMode="auto">
          <a:xfrm>
            <a:off x="500063" y="3571875"/>
            <a:ext cx="8001000" cy="1588"/>
          </a:xfrm>
          <a:prstGeom prst="straightConnector1">
            <a:avLst/>
          </a:prstGeom>
          <a:noFill/>
          <a:ln w="60325" algn="ctr">
            <a:solidFill>
              <a:srgbClr val="FF6600"/>
            </a:solidFill>
            <a:round/>
            <a:tailEnd type="arrow" w="med" len="med"/>
          </a:ln>
          <a:effectLst>
            <a:outerShdw dist="38100" dir="5400000" algn="ctr" rotWithShape="0">
              <a:srgbClr val="000000">
                <a:alpha val="48000"/>
              </a:srgbClr>
            </a:outerShdw>
          </a:effectLst>
        </p:spPr>
      </p:cxnSp>
      <p:sp>
        <p:nvSpPr>
          <p:cNvPr id="10" name="Прямоугольник 9"/>
          <p:cNvSpPr/>
          <p:nvPr/>
        </p:nvSpPr>
        <p:spPr>
          <a:xfrm>
            <a:off x="1428750" y="2857500"/>
            <a:ext cx="1000125" cy="214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57250" y="2286000"/>
            <a:ext cx="1357313" cy="214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50" y="2857500"/>
            <a:ext cx="500063" cy="214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AutoShape 7"/>
          <p:cNvSpPr>
            <a:spLocks noChangeArrowheads="1"/>
          </p:cNvSpPr>
          <p:nvPr/>
        </p:nvSpPr>
        <p:spPr bwMode="auto">
          <a:xfrm>
            <a:off x="268288" y="1603375"/>
            <a:ext cx="2625725" cy="1620838"/>
          </a:xfrm>
          <a:prstGeom prst="roundRect">
            <a:avLst>
              <a:gd name="adj" fmla="val 16667"/>
            </a:avLst>
          </a:prstGeom>
          <a:solidFill>
            <a:srgbClr val="FCDE04">
              <a:alpha val="64000"/>
            </a:srgb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CH</a:t>
            </a:r>
            <a:r>
              <a:rPr kumimoji="0" lang="en-US" sz="16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…C</a:t>
            </a:r>
            <a:r>
              <a:rPr kumimoji="0" lang="en-US" sz="16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16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10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Газы (без запаха)</a:t>
            </a:r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084888" y="1700213"/>
            <a:ext cx="2711450" cy="1485900"/>
          </a:xfrm>
          <a:prstGeom prst="roundRect">
            <a:avLst>
              <a:gd name="adj" fmla="val 16667"/>
            </a:avLst>
          </a:prstGeom>
          <a:solidFill>
            <a:srgbClr val="FCDE04">
              <a:alpha val="64000"/>
            </a:srgb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ru-RU" sz="16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16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ru-RU" sz="16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16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Твердые вещества (без запаха)</a:t>
            </a:r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6033" name="Rectangle 17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 anchorCtr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sng" strike="noStrike" kern="1200" cap="none" spc="0" normalizeH="0" baseline="0" noProof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Физические свойства алканов</a:t>
            </a:r>
            <a:endParaRPr kumimoji="0" lang="ru-RU" sz="4000" b="1" i="0" u="sng" strike="noStrike" kern="1200" cap="none" spc="0" normalizeH="0" baseline="0" noProof="0">
              <a:ln>
                <a:noFill/>
              </a:ln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advTm="312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charRg st="47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8435">
                                            <p:txEl>
                                              <p:charRg st="47" end="1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435" grpId="0" build="p"/>
      <p:bldP spid="10" grpId="0"/>
      <p:bldP spid="11" grpId="0"/>
      <p:bldP spid="12" grpId="0"/>
      <p:bldP spid="3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400" b="1" i="1" u="none" strike="noStrike" kern="0" cap="none" spc="0" normalizeH="0" baseline="0" noProof="0" smtClean="0">
                <a:ln>
                  <a:noFill/>
                </a:ln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Номенклатура алканов</a:t>
            </a:r>
            <a:r>
              <a:rPr kumimoji="0" lang="ru-RU" sz="44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149725"/>
            <a:ext cx="8229600" cy="2708275"/>
          </a:xfrm>
          <a:solidFill>
            <a:schemeClr val="hlink"/>
          </a:solidFill>
        </p:spPr>
        <p:txBody>
          <a:bodyPr vert="horz" wrap="square" lIns="91440" tIns="45720" rIns="91440" bIns="45720" numCol="1" anchor="t" anchorCtr="0" compatLnSpc="1"/>
          <a:lstStyle/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1400" b="1" i="0" u="none" strike="noStrike" kern="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1. Выбирают наиболее длинную (главную) цепь и нумеруют ее ближе к тому концу, к которому стоит радикал ( заместитель, обозначен желтым цветом).</a:t>
            </a:r>
            <a:endParaRPr kumimoji="0" lang="ru-RU" sz="1400" b="0" i="0" u="none" strike="noStrike" kern="0" cap="none" spc="0" normalizeH="0" baseline="0" noProof="0" smtClean="0">
              <a:ln>
                <a:noFill/>
              </a:ln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1400" b="1" i="0" u="none" strike="noStrike" kern="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2. Название строится в следующей последовательности: </a:t>
            </a:r>
            <a:endParaRPr kumimoji="0" lang="ru-RU" sz="1400" b="0" i="0" u="none" strike="noStrike" kern="0" cap="none" spc="0" normalizeH="0" baseline="0" noProof="0" smtClean="0">
              <a:ln>
                <a:noFill/>
              </a:ln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1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А) </a:t>
            </a:r>
            <a:r>
              <a:rPr kumimoji="0" lang="ru-RU" sz="1400" b="1" i="0" u="none" strike="noStrike" kern="0" cap="none" spc="0" normalizeH="0" baseline="0" noProof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ПРЕФИКС:</a:t>
            </a:r>
            <a:r>
              <a:rPr kumimoji="0" lang="ru-RU" sz="1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1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состоит из цифры, указывающей на номер углеродного атома, возле которого стоит радикал. Например: 3-       и пишется название самого радикала. Например: 3-метил,7-этил……. Если  молекула содержит несколько одинаковых радикалов, то после перечисления всех цифр, указывающих их местоположение, к радикалу добавляют числовую приставку ( ди –два, три – три, тетра – четыре). Например: 2,3 – диметил………….., или 3,4,5 – триэтил…….</a:t>
            </a:r>
            <a:endParaRPr kumimoji="0" lang="ru-RU" sz="1400" b="1" i="1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1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Б) </a:t>
            </a:r>
            <a:r>
              <a:rPr kumimoji="0" lang="ru-RU" sz="1400" b="1" i="0" u="none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КОРЕНЬ:</a:t>
            </a:r>
            <a:r>
              <a:rPr kumimoji="0" lang="ru-RU" sz="1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1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ставится в соответствии с гомологическим рядом алканов ( смотрите  по количеству атомов углерода в главной цепи)</a:t>
            </a:r>
            <a:endParaRPr kumimoji="0" lang="ru-RU" sz="1400" b="1" i="1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1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В)</a:t>
            </a:r>
            <a:r>
              <a:rPr kumimoji="0" lang="ru-RU" sz="1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1" i="0" u="none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СУФФИКС</a:t>
            </a:r>
            <a:r>
              <a:rPr kumimoji="0" 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1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1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 алканов суффикс «АН».</a:t>
            </a:r>
            <a:endParaRPr kumimoji="0" lang="ru-RU" sz="1400" b="1" i="1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628" name="Rectangle 4"/>
          <p:cNvSpPr/>
          <p:nvPr/>
        </p:nvSpPr>
        <p:spPr>
          <a:xfrm>
            <a:off x="1403350" y="1196975"/>
            <a:ext cx="6313488" cy="2901950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sz="1200" dirty="0">
              <a:latin typeface="Arial" panose="020B0604020202020204" pitchFamily="34" charset="0"/>
            </a:endParaRPr>
          </a:p>
          <a:p>
            <a:endParaRPr sz="1200" dirty="0">
              <a:latin typeface="Arial" panose="020B0604020202020204" pitchFamily="34" charset="0"/>
            </a:endParaRPr>
          </a:p>
          <a:p>
            <a:r>
              <a:rPr sz="1200" dirty="0">
                <a:latin typeface="Arial" panose="020B0604020202020204" pitchFamily="34" charset="0"/>
              </a:rPr>
              <a:t>                                </a:t>
            </a:r>
            <a:r>
              <a:rPr sz="1200" dirty="0">
                <a:solidFill>
                  <a:srgbClr val="000080"/>
                </a:solidFill>
                <a:latin typeface="Arial" panose="020B0604020202020204" pitchFamily="34" charset="0"/>
              </a:rPr>
              <a:t>(3)          (4)          (5)           (6)          (7)</a:t>
            </a:r>
            <a:endParaRPr sz="1200" dirty="0">
              <a:solidFill>
                <a:srgbClr val="000080"/>
              </a:solidFill>
              <a:latin typeface="Arial" panose="020B0604020202020204" pitchFamily="34" charset="0"/>
            </a:endParaRPr>
          </a:p>
          <a:p>
            <a:r>
              <a:rPr sz="1200" dirty="0">
                <a:latin typeface="Arial" panose="020B0604020202020204" pitchFamily="34" charset="0"/>
              </a:rPr>
              <a:t>          </a:t>
            </a:r>
            <a:r>
              <a:rPr sz="1600" b="1" dirty="0">
                <a:latin typeface="Arial" panose="020B0604020202020204" pitchFamily="34" charset="0"/>
              </a:rPr>
              <a:t>     </a:t>
            </a:r>
            <a:r>
              <a:rPr sz="1600" b="1" dirty="0">
                <a:solidFill>
                  <a:srgbClr val="FF9900"/>
                </a:solidFill>
                <a:latin typeface="Arial" panose="020B0604020202020204" pitchFamily="34" charset="0"/>
              </a:rPr>
              <a:t>СН</a:t>
            </a:r>
            <a:r>
              <a:rPr sz="1600" b="1" baseline="-25000" dirty="0">
                <a:solidFill>
                  <a:srgbClr val="FF9900"/>
                </a:solidFill>
                <a:latin typeface="Arial" panose="020B0604020202020204" pitchFamily="34" charset="0"/>
              </a:rPr>
              <a:t>3</a:t>
            </a:r>
            <a:r>
              <a:rPr sz="1600" b="1" dirty="0">
                <a:solidFill>
                  <a:srgbClr val="FF9900"/>
                </a:solidFill>
                <a:latin typeface="Arial" panose="020B0604020202020204" pitchFamily="34" charset="0"/>
              </a:rPr>
              <a:t> </a:t>
            </a:r>
            <a:r>
              <a:rPr sz="1600" b="1" dirty="0">
                <a:solidFill>
                  <a:srgbClr val="000000"/>
                </a:solidFill>
                <a:latin typeface="Arial" panose="020B0604020202020204" pitchFamily="34" charset="0"/>
              </a:rPr>
              <a:t>–</a:t>
            </a:r>
            <a:r>
              <a:rPr sz="1600" b="1" dirty="0">
                <a:latin typeface="Arial" panose="020B0604020202020204" pitchFamily="34" charset="0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 pitchFamily="34" charset="0"/>
              </a:rPr>
              <a:t>СН – СН </a:t>
            </a:r>
            <a:r>
              <a:rPr sz="1600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sz="1600" b="1" dirty="0">
                <a:solidFill>
                  <a:srgbClr val="FF0000"/>
                </a:solidFill>
                <a:latin typeface="Arial" panose="020B0604020202020204" pitchFamily="34" charset="0"/>
              </a:rPr>
              <a:t> – СН</a:t>
            </a:r>
            <a:r>
              <a:rPr sz="1600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sz="1600" b="1" dirty="0">
                <a:solidFill>
                  <a:srgbClr val="FF0000"/>
                </a:solidFill>
                <a:latin typeface="Arial" panose="020B0604020202020204" pitchFamily="34" charset="0"/>
              </a:rPr>
              <a:t> – СН</a:t>
            </a:r>
            <a:r>
              <a:rPr sz="1600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sz="1600" b="1" dirty="0">
                <a:solidFill>
                  <a:srgbClr val="FF0000"/>
                </a:solidFill>
                <a:latin typeface="Arial" panose="020B0604020202020204" pitchFamily="34" charset="0"/>
              </a:rPr>
              <a:t> – СН</a:t>
            </a:r>
            <a:r>
              <a:rPr sz="1600" b="1" dirty="0">
                <a:latin typeface="Arial" panose="020B0604020202020204" pitchFamily="34" charset="0"/>
              </a:rPr>
              <a:t> </a:t>
            </a:r>
            <a:r>
              <a:rPr sz="1600" b="1" dirty="0">
                <a:solidFill>
                  <a:srgbClr val="000000"/>
                </a:solidFill>
                <a:latin typeface="Arial" panose="020B0604020202020204" pitchFamily="34" charset="0"/>
              </a:rPr>
              <a:t>– </a:t>
            </a:r>
            <a:r>
              <a:rPr sz="1600" b="1" dirty="0">
                <a:solidFill>
                  <a:srgbClr val="FF9900"/>
                </a:solidFill>
                <a:latin typeface="Arial" panose="020B0604020202020204" pitchFamily="34" charset="0"/>
              </a:rPr>
              <a:t>СН</a:t>
            </a:r>
            <a:r>
              <a:rPr sz="1600" b="1" baseline="-25000" dirty="0">
                <a:solidFill>
                  <a:srgbClr val="FF9900"/>
                </a:solidFill>
                <a:latin typeface="Arial" panose="020B0604020202020204" pitchFamily="34" charset="0"/>
              </a:rPr>
              <a:t>2</a:t>
            </a:r>
            <a:r>
              <a:rPr sz="1600" b="1" dirty="0">
                <a:solidFill>
                  <a:srgbClr val="FF9900"/>
                </a:solidFill>
                <a:latin typeface="Arial" panose="020B0604020202020204" pitchFamily="34" charset="0"/>
              </a:rPr>
              <a:t> – СН</a:t>
            </a:r>
            <a:r>
              <a:rPr sz="1600" b="1" baseline="-25000" dirty="0">
                <a:solidFill>
                  <a:srgbClr val="FF9900"/>
                </a:solidFill>
                <a:latin typeface="Arial" panose="020B0604020202020204" pitchFamily="34" charset="0"/>
              </a:rPr>
              <a:t>3</a:t>
            </a:r>
            <a:endParaRPr sz="1600" b="1" dirty="0">
              <a:latin typeface="Arial" panose="020B0604020202020204" pitchFamily="34" charset="0"/>
            </a:endParaRPr>
          </a:p>
          <a:p>
            <a:r>
              <a:rPr sz="1600" b="1" dirty="0">
                <a:latin typeface="Arial" panose="020B0604020202020204" pitchFamily="34" charset="0"/>
              </a:rPr>
              <a:t>                          </a:t>
            </a:r>
            <a:r>
              <a:rPr sz="1600" b="1" dirty="0">
                <a:solidFill>
                  <a:srgbClr val="000000"/>
                </a:solidFill>
                <a:latin typeface="Arial" panose="020B0604020202020204" pitchFamily="34" charset="0"/>
              </a:rPr>
              <a:t>! </a:t>
            </a:r>
            <a:r>
              <a:rPr b="1" dirty="0">
                <a:solidFill>
                  <a:srgbClr val="000000"/>
                </a:solidFill>
                <a:latin typeface="Arial" panose="020B0604020202020204" pitchFamily="34" charset="0"/>
              </a:rPr>
              <a:t>                                </a:t>
            </a:r>
            <a:r>
              <a:rPr sz="1600" b="1" dirty="0">
                <a:solidFill>
                  <a:srgbClr val="000000"/>
                </a:solidFill>
                <a:latin typeface="Arial" panose="020B0604020202020204" pitchFamily="34" charset="0"/>
              </a:rPr>
              <a:t> !</a:t>
            </a:r>
            <a:endParaRPr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sz="1600" b="1" dirty="0">
                <a:latin typeface="Arial" panose="020B0604020202020204" pitchFamily="34" charset="0"/>
              </a:rPr>
              <a:t>                   </a:t>
            </a:r>
            <a:r>
              <a:rPr sz="1200" dirty="0">
                <a:solidFill>
                  <a:srgbClr val="000080"/>
                </a:solidFill>
                <a:latin typeface="Arial" panose="020B0604020202020204" pitchFamily="34" charset="0"/>
              </a:rPr>
              <a:t>(2)</a:t>
            </a:r>
            <a:r>
              <a:rPr sz="1600" b="1" dirty="0">
                <a:latin typeface="Arial" panose="020B0604020202020204" pitchFamily="34" charset="0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 pitchFamily="34" charset="0"/>
              </a:rPr>
              <a:t>СН </a:t>
            </a:r>
            <a:r>
              <a:rPr sz="1600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sz="1600" b="1" baseline="-25000" dirty="0">
                <a:latin typeface="Arial" panose="020B0604020202020204" pitchFamily="34" charset="0"/>
              </a:rPr>
              <a:t>  </a:t>
            </a:r>
            <a:r>
              <a:rPr sz="1600" b="1" dirty="0">
                <a:latin typeface="Arial" panose="020B0604020202020204" pitchFamily="34" charset="0"/>
              </a:rPr>
              <a:t>                                 </a:t>
            </a:r>
            <a:r>
              <a:rPr sz="1600" b="1" dirty="0">
                <a:solidFill>
                  <a:srgbClr val="FF0000"/>
                </a:solidFill>
                <a:latin typeface="Arial" panose="020B0604020202020204" pitchFamily="34" charset="0"/>
              </a:rPr>
              <a:t>СН </a:t>
            </a:r>
            <a:r>
              <a:rPr sz="1600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sz="1600" b="1" dirty="0">
                <a:solidFill>
                  <a:srgbClr val="FF0000"/>
                </a:solidFill>
                <a:latin typeface="Arial" panose="020B0604020202020204" pitchFamily="34" charset="0"/>
              </a:rPr>
              <a:t> – СН</a:t>
            </a:r>
            <a:r>
              <a:rPr sz="1600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sz="1600" b="1" dirty="0">
                <a:solidFill>
                  <a:srgbClr val="FF0000"/>
                </a:solidFill>
                <a:latin typeface="Arial" panose="020B0604020202020204" pitchFamily="34" charset="0"/>
              </a:rPr>
              <a:t> – СН</a:t>
            </a:r>
            <a:r>
              <a:rPr sz="1600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3</a:t>
            </a:r>
            <a:endParaRPr sz="1600" b="1" dirty="0">
              <a:latin typeface="Arial" panose="020B0604020202020204" pitchFamily="34" charset="0"/>
            </a:endParaRPr>
          </a:p>
          <a:p>
            <a:r>
              <a:rPr sz="1600" b="1" dirty="0">
                <a:solidFill>
                  <a:srgbClr val="000000"/>
                </a:solidFill>
                <a:latin typeface="Arial" panose="020B0604020202020204" pitchFamily="34" charset="0"/>
              </a:rPr>
              <a:t>                          !</a:t>
            </a:r>
            <a:r>
              <a:rPr sz="1600" b="1" dirty="0">
                <a:latin typeface="Arial" panose="020B0604020202020204" pitchFamily="34" charset="0"/>
              </a:rPr>
              <a:t>                                          </a:t>
            </a:r>
            <a:r>
              <a:rPr sz="1600" b="1" dirty="0">
                <a:solidFill>
                  <a:srgbClr val="000080"/>
                </a:solidFill>
                <a:latin typeface="Arial" panose="020B0604020202020204" pitchFamily="34" charset="0"/>
              </a:rPr>
              <a:t>(</a:t>
            </a:r>
            <a:r>
              <a:rPr sz="1200" dirty="0">
                <a:solidFill>
                  <a:srgbClr val="000080"/>
                </a:solidFill>
                <a:latin typeface="Arial" panose="020B0604020202020204" pitchFamily="34" charset="0"/>
              </a:rPr>
              <a:t>8)           (9)      (10</a:t>
            </a:r>
            <a:r>
              <a:rPr sz="1600" b="1" dirty="0">
                <a:solidFill>
                  <a:srgbClr val="000080"/>
                </a:solidFill>
                <a:latin typeface="Arial" panose="020B0604020202020204" pitchFamily="34" charset="0"/>
              </a:rPr>
              <a:t>)</a:t>
            </a:r>
            <a:endParaRPr sz="1600" b="1" dirty="0">
              <a:latin typeface="Arial" panose="020B0604020202020204" pitchFamily="34" charset="0"/>
            </a:endParaRPr>
          </a:p>
          <a:p>
            <a:r>
              <a:rPr sz="1600" b="1" dirty="0">
                <a:latin typeface="Arial" panose="020B0604020202020204" pitchFamily="34" charset="0"/>
              </a:rPr>
              <a:t>                  </a:t>
            </a:r>
            <a:r>
              <a:rPr sz="1200" dirty="0">
                <a:solidFill>
                  <a:srgbClr val="000080"/>
                </a:solidFill>
                <a:latin typeface="Arial" panose="020B0604020202020204" pitchFamily="34" charset="0"/>
              </a:rPr>
              <a:t>(1)</a:t>
            </a:r>
            <a:r>
              <a:rPr sz="1600" b="1" dirty="0">
                <a:latin typeface="Arial" panose="020B0604020202020204" pitchFamily="34" charset="0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 pitchFamily="34" charset="0"/>
              </a:rPr>
              <a:t>СН</a:t>
            </a:r>
            <a:r>
              <a:rPr sz="1600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3</a:t>
            </a:r>
            <a:endParaRPr sz="1600" b="1" baseline="-250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sz="1600" b="1" dirty="0">
              <a:latin typeface="Arial" panose="020B0604020202020204" pitchFamily="34" charset="0"/>
            </a:endParaRPr>
          </a:p>
          <a:p>
            <a:endParaRPr sz="1600" b="1" dirty="0">
              <a:latin typeface="Arial" panose="020B0604020202020204" pitchFamily="34" charset="0"/>
            </a:endParaRPr>
          </a:p>
          <a:p>
            <a:pPr lvl="1" eaLnBrk="1" hangingPunct="1"/>
            <a:r>
              <a:rPr sz="1400" b="1" dirty="0">
                <a:solidFill>
                  <a:srgbClr val="000000"/>
                </a:solidFill>
                <a:latin typeface="Arial" panose="020B0604020202020204" pitchFamily="34" charset="0"/>
              </a:rPr>
              <a:t>Данное вещество называется:</a:t>
            </a:r>
            <a:r>
              <a:rPr sz="1400" dirty="0">
                <a:latin typeface="Arial" panose="020B0604020202020204" pitchFamily="34" charset="0"/>
              </a:rPr>
              <a:t> </a:t>
            </a:r>
            <a:r>
              <a:rPr sz="2000" b="1" dirty="0">
                <a:solidFill>
                  <a:srgbClr val="FF9900"/>
                </a:solidFill>
                <a:latin typeface="Arial" panose="020B0604020202020204" pitchFamily="34" charset="0"/>
              </a:rPr>
              <a:t>3-метил, 7-этил</a:t>
            </a:r>
            <a:r>
              <a:rPr sz="2000" b="1" dirty="0">
                <a:solidFill>
                  <a:srgbClr val="FF0000"/>
                </a:solidFill>
                <a:latin typeface="Arial" panose="020B0604020202020204" pitchFamily="34" charset="0"/>
              </a:rPr>
              <a:t>дек</a:t>
            </a:r>
            <a:r>
              <a:rPr sz="2000" b="1" dirty="0">
                <a:solidFill>
                  <a:srgbClr val="FF33CC"/>
                </a:solidFill>
                <a:latin typeface="Arial" panose="020B0604020202020204" pitchFamily="34" charset="0"/>
              </a:rPr>
              <a:t>ан</a:t>
            </a:r>
            <a:endParaRPr sz="1400" dirty="0">
              <a:solidFill>
                <a:srgbClr val="FF33CC"/>
              </a:solidFill>
              <a:latin typeface="Arial" panose="020B0604020202020204" pitchFamily="34" charset="0"/>
            </a:endParaRPr>
          </a:p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1042988" y="836613"/>
            <a:ext cx="6989763" cy="311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1800" b="1" i="0" u="sng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Алгоритм составления названий органических соединений</a:t>
            </a:r>
            <a:endParaRPr kumimoji="0" lang="ru-RU" sz="1800" b="1" i="0" u="sng" strike="noStrike" kern="1200" cap="none" spc="0" normalizeH="0" baseline="0" noProof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ru-RU" sz="4000" b="1" i="0" u="sng" strike="noStrike" kern="0" cap="none" spc="0" normalizeH="0" baseline="0" noProof="0" smtClean="0">
                <a:ln>
                  <a:noFill/>
                </a:ln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sng" strike="noStrike" kern="0" cap="none" spc="0" normalizeH="0" baseline="0" noProof="0" smtClean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Химические свойства алканов</a:t>
            </a:r>
            <a:endParaRPr kumimoji="0" lang="ru-RU" sz="4000" b="1" i="0" u="sng" strike="noStrike" kern="0" cap="none" spc="0" normalizeH="0" baseline="0" noProof="0" smtClean="0">
              <a:ln>
                <a:noFill/>
              </a:ln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652" name="Rectangle 7"/>
          <p:cNvSpPr/>
          <p:nvPr/>
        </p:nvSpPr>
        <p:spPr>
          <a:xfrm>
            <a:off x="0" y="32766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27653" name="Rectangle 40"/>
          <p:cNvSpPr/>
          <p:nvPr/>
        </p:nvSpPr>
        <p:spPr>
          <a:xfrm>
            <a:off x="1738313" y="2406650"/>
            <a:ext cx="184150" cy="915988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defTabSz="914400">
              <a:tabLst>
                <a:tab pos="-457200" algn="l"/>
              </a:tabLst>
            </a:pPr>
            <a:br>
              <a:rPr dirty="0">
                <a:latin typeface="Arial" panose="020B0604020202020204" pitchFamily="34" charset="0"/>
              </a:rPr>
            </a:br>
            <a:endParaRPr dirty="0">
              <a:latin typeface="Arial" panose="020B0604020202020204" pitchFamily="34" charset="0"/>
            </a:endParaRPr>
          </a:p>
          <a:p>
            <a:pPr defTabSz="914400" eaLnBrk="0" hangingPunct="0">
              <a:tabLst>
                <a:tab pos="-457200" algn="l"/>
              </a:tabLst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27654" name="Rectangle 42"/>
          <p:cNvSpPr/>
          <p:nvPr/>
        </p:nvSpPr>
        <p:spPr>
          <a:xfrm>
            <a:off x="468313" y="6003925"/>
            <a:ext cx="6911975" cy="8540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defTabSz="914400">
              <a:tabLst>
                <a:tab pos="-457200" algn="l"/>
              </a:tabLst>
            </a:pPr>
            <a:endParaRPr dirty="0">
              <a:latin typeface="Arial" panose="020B0604020202020204" pitchFamily="34" charset="0"/>
            </a:endParaRPr>
          </a:p>
          <a:p>
            <a:pPr defTabSz="914400" eaLnBrk="0" hangingPunct="0">
              <a:tabLst>
                <a:tab pos="-457200" algn="l"/>
              </a:tabLst>
            </a:pPr>
            <a:r>
              <a:rPr lang="en-US" altLang="x-none" sz="14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</a:t>
            </a:r>
            <a:endParaRPr sz="900" dirty="0">
              <a:latin typeface="Arial" panose="020B0604020202020204" pitchFamily="34" charset="0"/>
            </a:endParaRPr>
          </a:p>
          <a:p>
            <a:pPr defTabSz="914400" eaLnBrk="0" hangingPunct="0">
              <a:tabLst>
                <a:tab pos="-457200" algn="l"/>
              </a:tabLst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27655" name="Picture 44" descr="аним"/>
          <p:cNvPicPr>
            <a:picLocks noChangeAspect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1403033" y="2185670"/>
            <a:ext cx="5903912" cy="3817938"/>
          </a:xfrm>
          <a:ln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20"/>
          <p:cNvSpPr/>
          <p:nvPr/>
        </p:nvSpPr>
        <p:spPr>
          <a:xfrm>
            <a:off x="1403350" y="4149725"/>
            <a:ext cx="4500563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defTabSz="914400">
              <a:tabLst>
                <a:tab pos="-457200" algn="l"/>
              </a:tabLst>
            </a:pPr>
            <a:r>
              <a:rPr lang="en-US" altLang="x-none" sz="14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                      NO</a:t>
            </a:r>
            <a:r>
              <a:rPr lang="en-US" altLang="x-none" sz="1400" b="1" baseline="-30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</a:t>
            </a:r>
            <a:endParaRPr sz="900" dirty="0">
              <a:latin typeface="Arial" panose="020B0604020202020204" pitchFamily="34" charset="0"/>
            </a:endParaRPr>
          </a:p>
          <a:p>
            <a:pPr defTabSz="914400" eaLnBrk="0" hangingPunct="0">
              <a:tabLst>
                <a:tab pos="-457200" algn="l"/>
              </a:tabLst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28675" name="Rectangle 2"/>
          <p:cNvSpPr/>
          <p:nvPr/>
        </p:nvSpPr>
        <p:spPr>
          <a:xfrm>
            <a:off x="611188" y="4221163"/>
            <a:ext cx="7921625" cy="112871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defTabSz="914400">
              <a:tabLst>
                <a:tab pos="-457200" algn="l"/>
              </a:tabLst>
            </a:pPr>
            <a:r>
              <a:rPr lang="en-US" altLang="x-none" sz="14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defTabSz="914400">
              <a:tabLst>
                <a:tab pos="-457200" algn="l"/>
              </a:tabLst>
            </a:pPr>
            <a:r>
              <a:rPr lang="en-US" altLang="x-none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CH</a:t>
            </a:r>
            <a:r>
              <a:rPr lang="en-US" altLang="x-none" b="1" baseline="-30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3</a:t>
            </a:r>
            <a:r>
              <a:rPr lang="en-US" altLang="x-none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CH      CH</a:t>
            </a:r>
            <a:r>
              <a:rPr lang="en-US" altLang="x-none" b="1" baseline="-30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3  </a:t>
            </a:r>
            <a:r>
              <a:rPr lang="en-US" altLang="x-none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+     HNO</a:t>
            </a:r>
            <a:r>
              <a:rPr lang="en-US" altLang="x-none" b="1" baseline="-30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3</a:t>
            </a:r>
            <a:r>
              <a:rPr lang="en-US" altLang="x-none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CH</a:t>
            </a:r>
            <a:r>
              <a:rPr lang="en-US" altLang="x-none" b="1" baseline="-30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3</a:t>
            </a:r>
            <a:r>
              <a:rPr lang="en-US" altLang="x-none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C      CH</a:t>
            </a:r>
            <a:r>
              <a:rPr lang="en-US" altLang="x-none" b="1" baseline="-30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3</a:t>
            </a:r>
            <a:r>
              <a:rPr lang="en-US" altLang="x-none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+  H</a:t>
            </a:r>
            <a:r>
              <a:rPr lang="en-US" altLang="x-none" b="1" baseline="-30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</a:t>
            </a:r>
            <a:r>
              <a:rPr lang="en-US" altLang="x-none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</a:t>
            </a:r>
            <a:endParaRPr dirty="0">
              <a:latin typeface="Arial" panose="020B0604020202020204" pitchFamily="34" charset="0"/>
            </a:endParaRPr>
          </a:p>
          <a:p>
            <a:pPr defTabSz="914400" eaLnBrk="0" hangingPunct="0">
              <a:tabLst>
                <a:tab pos="-457200" algn="l"/>
              </a:tabLst>
            </a:pPr>
            <a:r>
              <a:rPr b="1" dirty="0">
                <a:solidFill>
                  <a:srgbClr val="000000"/>
                </a:solidFill>
                <a:latin typeface="Arial" panose="020B0604020202020204" pitchFamily="34" charset="0"/>
              </a:rPr>
              <a:t>          </a:t>
            </a:r>
            <a:endParaRPr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defTabSz="914400" eaLnBrk="0" hangingPunct="0">
              <a:tabLst>
                <a:tab pos="-457200" algn="l"/>
              </a:tabLst>
            </a:pPr>
            <a:r>
              <a:rPr b="1" dirty="0">
                <a:solidFill>
                  <a:srgbClr val="000000"/>
                </a:solidFill>
                <a:latin typeface="Arial" panose="020B0604020202020204" pitchFamily="34" charset="0"/>
              </a:rPr>
              <a:t>             </a:t>
            </a:r>
            <a:r>
              <a:rPr lang="en-US" altLang="x-none" b="1" dirty="0">
                <a:solidFill>
                  <a:srgbClr val="000000"/>
                </a:solidFill>
                <a:latin typeface="Arial" panose="020B0604020202020204" pitchFamily="34" charset="0"/>
              </a:rPr>
              <a:t>CH</a:t>
            </a:r>
            <a:r>
              <a:rPr b="1" dirty="0">
                <a:solidFill>
                  <a:srgbClr val="000000"/>
                </a:solidFill>
                <a:latin typeface="Arial" panose="020B0604020202020204" pitchFamily="34" charset="0"/>
              </a:rPr>
              <a:t>3                                                      </a:t>
            </a:r>
            <a:r>
              <a:rPr lang="en-US" altLang="x-none" b="1" dirty="0">
                <a:solidFill>
                  <a:srgbClr val="000000"/>
                </a:solidFill>
                <a:latin typeface="Arial" panose="020B0604020202020204" pitchFamily="34" charset="0"/>
              </a:rPr>
              <a:t>CH</a:t>
            </a:r>
            <a:r>
              <a:rPr b="1" dirty="0">
                <a:solidFill>
                  <a:srgbClr val="000000"/>
                </a:solidFill>
                <a:latin typeface="Arial" panose="020B0604020202020204" pitchFamily="34" charset="0"/>
              </a:rPr>
              <a:t>3</a:t>
            </a:r>
            <a:endParaRPr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8676" name="Rectangle 3"/>
          <p:cNvSpPr/>
          <p:nvPr/>
        </p:nvSpPr>
        <p:spPr>
          <a:xfrm>
            <a:off x="468313" y="2060575"/>
            <a:ext cx="7561262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algn="just"/>
            <a:r>
              <a:rPr b="1" dirty="0">
                <a:solidFill>
                  <a:srgbClr val="000000"/>
                </a:solidFill>
                <a:latin typeface="Arial" panose="020B0604020202020204" pitchFamily="34" charset="0"/>
              </a:rPr>
              <a:t>СН</a:t>
            </a:r>
            <a:r>
              <a:rPr b="1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3</a:t>
            </a:r>
            <a:r>
              <a:rPr b="1" dirty="0">
                <a:solidFill>
                  <a:srgbClr val="000000"/>
                </a:solidFill>
                <a:latin typeface="Arial" panose="020B0604020202020204" pitchFamily="34" charset="0"/>
              </a:rPr>
              <a:t> - СН</a:t>
            </a:r>
            <a:r>
              <a:rPr b="1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3</a:t>
            </a:r>
            <a:r>
              <a:rPr b="1" dirty="0">
                <a:solidFill>
                  <a:srgbClr val="000000"/>
                </a:solidFill>
                <a:latin typeface="Arial" panose="020B0604020202020204" pitchFamily="34" charset="0"/>
              </a:rPr>
              <a:t>      +     С</a:t>
            </a:r>
            <a:r>
              <a:rPr lang="en-US" altLang="x-none" b="1" dirty="0">
                <a:solidFill>
                  <a:srgbClr val="000000"/>
                </a:solidFill>
                <a:latin typeface="Arial" panose="020B0604020202020204" pitchFamily="34" charset="0"/>
              </a:rPr>
              <a:t>l</a:t>
            </a:r>
            <a:r>
              <a:rPr b="1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b="1" dirty="0">
                <a:solidFill>
                  <a:srgbClr val="000000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x-none" b="1" dirty="0">
                <a:solidFill>
                  <a:srgbClr val="000000"/>
                </a:solidFill>
                <a:latin typeface="Arial" panose="020B0604020202020204" pitchFamily="34" charset="0"/>
              </a:rPr>
              <a:t>CH</a:t>
            </a:r>
            <a:r>
              <a:rPr b="1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en-US" altLang="x-none" b="1" dirty="0">
                <a:solidFill>
                  <a:srgbClr val="000000"/>
                </a:solidFill>
                <a:latin typeface="Arial" panose="020B0604020202020204" pitchFamily="34" charset="0"/>
              </a:rPr>
              <a:t>Cl</a:t>
            </a:r>
            <a:r>
              <a:rPr b="1" dirty="0">
                <a:solidFill>
                  <a:srgbClr val="000000"/>
                </a:solidFill>
                <a:latin typeface="Arial" panose="020B0604020202020204" pitchFamily="34" charset="0"/>
              </a:rPr>
              <a:t> - </a:t>
            </a:r>
            <a:r>
              <a:rPr lang="en-US" altLang="x-none" b="1" dirty="0">
                <a:solidFill>
                  <a:srgbClr val="000000"/>
                </a:solidFill>
                <a:latin typeface="Arial" panose="020B0604020202020204" pitchFamily="34" charset="0"/>
              </a:rPr>
              <a:t>CH</a:t>
            </a:r>
            <a:r>
              <a:rPr b="1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3</a:t>
            </a:r>
            <a:r>
              <a:rPr b="1" dirty="0">
                <a:solidFill>
                  <a:srgbClr val="000000"/>
                </a:solidFill>
                <a:latin typeface="Arial" panose="020B0604020202020204" pitchFamily="34" charset="0"/>
              </a:rPr>
              <a:t>      +      </a:t>
            </a:r>
            <a:r>
              <a:rPr lang="en-US" altLang="x-none" b="1" dirty="0">
                <a:solidFill>
                  <a:srgbClr val="000000"/>
                </a:solidFill>
                <a:latin typeface="Arial" panose="020B0604020202020204" pitchFamily="34" charset="0"/>
              </a:rPr>
              <a:t>HCl</a:t>
            </a:r>
            <a:r>
              <a:rPr lang="en-US" altLang="x-none" sz="14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en-US" altLang="x-none" sz="2400" b="1" baseline="30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1908175" y="373063"/>
            <a:ext cx="6048375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sng" strike="noStrike" kern="1200" cap="none" spc="0" normalizeH="0" baseline="0" noProof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Реакции замещения у алканов.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FF33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8678" name="Rectangle 7"/>
          <p:cNvSpPr/>
          <p:nvPr/>
        </p:nvSpPr>
        <p:spPr>
          <a:xfrm>
            <a:off x="755650" y="1412875"/>
            <a:ext cx="4746625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dirty="0">
                <a:latin typeface="Arial" panose="020B0604020202020204" pitchFamily="34" charset="0"/>
              </a:rPr>
              <a:t>1. Галогенирование (действие галогенов). </a:t>
            </a:r>
            <a:endParaRPr dirty="0">
              <a:latin typeface="Arial" panose="020B0604020202020204" pitchFamily="34" charset="0"/>
            </a:endParaRPr>
          </a:p>
        </p:txBody>
      </p:sp>
      <p:sp>
        <p:nvSpPr>
          <p:cNvPr id="28679" name="Rectangle 8"/>
          <p:cNvSpPr/>
          <p:nvPr/>
        </p:nvSpPr>
        <p:spPr>
          <a:xfrm>
            <a:off x="0" y="32766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28680" name="Line 9"/>
          <p:cNvSpPr/>
          <p:nvPr/>
        </p:nvSpPr>
        <p:spPr>
          <a:xfrm>
            <a:off x="2843213" y="2349500"/>
            <a:ext cx="914400" cy="0"/>
          </a:xfrm>
          <a:prstGeom prst="line">
            <a:avLst/>
          </a:prstGeom>
          <a:ln w="9525" cap="flat" cmpd="sng">
            <a:solidFill>
              <a:srgbClr val="00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395288" y="2708275"/>
            <a:ext cx="839787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ЗАПОМНИ:</a:t>
            </a: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Реакция начинается при освещении и носит радикально-цепной 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характер,  т.е.  идет через образование  свободных радикалов. 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8682" name="Rectangle 11"/>
          <p:cNvSpPr/>
          <p:nvPr/>
        </p:nvSpPr>
        <p:spPr>
          <a:xfrm>
            <a:off x="755650" y="3573463"/>
            <a:ext cx="42862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r>
              <a:rPr dirty="0">
                <a:latin typeface="Arial" panose="020B0604020202020204" pitchFamily="34" charset="0"/>
              </a:rPr>
              <a:t>2. Нитрование (Реакция Коновалова). </a:t>
            </a:r>
            <a:endParaRPr dirty="0">
              <a:latin typeface="Arial" panose="020B0604020202020204" pitchFamily="34" charset="0"/>
            </a:endParaRPr>
          </a:p>
        </p:txBody>
      </p:sp>
      <p:sp>
        <p:nvSpPr>
          <p:cNvPr id="28683" name="Line 12"/>
          <p:cNvSpPr/>
          <p:nvPr/>
        </p:nvSpPr>
        <p:spPr>
          <a:xfrm>
            <a:off x="1187450" y="4652963"/>
            <a:ext cx="182563" cy="0"/>
          </a:xfrm>
          <a:prstGeom prst="line">
            <a:avLst/>
          </a:prstGeom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8684" name="Line 13"/>
          <p:cNvSpPr/>
          <p:nvPr/>
        </p:nvSpPr>
        <p:spPr>
          <a:xfrm>
            <a:off x="1835150" y="4652963"/>
            <a:ext cx="274638" cy="0"/>
          </a:xfrm>
          <a:prstGeom prst="line">
            <a:avLst/>
          </a:prstGeom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8685" name="Line 14"/>
          <p:cNvSpPr/>
          <p:nvPr/>
        </p:nvSpPr>
        <p:spPr>
          <a:xfrm>
            <a:off x="1619250" y="4797425"/>
            <a:ext cx="0" cy="274638"/>
          </a:xfrm>
          <a:prstGeom prst="line">
            <a:avLst/>
          </a:prstGeom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8686" name="Line 15"/>
          <p:cNvSpPr/>
          <p:nvPr/>
        </p:nvSpPr>
        <p:spPr>
          <a:xfrm>
            <a:off x="4067175" y="4652963"/>
            <a:ext cx="457200" cy="0"/>
          </a:xfrm>
          <a:prstGeom prst="line">
            <a:avLst/>
          </a:prstGeom>
          <a:ln w="9525" cap="flat" cmpd="sng">
            <a:solidFill>
              <a:srgbClr val="00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8687" name="Line 16"/>
          <p:cNvSpPr/>
          <p:nvPr/>
        </p:nvSpPr>
        <p:spPr>
          <a:xfrm>
            <a:off x="5580063" y="4868863"/>
            <a:ext cx="0" cy="184150"/>
          </a:xfrm>
          <a:prstGeom prst="line">
            <a:avLst/>
          </a:prstGeom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8688" name="Line 17"/>
          <p:cNvSpPr/>
          <p:nvPr/>
        </p:nvSpPr>
        <p:spPr>
          <a:xfrm>
            <a:off x="5580063" y="4365625"/>
            <a:ext cx="0" cy="238125"/>
          </a:xfrm>
          <a:prstGeom prst="line">
            <a:avLst/>
          </a:prstGeom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8689" name="Line 18"/>
          <p:cNvSpPr/>
          <p:nvPr/>
        </p:nvSpPr>
        <p:spPr>
          <a:xfrm>
            <a:off x="5076825" y="4652963"/>
            <a:ext cx="274638" cy="0"/>
          </a:xfrm>
          <a:prstGeom prst="line">
            <a:avLst/>
          </a:prstGeom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8690" name="Line 19"/>
          <p:cNvSpPr/>
          <p:nvPr/>
        </p:nvSpPr>
        <p:spPr>
          <a:xfrm>
            <a:off x="5724525" y="4652963"/>
            <a:ext cx="274638" cy="0"/>
          </a:xfrm>
          <a:prstGeom prst="line">
            <a:avLst/>
          </a:prstGeom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8691" name="Rectangle 21"/>
          <p:cNvSpPr/>
          <p:nvPr/>
        </p:nvSpPr>
        <p:spPr>
          <a:xfrm>
            <a:off x="1738313" y="2406650"/>
            <a:ext cx="184150" cy="915988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defTabSz="914400">
              <a:tabLst>
                <a:tab pos="-457200" algn="l"/>
              </a:tabLst>
            </a:pPr>
            <a:br>
              <a:rPr dirty="0">
                <a:latin typeface="Arial" panose="020B0604020202020204" pitchFamily="34" charset="0"/>
              </a:rPr>
            </a:br>
            <a:endParaRPr dirty="0">
              <a:latin typeface="Arial" panose="020B0604020202020204" pitchFamily="34" charset="0"/>
            </a:endParaRPr>
          </a:p>
          <a:p>
            <a:pPr defTabSz="914400" eaLnBrk="0" hangingPunct="0">
              <a:tabLst>
                <a:tab pos="-457200" algn="l"/>
              </a:tabLst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28692" name="Rectangle 22"/>
          <p:cNvSpPr/>
          <p:nvPr/>
        </p:nvSpPr>
        <p:spPr>
          <a:xfrm>
            <a:off x="468313" y="5445125"/>
            <a:ext cx="6911975" cy="8540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defTabSz="914400">
              <a:tabLst>
                <a:tab pos="-457200" algn="l"/>
              </a:tabLst>
            </a:pPr>
            <a:endParaRPr dirty="0">
              <a:latin typeface="Arial" panose="020B0604020202020204" pitchFamily="34" charset="0"/>
            </a:endParaRPr>
          </a:p>
          <a:p>
            <a:pPr defTabSz="914400" eaLnBrk="0" hangingPunct="0">
              <a:tabLst>
                <a:tab pos="-457200" algn="l"/>
              </a:tabLst>
            </a:pPr>
            <a:r>
              <a:rPr lang="en-US" altLang="x-none" sz="14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</a:t>
            </a:r>
            <a:endParaRPr sz="900" dirty="0">
              <a:latin typeface="Arial" panose="020B0604020202020204" pitchFamily="34" charset="0"/>
            </a:endParaRPr>
          </a:p>
          <a:p>
            <a:pPr defTabSz="914400" eaLnBrk="0" hangingPunct="0">
              <a:tabLst>
                <a:tab pos="-457200" algn="l"/>
              </a:tabLst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468313" y="5516563"/>
            <a:ext cx="80454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ЗАПОМНИ:</a:t>
            </a: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Реакция нитрования происходит при нагревании и  приводит 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к образованию нитросоединений 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sng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2. Реакции окисления алканов.</a:t>
            </a:r>
            <a:r>
              <a:rPr kumimoji="0" lang="ru-RU" sz="44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435975" cy="1036638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000" b="1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А) Горение</a:t>
            </a:r>
            <a:endParaRPr kumimoji="0" lang="ru-RU" sz="2000" b="1" i="1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800" b="1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ru-RU" sz="2800" b="1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1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ru-RU" sz="2800" b="1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+2</a:t>
            </a:r>
            <a: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+  </a:t>
            </a: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ru-RU" sz="2800" b="1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 </a:t>
            </a:r>
            <a: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</a:t>
            </a:r>
            <a:r>
              <a:rPr kumimoji="0" lang="ru-RU" sz="2800" b="1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+      </a:t>
            </a: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ru-RU" sz="2800" b="1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700" name="Line 4"/>
          <p:cNvSpPr/>
          <p:nvPr/>
        </p:nvSpPr>
        <p:spPr>
          <a:xfrm>
            <a:off x="3132138" y="2276475"/>
            <a:ext cx="7921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" name="Замещающий файл мультимедиа 1"/>
          <p:cNvSpPr/>
          <p:nvPr>
            <p:ph type="media" sz="half" idx="2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6013" y="3213100"/>
            <a:ext cx="5329237" cy="3644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3220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algn="ctr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ru-RU" sz="3200" b="1" i="1" kern="1200" cap="none" spc="0" normalizeH="0" baseline="0" noProof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ru-RU" sz="3600" b="1" i="1" kern="1200" cap="none" spc="0" normalizeH="0" baseline="0" noProof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+mn-ea"/>
              <a:cs typeface="+mn-cs"/>
            </a:endParaRPr>
          </a:p>
          <a:p>
            <a:pPr marR="0" algn="ctr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ru-RU" sz="3200" b="1" i="1" kern="1200" cap="none" spc="0" normalizeH="0" baseline="0" noProof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 НАХОЖДЕНИЕ АЛКАНОВ В ПРИРОДЕ.</a:t>
            </a:r>
            <a:endParaRPr kumimoji="0" lang="ru-RU" sz="3200" b="1" i="1" kern="1200" cap="none" spc="0" normalizeH="0" baseline="0" noProof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707" name="Text Box 3"/>
          <p:cNvSpPr txBox="1"/>
          <p:nvPr/>
        </p:nvSpPr>
        <p:spPr>
          <a:xfrm>
            <a:off x="323850" y="1341438"/>
            <a:ext cx="8569325" cy="1803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sz="1600" b="1" i="1" u="sng" dirty="0">
                <a:solidFill>
                  <a:srgbClr val="FF7C80"/>
                </a:solidFill>
                <a:latin typeface="Arial" panose="020B0604020202020204" pitchFamily="34" charset="0"/>
              </a:rPr>
              <a:t>МЕТАН</a:t>
            </a:r>
            <a:r>
              <a:rPr sz="1600" b="1" i="1" dirty="0">
                <a:solidFill>
                  <a:srgbClr val="FF7C80"/>
                </a:solidFill>
                <a:latin typeface="Arial" panose="020B0604020202020204" pitchFamily="34" charset="0"/>
              </a:rPr>
              <a:t>  </a:t>
            </a:r>
            <a:r>
              <a:rPr sz="1600" b="1" i="1" dirty="0">
                <a:latin typeface="Arial" panose="020B0604020202020204" pitchFamily="34" charset="0"/>
              </a:rPr>
              <a:t>образуется в природе в результате разложения без доступа воздуха остатков растительных и животных организмов. Поэтому может быть обнаружен в заболоченных водоемах, где появляется в виде пузырьков газа, или накапливается в каменноугольных шахтах, куда выделяется из угольных пластов. В значительном количестве (80-97%) метан содержится в природном газе и в попутных нефтяных газах. В космосе метан является основной частью атмосфер многих планет, например Сатурна.</a:t>
            </a:r>
            <a:endParaRPr sz="1600" b="1" i="1" dirty="0">
              <a:latin typeface="Arial" panose="020B0604020202020204" pitchFamily="34" charset="0"/>
            </a:endParaRPr>
          </a:p>
        </p:txBody>
      </p:sp>
      <p:pic>
        <p:nvPicPr>
          <p:cNvPr id="12293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21038"/>
            <a:ext cx="2727325" cy="3636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4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3250" y="3213100"/>
            <a:ext cx="3460750" cy="3644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bldLvl="0" animBg="1"/>
      <p:bldP spid="7270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96975"/>
            <a:ext cx="8229600" cy="1139825"/>
          </a:xfrm>
        </p:spPr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ru-RU" sz="2000" b="0" i="1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 промышленности широко применяется каталитическое окисление алканов,  в результате которого получаются разнообразные кислородосодержащие соединения: спирты, карбоновые кислоты, альдегиды, кетоны и т. п. </a:t>
            </a:r>
            <a:b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Данный процесс можно изобразить следующей схемой:</a:t>
            </a:r>
            <a:br>
              <a:rPr kumimoji="0" lang="ru-RU" sz="2000" b="0" i="1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ru-RU" sz="2000" b="0" i="1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0" i="1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Алкан                  Гидропероксид                  Спирт               Альдегид</a:t>
            </a:r>
            <a:endParaRPr kumimoji="0" lang="ru-RU" sz="2000" b="0" i="1" u="none" strike="noStrike" kern="0" cap="none" spc="0" normalizeH="0" baseline="0" noProof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333375"/>
            <a:ext cx="6851650" cy="820738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1800" b="1" i="1" u="sng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Б) Каталитическое окисление алканов.</a:t>
            </a:r>
            <a:endParaRPr kumimoji="0" lang="ru-RU" sz="1800" b="1" i="1" u="sng" strike="noStrike" kern="0" cap="none" spc="0" normalizeH="0" baseline="0" noProof="0" smtClean="0">
              <a:ln>
                <a:noFill/>
              </a:ln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24" name="Line 4"/>
          <p:cNvSpPr/>
          <p:nvPr/>
        </p:nvSpPr>
        <p:spPr>
          <a:xfrm>
            <a:off x="1403350" y="2781300"/>
            <a:ext cx="865188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0725" name="Line 5"/>
          <p:cNvSpPr/>
          <p:nvPr/>
        </p:nvSpPr>
        <p:spPr>
          <a:xfrm>
            <a:off x="4500563" y="2852738"/>
            <a:ext cx="86518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0726" name="Line 6"/>
          <p:cNvSpPr/>
          <p:nvPr/>
        </p:nvSpPr>
        <p:spPr>
          <a:xfrm>
            <a:off x="6443663" y="2852738"/>
            <a:ext cx="86518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pic>
        <p:nvPicPr>
          <p:cNvPr id="30727" name="Picture 17" descr="анимация"/>
          <p:cNvPicPr>
            <a:picLocks noChangeAspect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2916238" y="3213100"/>
            <a:ext cx="2836862" cy="3375025"/>
          </a:xfrm>
          <a:ln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0" u="sng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3. Реакции разложения алканов</a:t>
            </a:r>
            <a:endParaRPr kumimoji="0" lang="ru-RU" sz="2400" b="1" i="0" u="sng" strike="noStrike" kern="0" cap="none" spc="0" normalizeH="0" baseline="0" noProof="0" smtClean="0">
              <a:ln>
                <a:noFill/>
              </a:ln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+mj-cs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700213"/>
            <a:ext cx="5627688" cy="23336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     При сильном нагревании без доступа воздуха происходит полное разложение алканов на простые вещества.</a:t>
            </a:r>
            <a:endParaRPr kumimoji="0" lang="ru-RU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endParaRPr kumimoji="0" lang="ru-RU" sz="28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CH</a:t>
            </a:r>
            <a:r>
              <a:rPr kumimoji="0" lang="ru-RU" sz="2000" b="1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ru-RU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  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ru-RU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+    2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ru-RU" sz="2000" b="1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ru-RU" sz="2000" b="1" i="0" u="none" strike="noStrike" kern="0" cap="none" spc="0" normalizeH="0" baseline="-2500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748" name="Line 4"/>
          <p:cNvSpPr/>
          <p:nvPr/>
        </p:nvSpPr>
        <p:spPr>
          <a:xfrm>
            <a:off x="1331913" y="3500438"/>
            <a:ext cx="93503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pic>
        <p:nvPicPr>
          <p:cNvPr id="31749" name="Picture 5" descr="аниме учитель"/>
          <p:cNvPicPr>
            <a:picLocks noChangeAspect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5513388" y="2276475"/>
            <a:ext cx="3197225" cy="4392613"/>
          </a:xfrm>
          <a:ln/>
        </p:spPr>
      </p:pic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1042988" y="3694113"/>
            <a:ext cx="1519238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Arial" panose="020B0604020202020204" pitchFamily="34" charset="0"/>
              <a:buAutoNum type="arabicPeriod" startAt="2"/>
              <a:defRPr/>
            </a:pPr>
            <a:r>
              <a:rPr kumimoji="0" lang="ru-RU" sz="2000" b="1" i="0" u="sng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Крекинг</a:t>
            </a:r>
            <a:endParaRPr kumimoji="0" lang="ru-RU" sz="2000" b="1" i="0" u="sng" strike="noStrike" kern="1200" cap="none" spc="0" normalizeH="0" baseline="0" noProof="0">
              <a:ln>
                <a:noFill/>
              </a:ln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1042988" y="1341438"/>
            <a:ext cx="1423988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1.</a:t>
            </a:r>
            <a:r>
              <a:rPr kumimoji="0" lang="ru-RU" sz="1800" b="1" i="0" u="sng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Пиролиз</a:t>
            </a:r>
            <a:endParaRPr kumimoji="0" lang="ru-RU" sz="1800" b="1" i="0" u="sng" strike="noStrike" kern="1200" cap="none" spc="0" normalizeH="0" baseline="0" noProof="0">
              <a:ln>
                <a:noFill/>
              </a:ln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00113" y="4149725"/>
            <a:ext cx="719138" cy="574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en-US" sz="20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16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H</a:t>
            </a:r>
            <a:r>
              <a:rPr kumimoji="0" lang="en-US" sz="20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34</a:t>
            </a:r>
            <a:endParaRPr kumimoji="0" lang="ru-RU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650" y="4797425"/>
            <a:ext cx="1223963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latin typeface="Arial" panose="020B0604020202020204" pitchFamily="34" charset="0"/>
                <a:cs typeface="Arial" panose="020B0604020202020204" pitchFamily="34" charset="0"/>
              </a:rPr>
              <a:t>гексадекан</a:t>
            </a:r>
            <a:endParaRPr sz="1600" b="1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619250" y="4508500"/>
            <a:ext cx="6492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692275" y="4076700"/>
            <a:ext cx="431800" cy="288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eaLnBrk="1" hangingPunct="1">
              <a:buNone/>
            </a:pPr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t°C</a:t>
            </a:r>
            <a:endParaRPr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39975" y="4221163"/>
            <a:ext cx="1008063" cy="573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en-US" sz="20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8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H</a:t>
            </a:r>
            <a:r>
              <a:rPr kumimoji="0" lang="en-US" sz="20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18</a:t>
            </a:r>
            <a:endParaRPr kumimoji="0" lang="ru-RU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39975" y="4797425"/>
            <a:ext cx="5715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latin typeface="Arial" panose="020B0604020202020204" pitchFamily="34" charset="0"/>
                <a:cs typeface="Arial" panose="020B0604020202020204" pitchFamily="34" charset="0"/>
              </a:rPr>
              <a:t>октан</a:t>
            </a:r>
            <a:endParaRPr sz="1600" b="1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19475" y="4149725"/>
            <a:ext cx="287338" cy="573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95738" y="4221163"/>
            <a:ext cx="1223963" cy="573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en-US" sz="20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8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H</a:t>
            </a:r>
            <a:r>
              <a:rPr kumimoji="0" lang="en-US" sz="20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16</a:t>
            </a:r>
            <a:endParaRPr kumimoji="0" lang="ru-RU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95738" y="4797425"/>
            <a:ext cx="5715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latin typeface="Arial" panose="020B0604020202020204" pitchFamily="34" charset="0"/>
                <a:cs typeface="Arial" panose="020B0604020202020204" pitchFamily="34" charset="0"/>
              </a:rPr>
              <a:t>октен</a:t>
            </a:r>
            <a:endParaRPr sz="1600" b="1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" name="Прямоугольник 7"/>
          <p:cNvSpPr/>
          <p:nvPr/>
        </p:nvSpPr>
        <p:spPr>
          <a:xfrm>
            <a:off x="1619250" y="3141663"/>
            <a:ext cx="431800" cy="288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eaLnBrk="1" hangingPunct="1">
              <a:buNone/>
            </a:pPr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t°C</a:t>
            </a:r>
            <a:endParaRPr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8" grpId="0"/>
      <p:bldP spid="11" grpId="0"/>
      <p:bldP spid="14" grpId="0"/>
      <p:bldP spid="12" grpId="0"/>
      <p:bldP spid="10" grpId="0"/>
      <p:bldP spid="15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</a:br>
            <a:b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</a:br>
            <a:b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</a:br>
            <a:b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</a:br>
            <a:b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</a:br>
            <a:b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</a:br>
            <a:b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</a:br>
            <a:b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</a:br>
            <a:b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</a:br>
            <a:b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</a:br>
            <a:b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</a:br>
            <a:b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Вывод:</a:t>
            </a:r>
            <a: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 Предельные углеводороды не вступают в реакции присоединения. Для них  характерны реакции замещения , окисления и разложения. Алканы не обесцвечивают раствор перманганата калия и бромную воду.</a:t>
            </a:r>
            <a:endParaRPr kumimoji="0" lang="ru-RU" sz="3600" b="1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+mj-cs"/>
            </a:endParaRP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195513" y="692150"/>
            <a:ext cx="4038600" cy="1223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4000" b="1" i="1" u="none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Запомни! </a:t>
            </a:r>
            <a:endParaRPr kumimoji="0" lang="ru-RU" sz="4000" b="1" i="1" u="none" strike="noStrike" kern="0" cap="none" spc="0" normalizeH="0" baseline="0" noProof="0" smtClean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3796" name="Picture 5" descr="химик"/>
          <p:cNvPicPr>
            <a:picLocks noChangeAspect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6877050" y="188913"/>
            <a:ext cx="2133600" cy="2171700"/>
          </a:xfrm>
          <a:ln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63" y="214313"/>
            <a:ext cx="8229600" cy="652463"/>
          </a:xfrm>
        </p:spPr>
        <p:txBody>
          <a:bodyPr wrap="square" lIns="0" tIns="45720" rIns="0" bIns="0" numCol="1" anchor="b" anchorCtr="0" compatLnSpc="1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700" b="1" i="0" u="sng" strike="noStrike" kern="0" cap="none" spc="0" normalizeH="0" baseline="0" noProof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Получение метана</a:t>
            </a:r>
            <a:endParaRPr kumimoji="0" lang="ru-RU" sz="2700" b="1" i="0" u="sng" strike="noStrike" kern="0" cap="none" spc="0" normalizeH="0" baseline="0" noProof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253038"/>
          </a:xfrm>
        </p:spPr>
        <p:txBody>
          <a:bodyPr wrap="square" lIns="91440" tIns="45720" rIns="91440" bIns="45720" numCol="1" anchor="t" anchorCtr="0" compatLnSpc="1"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AutoNum type="arabicPeriod"/>
              <a:defRPr/>
            </a:pPr>
            <a:r>
              <a:rPr kumimoji="0" lang="ru-RU" sz="2200" b="1" i="0" u="sng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 промышленности:</a:t>
            </a:r>
            <a:endParaRPr kumimoji="0" lang="ru-RU" sz="2200" b="1" i="0" u="sng" strike="noStrike" kern="0" cap="none" spc="0" normalizeH="0" baseline="0" noProof="0" smtClean="0">
              <a:ln>
                <a:noFill/>
              </a:ln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en-US" sz="17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ru-RU" sz="17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а) из природного газа;</a:t>
            </a:r>
            <a:endParaRPr kumimoji="0" lang="ru-RU" sz="17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en-US" sz="17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ru-RU" sz="17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б) синтез из оксида углерода (</a:t>
            </a:r>
            <a:r>
              <a:rPr kumimoji="0" lang="en-US" sz="17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II</a:t>
            </a:r>
            <a:r>
              <a:rPr kumimoji="0" lang="ru-RU" sz="17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) и водорода (из синтез-газа):</a:t>
            </a:r>
            <a:endParaRPr kumimoji="0" lang="ru-RU" sz="17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        </a:t>
            </a:r>
            <a:endParaRPr kumimoji="0" lang="ru-RU" sz="13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AutoNum type="arabicPeriod" startAt="2"/>
              <a:defRPr/>
            </a:pPr>
            <a:r>
              <a:rPr kumimoji="0" lang="ru-RU" sz="2200" b="1" i="0" u="sng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 лаборатории:</a:t>
            </a:r>
            <a:endParaRPr kumimoji="0" lang="ru-RU" sz="2200" b="1" i="0" u="sng" strike="noStrike" kern="0" cap="none" spc="0" normalizeH="0" baseline="0" noProof="0" smtClean="0">
              <a:ln>
                <a:noFill/>
              </a:ln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en-US" sz="17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ru-RU" sz="17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а) гидролиз карбида алюминия:</a:t>
            </a:r>
            <a:endParaRPr kumimoji="0" lang="ru-RU" sz="17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17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en-US" sz="17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7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б) сплавление солей уксусной кислоты (ацетатов) со щелочами:</a:t>
            </a:r>
            <a:endParaRPr kumimoji="0" lang="ru-RU" sz="17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                          </a:t>
            </a:r>
            <a:r>
              <a: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</a:t>
            </a:r>
            <a:endParaRPr kumimoji="0" lang="ru-RU" sz="13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57438" y="2500313"/>
            <a:ext cx="642938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Ni, 300°C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00500" y="2571750"/>
            <a:ext cx="500063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750" y="2571750"/>
            <a:ext cx="214313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50" y="2571750"/>
            <a:ext cx="500063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</a:t>
            </a:r>
            <a:r>
              <a: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↑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357438" y="2857500"/>
            <a:ext cx="71437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714500" y="2571750"/>
            <a:ext cx="214313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3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813" y="2571750"/>
            <a:ext cx="285750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1563" y="2571750"/>
            <a:ext cx="357188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28750" y="2571750"/>
            <a:ext cx="214313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86313" y="3929063"/>
            <a:ext cx="785813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Al(OH)</a:t>
            </a:r>
            <a:r>
              <a: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71688" y="3929063"/>
            <a:ext cx="214313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12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00438" y="3929063"/>
            <a:ext cx="214313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3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72000" y="3929063"/>
            <a:ext cx="214313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4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14750" y="3929063"/>
            <a:ext cx="500063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</a:t>
            </a:r>
            <a:r>
              <a: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↑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86250" y="3929063"/>
            <a:ext cx="214313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357438" y="3929063"/>
            <a:ext cx="500063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43000" y="3929063"/>
            <a:ext cx="571500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</a:t>
            </a:r>
            <a:r>
              <a: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785938" y="3929063"/>
            <a:ext cx="214313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2928938" y="4214813"/>
            <a:ext cx="500063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3500438" y="4857750"/>
            <a:ext cx="214313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t°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857750" y="4929188"/>
            <a:ext cx="714375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</a:t>
            </a:r>
            <a:r>
              <a: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</a:t>
            </a:r>
            <a:r>
              <a: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72000" y="4929188"/>
            <a:ext cx="214313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000500" y="4929188"/>
            <a:ext cx="500063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</a:t>
            </a:r>
            <a:r>
              <a: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↑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714625" y="4929188"/>
            <a:ext cx="571500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NaOH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643188" y="5357813"/>
            <a:ext cx="85725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(твердый)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214438" y="5643563"/>
            <a:ext cx="85725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(твердый)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071563" y="5357813"/>
            <a:ext cx="1214438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ацетат натрия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357438" y="4929188"/>
            <a:ext cx="214313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143000" y="4929188"/>
            <a:ext cx="1143000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</a:t>
            </a:r>
            <a:r>
              <a: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COONa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3357563" y="5214938"/>
            <a:ext cx="500063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advTm="688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charRg st="18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8" end="1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charRg st="48" end="1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42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charRg st="142" end="1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57" end="1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2000"/>
                                        <p:tgtEl>
                                          <p:spTgt spid="3">
                                            <p:txEl>
                                              <p:charRg st="157" end="1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95" end="2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2000"/>
                                        <p:tgtEl>
                                          <p:spTgt spid="3">
                                            <p:txEl>
                                              <p:charRg st="195" end="2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0" cap="none" spc="0" normalizeH="0" baseline="0" noProof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 вреде алканов и их производных.</a:t>
            </a:r>
            <a:endParaRPr kumimoji="0" lang="ru-RU" sz="3200" b="1" i="0" u="none" strike="noStrike" kern="0" cap="none" spc="0" normalizeH="0" baseline="0" noProof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7891" name="Picture 5"/>
          <p:cNvPicPr>
            <a:picLocks noChangeAspect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468313" y="3860800"/>
            <a:ext cx="4038600" cy="2746375"/>
          </a:xfrm>
          <a:ln/>
        </p:spPr>
      </p:pic>
      <p:pic>
        <p:nvPicPr>
          <p:cNvPr id="37892" name="Picture 3"/>
          <p:cNvPicPr>
            <a:picLocks noChangeAspect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412875"/>
            <a:ext cx="4114800" cy="2263775"/>
          </a:xfrm>
          <a:ln/>
        </p:spPr>
      </p:pic>
      <p:sp>
        <p:nvSpPr>
          <p:cNvPr id="108551" name="Rectangle 7"/>
          <p:cNvSpPr>
            <a:spLocks noChangeArrowheads="1"/>
          </p:cNvSpPr>
          <p:nvPr/>
        </p:nvSpPr>
        <p:spPr bwMode="auto">
          <a:xfrm>
            <a:off x="468313" y="4365625"/>
            <a:ext cx="3440113" cy="1465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Углеводороды   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при определенных метеорологических условиях активно способствуют образованию смога.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894" name="AutoShape 8"/>
          <p:cNvSpPr/>
          <p:nvPr/>
        </p:nvSpPr>
        <p:spPr>
          <a:xfrm>
            <a:off x="4140200" y="1268413"/>
            <a:ext cx="5003800" cy="2879725"/>
          </a:xfrm>
          <a:prstGeom prst="cloudCallout">
            <a:avLst>
              <a:gd name="adj1" fmla="val -57551"/>
              <a:gd name="adj2" fmla="val 1334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dirty="0">
              <a:latin typeface="Arial" panose="020B0604020202020204" pitchFamily="34" charset="0"/>
            </a:endParaRPr>
          </a:p>
        </p:txBody>
      </p:sp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4643438" y="1700213"/>
            <a:ext cx="4265613" cy="1739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Соединения углеводородов, выброшенных с выхлопными газами и представляющие собой смесь нескольких сотен химических соединений, являются причиной многих хронических заболеваний. 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37896" name="Picture 10"/>
          <p:cNvPicPr>
            <a:picLocks noChangeAspect="1"/>
          </p:cNvPicPr>
          <p:nvPr>
            <p:ph sz="half" idx="2"/>
          </p:nvPr>
        </p:nvPicPr>
        <p:blipFill>
          <a:blip r:embed="rId3"/>
          <a:srcRect r="37" b="-66"/>
          <a:stretch>
            <a:fillRect/>
          </a:stretch>
        </p:blipFill>
        <p:spPr>
          <a:xfrm>
            <a:off x="4932363" y="3860800"/>
            <a:ext cx="3743325" cy="2849563"/>
          </a:xfrm>
          <a:ln/>
        </p:spPr>
      </p:pic>
      <p:sp>
        <p:nvSpPr>
          <p:cNvPr id="108556" name="Rectangle 12"/>
          <p:cNvSpPr>
            <a:spLocks noChangeArrowheads="1"/>
          </p:cNvSpPr>
          <p:nvPr/>
        </p:nvSpPr>
        <p:spPr bwMode="auto">
          <a:xfrm>
            <a:off x="4500563" y="4005263"/>
            <a:ext cx="4249738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Утечка нефти приводит 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к экологическим катастрофам.</a:t>
            </a: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AutoShape 8"/>
          <p:cNvSpPr/>
          <p:nvPr/>
        </p:nvSpPr>
        <p:spPr>
          <a:xfrm>
            <a:off x="2843213" y="-1108075"/>
            <a:ext cx="7705725" cy="6840538"/>
          </a:xfrm>
          <a:prstGeom prst="irregularSeal2">
            <a:avLst/>
          </a:prstGeom>
          <a:solidFill>
            <a:srgbClr val="FF99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38915" name="AutoShape 3"/>
          <p:cNvSpPr/>
          <p:nvPr/>
        </p:nvSpPr>
        <p:spPr>
          <a:xfrm rot="10800000">
            <a:off x="0" y="1484313"/>
            <a:ext cx="4537075" cy="4608512"/>
          </a:xfrm>
          <a:prstGeom prst="wedgeEllipseCallout">
            <a:avLst>
              <a:gd name="adj1" fmla="val -48079"/>
              <a:gd name="adj2" fmla="val 62125"/>
            </a:avLst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/>
          <a:p>
            <a:pPr algn="ctr"/>
            <a:endParaRPr dirty="0">
              <a:latin typeface="Arial" panose="020B0604020202020204" pitchFamily="34" charset="0"/>
            </a:endParaRPr>
          </a:p>
        </p:txBody>
      </p:sp>
      <p:sp>
        <p:nvSpPr>
          <p:cNvPr id="100356" name="Rectangle 4"/>
          <p:cNvSpPr>
            <a:spLocks noGrp="1" noChangeArrowheads="1"/>
          </p:cNvSpPr>
          <p:nvPr>
            <p:ph idx="1"/>
          </p:nvPr>
        </p:nvSpPr>
        <p:spPr>
          <a:xfrm>
            <a:off x="4427538" y="404813"/>
            <a:ext cx="4032250" cy="45307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 </a:t>
            </a:r>
            <a:endParaRPr kumimoji="0" lang="ru-RU" sz="2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400" b="1" i="0" u="none" strike="noStrike" kern="0" cap="none" spc="0" normalizeH="0" baseline="0" noProof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Как алканы </a:t>
            </a:r>
            <a:endParaRPr kumimoji="0" lang="ru-RU" sz="2400" b="1" i="0" u="none" strike="noStrike" kern="0" cap="none" spc="0" normalizeH="0" baseline="0" noProof="0" smtClean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400" b="1" i="0" u="none" strike="noStrike" kern="0" cap="none" spc="0" normalizeH="0" baseline="0" noProof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влияют на климат?</a:t>
            </a:r>
            <a:endParaRPr kumimoji="0" lang="ru-RU" sz="2400" b="1" i="0" u="none" strike="noStrike" kern="0" cap="none" spc="0" normalizeH="0" baseline="0" noProof="0" smtClean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	</a:t>
            </a: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Выделяемый из болот метан считается одним из основных парниковых газов и остается предметом активных обсуждений и исследований в связи с проблемами глобального изменения климата.</a:t>
            </a: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2636838"/>
            <a:ext cx="4391025" cy="2520950"/>
          </a:xfrm>
        </p:spPr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ru-RU" sz="2700" b="1" i="0" u="none" strike="noStrike" kern="0" cap="none" spc="0" normalizeH="0" baseline="0" noProof="0" smtClean="0">
                <a:ln>
                  <a:noFill/>
                </a:ln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700" b="1" i="0" u="none" strike="noStrike" kern="0" cap="none" spc="0" normalizeH="0" baseline="0" noProof="0" smtClean="0">
                <a:ln>
                  <a:noFill/>
                </a:ln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Какие птицы </a:t>
            </a:r>
            <a:br>
              <a:rPr kumimoji="0" lang="ru-RU" sz="2700" b="1" i="0" u="none" strike="noStrike" kern="0" cap="none" spc="0" normalizeH="0" baseline="0" noProof="0" smtClean="0">
                <a:ln>
                  <a:noFill/>
                </a:ln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700" b="1" i="0" u="none" strike="noStrike" kern="0" cap="none" spc="0" normalizeH="0" baseline="0" noProof="0" smtClean="0">
                <a:ln>
                  <a:noFill/>
                </a:ln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помогали шахтёрам?</a:t>
            </a:r>
            <a:br>
              <a:rPr kumimoji="0" lang="ru-RU" sz="2700" b="0" i="0" u="none" strike="noStrike" kern="0" cap="none" spc="0" normalizeH="0" baseline="0" noProof="0" smtClean="0">
                <a:ln>
                  <a:noFill/>
                </a:ln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3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Канарейки очень чувствительны к содержанию в воздухе метана. Эту особенность использовали в своё время шахтёры, которые, спускаясь под землю, брали с собой клетку с канарейкой. Если пения давно не было слышно, значит следовало подниматься наверх как можно</a:t>
            </a:r>
            <a:b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быстрее.</a:t>
            </a:r>
            <a:b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8918" name="WordArt 6"/>
          <p:cNvSpPr>
            <a:spLocks noTextEdit="1"/>
          </p:cNvSpPr>
          <p:nvPr/>
        </p:nvSpPr>
        <p:spPr>
          <a:xfrm>
            <a:off x="468313" y="404813"/>
            <a:ext cx="4248150" cy="13144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/>
            <a:r>
              <a:rPr lang="ru-RU" altLang="en-US" sz="3600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Удивительное</a:t>
            </a:r>
            <a:endParaRPr lang="ru-RU" altLang="en-US" sz="3600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00FF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38919" name="WordArt 7"/>
          <p:cNvSpPr>
            <a:spLocks noTextEdit="1"/>
          </p:cNvSpPr>
          <p:nvPr/>
        </p:nvSpPr>
        <p:spPr>
          <a:xfrm>
            <a:off x="5435600" y="5013325"/>
            <a:ext cx="3313113" cy="13144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/>
            <a:r>
              <a:rPr lang="ru-RU" altLang="en-US" sz="3600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рядом!</a:t>
            </a:r>
            <a:endParaRPr lang="ru-RU" altLang="en-US" sz="3600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00FF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2. Закончить уравнения, назвать получившиеся вещества, указать области их </a:t>
            </a:r>
            <a:b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</a:br>
            <a: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применения.</a:t>
            </a:r>
            <a:endParaRPr kumimoji="0" lang="ru-RU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+mj-cs"/>
            </a:endParaRP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kumimoji="0" lang="ru-RU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ru-RU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а. </a:t>
            </a: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ru-RU" sz="2800" b="0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ru-RU" sz="2800" b="0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+ </a:t>
            </a: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ru-RU" sz="2800" b="0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=</a:t>
            </a:r>
            <a:endParaRPr kumimoji="0" lang="ru-RU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en-US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б.  этан + </a:t>
            </a: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Cl</a:t>
            </a:r>
            <a:r>
              <a:rPr kumimoji="0" lang="ru-RU" sz="2800" b="0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=</a:t>
            </a:r>
            <a:endParaRPr kumimoji="0" lang="en-US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в. </a:t>
            </a: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ru-RU" sz="2800" b="0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5 </a:t>
            </a: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ru-RU" sz="2800" b="0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12</a:t>
            </a: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→</a:t>
            </a:r>
            <a:endParaRPr kumimoji="0" lang="en-US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613" y="4797425"/>
            <a:ext cx="431800" cy="288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eaLnBrk="1" hangingPunct="1">
              <a:buNone/>
            </a:pPr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t°C</a:t>
            </a:r>
            <a:endParaRPr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41989" name="Picture 5"/>
          <p:cNvPicPr>
            <a:picLocks noChangeAspect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4648200" y="1843088"/>
            <a:ext cx="4038600" cy="403860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9" name="WordArt 5"/>
          <p:cNvSpPr>
            <a:spLocks noTextEdit="1"/>
          </p:cNvSpPr>
          <p:nvPr/>
        </p:nvSpPr>
        <p:spPr>
          <a:xfrm>
            <a:off x="900113" y="4149725"/>
            <a:ext cx="7359650" cy="1108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ru-RU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Спасибо за работу на уроке!</a:t>
            </a:r>
            <a:endParaRPr lang="ru-RU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45060" name="Picture 53" descr="bbede0006c530d485ca772fc67e59d7f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0313" y="908050"/>
            <a:ext cx="1858962" cy="30972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63" y="357188"/>
            <a:ext cx="8229600" cy="652463"/>
          </a:xfrm>
        </p:spPr>
        <p:txBody>
          <a:bodyPr wrap="square" lIns="0" tIns="45720" rIns="0" bIns="0" numCol="1" anchor="b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7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Используемая литература</a:t>
            </a:r>
            <a:endParaRPr kumimoji="0" lang="ru-RU" sz="2700" b="1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 wrap="square" lIns="91440" tIns="45720" rIns="91440" bIns="45720" numCol="1" anchor="t" anchorCtr="0" compatLnSpc="1"/>
          <a:lstStyle>
            <a:lvl1pPr lvl="0">
              <a:buClr>
                <a:schemeClr val="hlink"/>
              </a:buClr>
              <a:buSzPct val="80000"/>
              <a:buFont typeface="Wingdings" panose="05000000000000000000" pitchFamily="2" charset="2"/>
              <a:defRPr sz="2400"/>
            </a:lvl1pPr>
            <a:lvl2pPr lvl="1">
              <a:buClr>
                <a:schemeClr val="tx2"/>
              </a:buClr>
              <a:buSzPct val="50000"/>
              <a:buFont typeface="Wingdings" panose="05000000000000000000" pitchFamily="2" charset="2"/>
              <a:defRPr sz="2000"/>
            </a:lvl2pPr>
            <a:lvl3pPr lvl="2">
              <a:buClr>
                <a:schemeClr val="accent2"/>
              </a:buClr>
              <a:buSzTx/>
              <a:buFontTx/>
              <a:defRPr sz="1800"/>
            </a:lvl3pPr>
            <a:lvl4pPr lvl="3">
              <a:buClr>
                <a:schemeClr val="folHlink"/>
              </a:buClr>
              <a:buSzPct val="50000"/>
              <a:buFont typeface="Wingdings" panose="05000000000000000000" pitchFamily="2" charset="2"/>
              <a:defRPr sz="1600"/>
            </a:lvl4pPr>
            <a:lvl5pPr lvl="4">
              <a:buClr>
                <a:schemeClr val="hlink"/>
              </a:buClr>
              <a:buSzTx/>
              <a:buFontTx/>
              <a:defRPr sz="1600"/>
            </a:lvl5pPr>
          </a:lstStyle>
          <a:p>
            <a:pPr lvl="0" eaLnBrk="1" hangingPunct="1">
              <a:buClrTx/>
              <a:buFont typeface="Arial" panose="020B0604020202020204" pitchFamily="34" charset="0"/>
              <a:buAutoNum type="arabicPeriod"/>
            </a:pPr>
            <a:r>
              <a:rPr sz="1800" dirty="0">
                <a:effectLst>
                  <a:outerShdw blurRad="38100" dist="38100" dir="2700000">
                    <a:srgbClr val="000000"/>
                  </a:outerShdw>
                </a:effectLst>
                <a:cs typeface="Arial" panose="020B0604020202020204" pitchFamily="34" charset="0"/>
              </a:rPr>
              <a:t>«Репетитор по химии (издание 15-ое)», под редакцией Егорова А. С., Феникс – Ростов-на-Дону, 2006</a:t>
            </a:r>
            <a:endParaRPr sz="1800" dirty="0">
              <a:effectLst>
                <a:outerShdw blurRad="38100" dist="38100" dir="2700000">
                  <a:srgbClr val="000000"/>
                </a:outerShdw>
              </a:effectLst>
              <a:cs typeface="Arial" panose="020B0604020202020204" pitchFamily="34" charset="0"/>
            </a:endParaRPr>
          </a:p>
          <a:p>
            <a:pPr lvl="0" eaLnBrk="1" hangingPunct="1">
              <a:buClrTx/>
              <a:buNone/>
            </a:pPr>
            <a:endParaRPr sz="1800" dirty="0">
              <a:effectLst>
                <a:outerShdw blurRad="38100" dist="38100" dir="2700000">
                  <a:srgbClr val="000000"/>
                </a:outerShdw>
              </a:effectLst>
              <a:cs typeface="Arial" panose="020B0604020202020204" pitchFamily="34" charset="0"/>
            </a:endParaRPr>
          </a:p>
          <a:p>
            <a:pPr lvl="0" eaLnBrk="1" hangingPunct="1">
              <a:buClrTx/>
              <a:buFont typeface="Arial" panose="020B0604020202020204" pitchFamily="34" charset="0"/>
              <a:buAutoNum type="arabicPeriod" startAt="2"/>
            </a:pPr>
            <a:r>
              <a:rPr sz="1800" dirty="0">
                <a:effectLst>
                  <a:outerShdw blurRad="38100" dist="38100" dir="2700000">
                    <a:srgbClr val="000000"/>
                  </a:outerShdw>
                </a:effectLst>
                <a:cs typeface="Arial" panose="020B0604020202020204" pitchFamily="34" charset="0"/>
              </a:rPr>
              <a:t>Габриелян О. С., Маскаев Ф. Н., Пономарев С. Ю., Теренин В. И. « Химия 10 класс: профильный уровень».  (Учебник для общеобразовательных учреждений), Дрофа – Москва, 2005</a:t>
            </a:r>
            <a:endParaRPr sz="1800" dirty="0">
              <a:effectLst>
                <a:outerShdw blurRad="38100" dist="38100" dir="2700000">
                  <a:srgbClr val="000000"/>
                </a:outerShdw>
              </a:effectLst>
              <a:cs typeface="Arial" panose="020B0604020202020204" pitchFamily="34" charset="0"/>
            </a:endParaRPr>
          </a:p>
          <a:p>
            <a:pPr lvl="0" eaLnBrk="1" hangingPunct="1">
              <a:buClrTx/>
              <a:buFont typeface="Arial" panose="020B0604020202020204" pitchFamily="34" charset="0"/>
              <a:buAutoNum type="arabicPeriod" startAt="2"/>
            </a:pPr>
            <a:endParaRPr sz="1800" dirty="0">
              <a:effectLst>
                <a:outerShdw blurRad="38100" dist="38100" dir="2700000">
                  <a:srgbClr val="000000"/>
                </a:outerShdw>
              </a:effectLst>
              <a:cs typeface="Arial" panose="020B0604020202020204" pitchFamily="34" charset="0"/>
            </a:endParaRPr>
          </a:p>
          <a:p>
            <a:pPr lvl="0" eaLnBrk="1" hangingPunct="1">
              <a:buClrTx/>
              <a:buFont typeface="Arial" panose="020B0604020202020204" pitchFamily="34" charset="0"/>
              <a:buAutoNum type="arabicPeriod" startAt="2"/>
            </a:pPr>
            <a:r>
              <a:rPr sz="1800" dirty="0">
                <a:effectLst>
                  <a:outerShdw blurRad="38100" dist="38100" dir="2700000">
                    <a:srgbClr val="000000"/>
                  </a:outerShdw>
                </a:effectLst>
                <a:cs typeface="Arial" panose="020B0604020202020204" pitchFamily="34" charset="0"/>
              </a:rPr>
              <a:t>Рудзитис Г. Е., Фельдман Ф. Г. «Химия 10: органическая химия (Учебник для 10 класса средней школы)», Просвещение – Москва, 1991</a:t>
            </a:r>
            <a:endParaRPr sz="1800" dirty="0">
              <a:effectLst>
                <a:outerShdw blurRad="38100" dist="38100" dir="2700000">
                  <a:srgbClr val="000000"/>
                </a:outerShdw>
              </a:effectLst>
              <a:cs typeface="Arial" panose="020B0604020202020204" pitchFamily="34" charset="0"/>
            </a:endParaRPr>
          </a:p>
          <a:p>
            <a:pPr lvl="0" eaLnBrk="1" hangingPunct="1">
              <a:buClrTx/>
              <a:buFont typeface="Arial" panose="020B0604020202020204" pitchFamily="34" charset="0"/>
              <a:buAutoNum type="arabicPeriod" startAt="2"/>
            </a:pPr>
            <a:endParaRPr sz="1800" dirty="0">
              <a:effectLst>
                <a:outerShdw blurRad="38100" dist="38100" dir="2700000">
                  <a:srgbClr val="000000"/>
                </a:outerShdw>
              </a:effectLst>
              <a:cs typeface="Arial" panose="020B0604020202020204" pitchFamily="34" charset="0"/>
            </a:endParaRPr>
          </a:p>
          <a:p>
            <a:pPr lvl="0" eaLnBrk="1" hangingPunct="1">
              <a:buClrTx/>
              <a:buFont typeface="Arial" panose="020B0604020202020204" pitchFamily="34" charset="0"/>
              <a:buAutoNum type="arabicPeriod" startAt="2"/>
            </a:pPr>
            <a:r>
              <a:rPr sz="1800" dirty="0">
                <a:effectLst>
                  <a:outerShdw blurRad="38100" dist="38100" dir="2700000">
                    <a:srgbClr val="000000"/>
                  </a:outerShdw>
                </a:effectLst>
                <a:cs typeface="Arial" panose="020B0604020202020204" pitchFamily="34" charset="0"/>
              </a:rPr>
              <a:t>Перекалин В. В.,  Зонис С. А. «Органическая химия (учебное пособие для студентов педагогических институтов по химическим и биологическим специальностям)», Просвещение – Москва, 1982</a:t>
            </a:r>
            <a:endParaRPr sz="1800" dirty="0">
              <a:effectLst>
                <a:outerShdw blurRad="38100" dist="38100" dir="2700000">
                  <a:srgbClr val="000000"/>
                </a:outerShdw>
              </a:effectLst>
              <a:cs typeface="Arial" panose="020B0604020202020204" pitchFamily="34" charset="0"/>
            </a:endParaRPr>
          </a:p>
          <a:p>
            <a:pPr lvl="0" eaLnBrk="1" hangingPunct="1">
              <a:buClrTx/>
              <a:buNone/>
            </a:pPr>
            <a:endParaRPr sz="1800" dirty="0">
              <a:effectLst>
                <a:outerShdw blurRad="38100" dist="38100" dir="2700000">
                  <a:srgbClr val="000000"/>
                </a:outerShdw>
              </a:effectLst>
              <a:cs typeface="Arial" panose="020B0604020202020204" pitchFamily="34" charset="0"/>
            </a:endParaRPr>
          </a:p>
          <a:p>
            <a:pPr lvl="0" eaLnBrk="1" hangingPunct="1">
              <a:buClrTx/>
              <a:buFont typeface="Arial" panose="020B0604020202020204" pitchFamily="34" charset="0"/>
              <a:buAutoNum type="arabicPeriod" startAt="5"/>
            </a:pPr>
            <a:r>
              <a:rPr sz="1800" dirty="0">
                <a:effectLst>
                  <a:outerShdw blurRad="38100" dist="38100" dir="2700000">
                    <a:srgbClr val="000000"/>
                  </a:outerShdw>
                </a:effectLst>
                <a:cs typeface="Arial" panose="020B0604020202020204" pitchFamily="34" charset="0"/>
              </a:rPr>
              <a:t>«Органическая химия. Том1 (Основной курс)» под редакцией Н. А. Тюкавкиной (учебник для студентов вузов по специальности «Фармация»), Дрофа – Москва, 2004</a:t>
            </a:r>
            <a:endParaRPr sz="1800" dirty="0">
              <a:effectLst>
                <a:outerShdw blurRad="38100" dist="38100" dir="2700000">
                  <a:srgbClr val="000000"/>
                </a:outerShdw>
              </a:effectLst>
              <a:cs typeface="Arial" panose="020B0604020202020204" pitchFamily="34" charset="0"/>
            </a:endParaRPr>
          </a:p>
          <a:p>
            <a:pPr lvl="0" eaLnBrk="1" hangingPunct="1">
              <a:buFont typeface="Wingdings" panose="05000000000000000000" pitchFamily="2" charset="2"/>
              <a:buAutoNum type="arabicPeriod" startAt="5"/>
            </a:pPr>
            <a:endParaRPr dirty="0"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Tm="1503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250825" y="260350"/>
            <a:ext cx="8893175" cy="946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1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ЭТАН, ПРОПАН И БУТАН</a:t>
            </a:r>
            <a:r>
              <a:rPr kumimoji="0" lang="ru-RU" sz="2800" b="0" i="1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sz="2800" b="0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входят в состав природного и попутного нефтяного газов. </a:t>
            </a:r>
            <a:endParaRPr kumimoji="0" lang="ru-RU" sz="2800" b="0" i="1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331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35600" y="1916113"/>
            <a:ext cx="3517900" cy="46751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916113"/>
            <a:ext cx="5219700" cy="3444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179388" y="5734050"/>
            <a:ext cx="4897438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1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АЛКАНЫ </a:t>
            </a:r>
            <a:r>
              <a:rPr kumimoji="0" lang="ru-RU" sz="2400" b="0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содержатся в нефти.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4400" b="0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339" name="Picture 3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5289550"/>
          </a:xfrm>
          <a:ln/>
        </p:spPr>
      </p:pic>
      <p:sp>
        <p:nvSpPr>
          <p:cNvPr id="14340" name="Rectangle 5"/>
          <p:cNvSpPr/>
          <p:nvPr/>
        </p:nvSpPr>
        <p:spPr>
          <a:xfrm>
            <a:off x="0" y="147955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tIns="342792" rIns="539580" anchor="ctr" anchorCtr="0">
            <a:spAutoFit/>
          </a:bodyPr>
          <a:p>
            <a:endParaRPr dirty="0">
              <a:latin typeface="Arial" panose="020B0604020202020204" pitchFamily="34" charset="0"/>
            </a:endParaRPr>
          </a:p>
        </p:txBody>
      </p:sp>
      <p:pic>
        <p:nvPicPr>
          <p:cNvPr id="14341" name="Picture 4" descr="Россия">
            <a:hlinkClick r:id="rId2" tooltip="&quot;Россия&quot;"/>
          </p:cNvPr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0" y="1479550"/>
            <a:ext cx="209550" cy="142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0" y="5216525"/>
            <a:ext cx="9144000" cy="14446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p>
            <a:pPr algn="ctr">
              <a:buNone/>
            </a:pP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sz="2800" b="1" baseline="-25000" dirty="0"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Крупнейшие месторождения природного газа в России:</a:t>
            </a:r>
            <a:endParaRPr sz="2800" b="1" baseline="-25000" dirty="0">
              <a:solidFill>
                <a:srgbClr val="FFCC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buFont typeface="Symbol" panose="05050102010706020507" pitchFamily="18" charset="2"/>
              <a:buChar char=""/>
            </a:pPr>
            <a:r>
              <a:rPr sz="14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hangingPunct="0">
              <a:buFont typeface="Symbol" panose="05050102010706020507" pitchFamily="18" charset="2"/>
              <a:buNone/>
            </a:pPr>
            <a:r>
              <a:rPr sz="1400" b="1" dirty="0">
                <a:solidFill>
                  <a:srgbClr val="000000"/>
                </a:solidFill>
                <a:latin typeface="Arial" panose="020B0604020202020204" pitchFamily="34" charset="0"/>
              </a:rPr>
              <a:t>        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  <a:hlinkClick r:id="rId5" tooltip="Уренгойское газовое месторождение"/>
              </a:rPr>
              <a:t>Уренгой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                                                          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  <a:hlinkClick r:id="rId6" tooltip="Ямбургское нефтегазоконденсатное месторождение"/>
              </a:rPr>
              <a:t>Ямбург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                      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  <a:hlinkClick r:id="rId7" tooltip="Штокмановское газовое месторождение"/>
              </a:rPr>
              <a:t>Штокмановское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                                                     </a:t>
            </a:r>
            <a:endParaRPr sz="1400" b="1" dirty="0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</a:endParaRPr>
          </a:p>
          <a:p>
            <a:pPr eaLnBrk="0" hangingPunct="0">
              <a:buFont typeface="Symbol" panose="05050102010706020507" pitchFamily="18" charset="2"/>
              <a:buNone/>
            </a:pP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        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  <a:hlinkClick r:id="rId8" tooltip="Ленинградское газовое месторождение"/>
              </a:rPr>
              <a:t>Ленинградское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                                               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  <a:hlinkClick r:id="rId9" tooltip="Русановское газовое месторождение"/>
              </a:rPr>
              <a:t>Русановское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              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Заполярное</a:t>
            </a:r>
            <a:endParaRPr sz="1400" b="1" dirty="0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0" hangingPunct="0">
              <a:buFont typeface="Symbol" panose="05050102010706020507" pitchFamily="18" charset="2"/>
              <a:buNone/>
            </a:pP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       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  <a:hlinkClick r:id="rId10" tooltip="Медвежье газовое месторождение (страница отсутствует)"/>
              </a:rPr>
              <a:t>Медвежье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                                                        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  <a:hlinkClick r:id="rId11" tooltip="Астраханское газоконденсатное месторождение"/>
              </a:rPr>
              <a:t>Астраханское</a:t>
            </a:r>
            <a:endParaRPr sz="1400" b="1" dirty="0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0" hangingPunct="0">
              <a:buFont typeface="Symbol" panose="05050102010706020507" pitchFamily="18" charset="2"/>
              <a:buNone/>
            </a:pP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       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  <a:hlinkClick r:id="rId12" tooltip="Западно-Камчатский шельфовый проект (страница отсутствует)"/>
              </a:rPr>
              <a:t>Западно-Камчатский шельф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                         </a:t>
            </a:r>
            <a:r>
              <a:rPr sz="14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  <a:hlinkClick r:id="rId13" tooltip="Сахалин-3"/>
              </a:rPr>
              <a:t>Сахалин-3</a:t>
            </a:r>
            <a:endParaRPr sz="1400" b="1" dirty="0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1" name="Picture 4" descr="Картинка 3 из 16002">
            <a:hlinkClick r:id="rId1"/>
          </p:cNvPr>
          <p:cNvPicPr>
            <a:picLocks noChangeAspect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260350"/>
            <a:ext cx="1728788" cy="1728788"/>
          </a:xfrm>
          <a:ln/>
        </p:spPr>
      </p:pic>
      <p:sp>
        <p:nvSpPr>
          <p:cNvPr id="77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339975" y="260350"/>
            <a:ext cx="6804025" cy="14398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800" b="1" i="1" u="none" strike="noStrike" kern="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Проблемный вопрос:</a:t>
            </a:r>
            <a:r>
              <a:rPr kumimoji="0" lang="ru-RU" sz="2800" b="1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Почему алканы называются «предельными углеводородами»?</a:t>
            </a:r>
            <a:endParaRPr kumimoji="0" lang="ru-RU" sz="2800" b="1" i="1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3" name="Picture 5" descr="еноеано"/>
          <p:cNvPicPr>
            <a:picLocks noChangeAspect="1"/>
          </p:cNvPicPr>
          <p:nvPr>
            <p:ph sz="half" idx="2"/>
          </p:nvPr>
        </p:nvPicPr>
        <p:blipFill>
          <a:blip r:embed="rId3">
            <a:clrChange>
              <a:clrFrom>
                <a:srgbClr val="AFCEA2"/>
              </a:clrFrom>
              <a:clrTo>
                <a:srgbClr val="AFCEA2">
                  <a:alpha val="0"/>
                </a:srgbClr>
              </a:clrTo>
            </a:clrChange>
          </a:blip>
          <a:srcRect r="189"/>
          <a:stretch>
            <a:fillRect/>
          </a:stretch>
        </p:blipFill>
        <p:spPr>
          <a:xfrm>
            <a:off x="179388" y="2636838"/>
            <a:ext cx="2830512" cy="4032250"/>
          </a:xfrm>
          <a:ln/>
        </p:spPr>
      </p:pic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611188" y="1997075"/>
            <a:ext cx="8153400" cy="1403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p>
            <a:pPr algn="just">
              <a:buNone/>
            </a:pPr>
            <a:r>
              <a:rPr b="1" i="1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АЛКАНЫ </a:t>
            </a:r>
            <a:r>
              <a:rPr b="1" i="1" dirty="0">
                <a:solidFill>
                  <a:srgbClr val="FF33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(</a:t>
            </a:r>
            <a:r>
              <a:rPr b="1" i="1" dirty="0">
                <a:solidFill>
                  <a:srgbClr val="FF33CC"/>
                </a:solidFill>
                <a:latin typeface="Arial" panose="020B0604020202020204" pitchFamily="34" charset="0"/>
              </a:rPr>
              <a:t>предельные, насыщенные, парафины)</a:t>
            </a:r>
            <a:r>
              <a:rPr b="1" i="1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 - это углеводороды с общей формулой С</a:t>
            </a:r>
            <a:r>
              <a:rPr b="1" i="1" baseline="-30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п</a:t>
            </a:r>
            <a:r>
              <a:rPr b="1" i="1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 Н</a:t>
            </a:r>
            <a:r>
              <a:rPr b="1" i="1" baseline="-30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2п + 2 </a:t>
            </a:r>
            <a:r>
              <a:rPr b="1" i="1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 в молекулах которых между атомами углерода имеются только одинарные (сигма) связи</a:t>
            </a:r>
            <a:r>
              <a:rPr b="1" i="1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,</a:t>
            </a:r>
            <a:r>
              <a:rPr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b="1" i="1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</a:rPr>
              <a:t>не способные на реакции присоединения.</a:t>
            </a:r>
            <a:endParaRPr b="1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algn="just" eaLnBrk="0" hangingPunct="0">
              <a:buNone/>
            </a:pPr>
            <a:r>
              <a:rPr sz="14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endParaRPr sz="14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2050" name="Object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954462" y="3357563"/>
            <a:ext cx="152400" cy="142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7833" name="Rectangle 9"/>
          <p:cNvSpPr>
            <a:spLocks noChangeArrowheads="1"/>
          </p:cNvSpPr>
          <p:nvPr/>
        </p:nvSpPr>
        <p:spPr bwMode="auto">
          <a:xfrm>
            <a:off x="3059113" y="3357563"/>
            <a:ext cx="5246688" cy="2835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p>
            <a:pPr algn="just">
              <a:buNone/>
            </a:pPr>
            <a:r>
              <a:rPr sz="14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sz="2000" dirty="0">
                <a:latin typeface="Times New Roman" panose="02020603050405020304" pitchFamily="18" charset="0"/>
              </a:rPr>
              <a:t>В молекулах алканов имеются только одинарные</a:t>
            </a:r>
            <a:r>
              <a:rPr sz="2000" dirty="0">
                <a:latin typeface="Arial" panose="020B0604020202020204" pitchFamily="34" charset="0"/>
              </a:rPr>
              <a:t> </a:t>
            </a:r>
            <a:r>
              <a:rPr sz="2000" dirty="0">
                <a:latin typeface="Arial" panose="020B0604020202020204" pitchFamily="34" charset="0"/>
                <a:cs typeface="Times New Roman" panose="02020603050405020304" pitchFamily="18" charset="0"/>
              </a:rPr>
              <a:t>- связи. Все четыре валентности атома углерода в молекулах алканов полностью, т.е. до предела, насыщены атомами углерода и водорода. Между атомами углерода отсутствуют  кратные связи. Отсюда происходят другие названия этих углеводородов - </a:t>
            </a:r>
            <a:r>
              <a:rPr sz="2000" b="1" i="1" dirty="0">
                <a:solidFill>
                  <a:srgbClr val="FF33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насыщенные</a:t>
            </a:r>
            <a:r>
              <a:rPr sz="2000" dirty="0">
                <a:latin typeface="Arial" panose="020B0604020202020204" pitchFamily="34" charset="0"/>
                <a:cs typeface="Times New Roman" panose="02020603050405020304" pitchFamily="18" charset="0"/>
              </a:rPr>
              <a:t> или </a:t>
            </a:r>
            <a:r>
              <a:rPr sz="2000" b="1" i="1" dirty="0">
                <a:solidFill>
                  <a:srgbClr val="FF33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предельные.</a:t>
            </a:r>
            <a:endParaRPr sz="2000" b="1" i="1" dirty="0">
              <a:solidFill>
                <a:srgbClr val="FF33CC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6288"/>
          </a:xfrm>
        </p:spPr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600" b="1" i="1" u="none" strike="noStrike" kern="0" cap="none" spc="0" normalizeH="0" baseline="0" noProof="0" smtClean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ГОМОЛОГИЧЕСКИЙ РЯД АЛКАНОВ</a:t>
            </a:r>
            <a:endParaRPr kumimoji="0" lang="ru-RU" sz="3600" b="1" i="1" u="none" strike="noStrike" kern="0" cap="none" spc="0" normalizeH="0" baseline="0" noProof="0" smtClean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268413"/>
            <a:ext cx="6264275" cy="9366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8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Вспомните, какие вещества мы называем гомологами?</a:t>
            </a:r>
            <a:endParaRPr kumimoji="0" lang="ru-RU" sz="2800" b="0" i="1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660" name="Text Box 4"/>
          <p:cNvSpPr txBox="1"/>
          <p:nvPr/>
        </p:nvSpPr>
        <p:spPr>
          <a:xfrm>
            <a:off x="179388" y="3357563"/>
            <a:ext cx="8675687" cy="2528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3200" b="1" i="1" dirty="0">
                <a:solidFill>
                  <a:srgbClr val="FF0000"/>
                </a:solidFill>
                <a:latin typeface="Arial" panose="020B0604020202020204" pitchFamily="34" charset="0"/>
              </a:rPr>
              <a:t>ГОМОЛОГИ </a:t>
            </a:r>
            <a:r>
              <a:rPr sz="3200" i="1" dirty="0">
                <a:solidFill>
                  <a:srgbClr val="FF0000"/>
                </a:solidFill>
                <a:latin typeface="Arial" panose="020B0604020202020204" pitchFamily="34" charset="0"/>
              </a:rPr>
              <a:t>– </a:t>
            </a:r>
            <a:r>
              <a:rPr sz="3200" b="1" i="1" dirty="0">
                <a:solidFill>
                  <a:srgbClr val="FF3399"/>
                </a:solidFill>
                <a:latin typeface="Arial" panose="020B0604020202020204" pitchFamily="34" charset="0"/>
              </a:rPr>
              <a:t>это вещества со схожими строением и свойствами,  но различающиеся по составу на одну или несколько групп </a:t>
            </a:r>
            <a:r>
              <a:rPr lang="en-US" altLang="x-none" sz="3200" b="1" dirty="0">
                <a:solidFill>
                  <a:srgbClr val="FF3399"/>
                </a:solidFill>
                <a:latin typeface="Arial" panose="020B0604020202020204" pitchFamily="34" charset="0"/>
              </a:rPr>
              <a:t>CH</a:t>
            </a:r>
            <a:r>
              <a:rPr lang="en-US" altLang="x-none" sz="2000" b="1" dirty="0">
                <a:solidFill>
                  <a:srgbClr val="FF3399"/>
                </a:solidFill>
                <a:latin typeface="Arial" panose="020B0604020202020204" pitchFamily="34" charset="0"/>
              </a:rPr>
              <a:t>2</a:t>
            </a:r>
            <a:r>
              <a:rPr sz="3200" b="1" dirty="0">
                <a:solidFill>
                  <a:srgbClr val="FF3399"/>
                </a:solidFill>
                <a:latin typeface="Arial" panose="020B0604020202020204" pitchFamily="34" charset="0"/>
              </a:rPr>
              <a:t> (</a:t>
            </a:r>
            <a:r>
              <a:rPr sz="3200" b="1" i="1" dirty="0">
                <a:solidFill>
                  <a:srgbClr val="FF3399"/>
                </a:solidFill>
                <a:latin typeface="Arial" panose="020B0604020202020204" pitchFamily="34" charset="0"/>
              </a:rPr>
              <a:t>гомологическая разность).</a:t>
            </a:r>
            <a:r>
              <a:rPr sz="3200" i="1" dirty="0">
                <a:latin typeface="Arial" panose="020B0604020202020204" pitchFamily="34" charset="0"/>
              </a:rPr>
              <a:t>  </a:t>
            </a:r>
            <a:endParaRPr sz="3200" i="1" dirty="0">
              <a:latin typeface="Arial" panose="020B0604020202020204" pitchFamily="34" charset="0"/>
            </a:endParaRPr>
          </a:p>
        </p:txBody>
      </p:sp>
      <p:pic>
        <p:nvPicPr>
          <p:cNvPr id="15365" name="Picture 5" descr="J033639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72225" y="1412875"/>
            <a:ext cx="1952625" cy="2016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0" end="1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60">
                                            <p:txEl>
                                              <p:charRg st="0" end="14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60">
                                            <p:txEl>
                                              <p:charRg st="0" end="14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0660">
                                            <p:txEl>
                                              <p:charRg st="0" end="1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2" descr="гомологи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DE8"/>
              </a:clrFrom>
              <a:clrTo>
                <a:srgbClr val="FFFDE8">
                  <a:alpha val="0"/>
                </a:srgbClr>
              </a:clrTo>
            </a:clrChange>
          </a:blip>
          <a:srcRect r="-8" b="-2"/>
          <a:stretch>
            <a:fillRect/>
          </a:stretch>
        </p:blipFill>
        <p:spPr>
          <a:xfrm>
            <a:off x="179388" y="188913"/>
            <a:ext cx="8713787" cy="6396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Text Box 3"/>
          <p:cNvSpPr txBox="1"/>
          <p:nvPr/>
        </p:nvSpPr>
        <p:spPr>
          <a:xfrm>
            <a:off x="3563938" y="2276475"/>
            <a:ext cx="1873250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sz="2600" dirty="0">
                <a:latin typeface="Arial" panose="020B0604020202020204" pitchFamily="34" charset="0"/>
              </a:rPr>
              <a:t>СН</a:t>
            </a:r>
            <a:r>
              <a:rPr dirty="0">
                <a:latin typeface="Arial" panose="020B0604020202020204" pitchFamily="34" charset="0"/>
              </a:rPr>
              <a:t>4</a:t>
            </a:r>
            <a:r>
              <a:rPr sz="2600" dirty="0">
                <a:latin typeface="Arial" panose="020B0604020202020204" pitchFamily="34" charset="0"/>
              </a:rPr>
              <a:t>-С</a:t>
            </a:r>
            <a:r>
              <a:rPr dirty="0">
                <a:latin typeface="Arial" panose="020B0604020202020204" pitchFamily="34" charset="0"/>
              </a:rPr>
              <a:t>4</a:t>
            </a:r>
            <a:r>
              <a:rPr sz="2600" dirty="0">
                <a:latin typeface="Arial" panose="020B0604020202020204" pitchFamily="34" charset="0"/>
              </a:rPr>
              <a:t>Н</a:t>
            </a:r>
            <a:r>
              <a:rPr dirty="0">
                <a:latin typeface="Arial" panose="020B0604020202020204" pitchFamily="34" charset="0"/>
              </a:rPr>
              <a:t>10</a:t>
            </a:r>
            <a:endParaRPr dirty="0">
              <a:latin typeface="Arial" panose="020B0604020202020204" pitchFamily="34" charset="0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3348038" y="3933825"/>
            <a:ext cx="2160587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sz="2600" dirty="0">
                <a:latin typeface="Arial" panose="020B0604020202020204" pitchFamily="34" charset="0"/>
              </a:rPr>
              <a:t>С</a:t>
            </a:r>
            <a:r>
              <a:rPr dirty="0">
                <a:latin typeface="Arial" panose="020B0604020202020204" pitchFamily="34" charset="0"/>
              </a:rPr>
              <a:t>5</a:t>
            </a:r>
            <a:r>
              <a:rPr sz="2600" dirty="0">
                <a:latin typeface="Arial" panose="020B0604020202020204" pitchFamily="34" charset="0"/>
              </a:rPr>
              <a:t>Н</a:t>
            </a:r>
            <a:r>
              <a:rPr dirty="0">
                <a:latin typeface="Arial" panose="020B0604020202020204" pitchFamily="34" charset="0"/>
              </a:rPr>
              <a:t>12</a:t>
            </a:r>
            <a:r>
              <a:rPr sz="2600" dirty="0">
                <a:latin typeface="Arial" panose="020B0604020202020204" pitchFamily="34" charset="0"/>
              </a:rPr>
              <a:t>-С</a:t>
            </a:r>
            <a:r>
              <a:rPr dirty="0">
                <a:latin typeface="Arial" panose="020B0604020202020204" pitchFamily="34" charset="0"/>
              </a:rPr>
              <a:t>15</a:t>
            </a:r>
            <a:r>
              <a:rPr sz="2600" dirty="0">
                <a:latin typeface="Arial" panose="020B0604020202020204" pitchFamily="34" charset="0"/>
              </a:rPr>
              <a:t>Н</a:t>
            </a:r>
            <a:r>
              <a:rPr dirty="0">
                <a:latin typeface="Arial" panose="020B0604020202020204" pitchFamily="34" charset="0"/>
              </a:rPr>
              <a:t>32</a:t>
            </a:r>
            <a:endParaRPr dirty="0">
              <a:latin typeface="Arial" panose="020B0604020202020204" pitchFamily="34" charset="0"/>
            </a:endParaRPr>
          </a:p>
        </p:txBody>
      </p:sp>
      <p:sp>
        <p:nvSpPr>
          <p:cNvPr id="16389" name="Text Box 5"/>
          <p:cNvSpPr txBox="1"/>
          <p:nvPr/>
        </p:nvSpPr>
        <p:spPr>
          <a:xfrm>
            <a:off x="3563938" y="5661025"/>
            <a:ext cx="1944687" cy="901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sz="2600" dirty="0">
                <a:latin typeface="Arial" panose="020B0604020202020204" pitchFamily="34" charset="0"/>
              </a:rPr>
              <a:t>С</a:t>
            </a:r>
            <a:r>
              <a:rPr dirty="0">
                <a:latin typeface="Arial" panose="020B0604020202020204" pitchFamily="34" charset="0"/>
              </a:rPr>
              <a:t>16</a:t>
            </a:r>
            <a:r>
              <a:rPr sz="2600" dirty="0">
                <a:latin typeface="Arial" panose="020B0604020202020204" pitchFamily="34" charset="0"/>
              </a:rPr>
              <a:t>Н</a:t>
            </a:r>
            <a:r>
              <a:rPr dirty="0">
                <a:latin typeface="Arial" panose="020B0604020202020204" pitchFamily="34" charset="0"/>
              </a:rPr>
              <a:t>34</a:t>
            </a:r>
            <a:r>
              <a:rPr sz="2600" dirty="0">
                <a:latin typeface="Arial" panose="020B0604020202020204" pitchFamily="34" charset="0"/>
              </a:rPr>
              <a:t>-…</a:t>
            </a:r>
            <a:endParaRPr sz="2600" dirty="0"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b="1" dirty="0">
                <a:latin typeface="Arial" panose="020B0604020202020204" pitchFamily="34" charset="0"/>
              </a:rPr>
              <a:t>твердые</a:t>
            </a:r>
            <a:endParaRPr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8" name="Rectangle 8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0" cap="none" spc="0" normalizeH="0" baseline="0" noProof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Валентные возможности атома углерода</a:t>
            </a:r>
            <a:endParaRPr kumimoji="0" lang="ru-RU" sz="4000" b="1" i="0" u="none" strike="noStrike" kern="0" cap="none" spc="0" normalizeH="0" baseline="0" noProof="0" smtClean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370" name="Rectangle 10"/>
          <p:cNvSpPr>
            <a:spLocks noGrp="1" noChangeArrowheads="1"/>
          </p:cNvSpPr>
          <p:nvPr>
            <p:ph idx="1"/>
          </p:nvPr>
        </p:nvSpPr>
        <p:spPr>
          <a:xfrm>
            <a:off x="0" y="4724400"/>
            <a:ext cx="9144000" cy="2133600"/>
          </a:xfrm>
          <a:solidFill>
            <a:schemeClr val="tx2"/>
          </a:solidFill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Валентность углерода в нормальном состоянии равна двум, т.к. во внешнем энергетическом уровне находится 2 неспаренных электрона. В атоме углерода в нормальном состоянии на р-подуровне второго энергетического уровня имеется одна свободная орбиталь, которую может занять один из 2-х спаренных электронов при переходе атома в возбужденное состояние. Валентность углерода при этом становится равна четырем. </a:t>
            </a:r>
            <a:endParaRPr kumimoji="0" 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6" name="Picture 7" descr="Картинка 65 из 144">
            <a:hlinkClick r:id="rId1"/>
          </p:cNvPr>
          <p:cNvPicPr>
            <a:picLocks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484313"/>
            <a:ext cx="8101012" cy="3171825"/>
          </a:xfrm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1" compatLnSpc="1"/>
          <a:lstStyle/>
          <a:p>
            <a:pPr marL="838200" marR="0" lvl="0" indent="-838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Гибридизация электронных орбиталей в атоме углерода</a:t>
            </a:r>
            <a:br>
              <a:rPr kumimoji="0" lang="ru-RU" sz="40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4376738"/>
            <a:ext cx="8208963" cy="2005013"/>
          </a:xfrm>
          <a:solidFill>
            <a:srgbClr val="FFFF99"/>
          </a:solidFill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Гибридизация</a:t>
            </a: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– это взаимное выравнивание </a:t>
            </a: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и р-электронных орбиталей в атоме углерода. Для атома характерна </a:t>
            </a:r>
            <a:endParaRPr kumimoji="0" lang="ru-RU" sz="2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SP</a:t>
            </a:r>
            <a:r>
              <a:rPr kumimoji="0" lang="en-US" sz="2800" b="0" i="0" u="none" strike="noStrike" kern="0" cap="none" spc="0" normalizeH="0" baseline="30000" noProof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–гибридизация.</a:t>
            </a:r>
            <a:endParaRPr kumimoji="0" lang="ru-RU" sz="2800" b="0" i="0" u="none" strike="noStrike" kern="0" cap="none" spc="0" normalizeH="0" baseline="0" noProof="0" smtClean="0">
              <a:ln>
                <a:noFill/>
              </a:ln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460" name="Picture 10" descr="Картинка 93 из 158">
            <a:hlinkClick r:id="rId1"/>
          </p:cNvPr>
          <p:cNvPicPr>
            <a:picLocks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412875"/>
            <a:ext cx="8820150" cy="2606675"/>
          </a:xfrm>
          <a:ln/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TIMING" val="|1.5|2|1.9|2.3|2.1|1.9|2.7|2|2.3|3.1|4.4"/>
</p:tagLst>
</file>

<file path=ppt/tags/tag2.xml><?xml version="1.0" encoding="utf-8"?>
<p:tagLst xmlns:p="http://schemas.openxmlformats.org/presentationml/2006/main">
  <p:tag name="TIMING" val="|0.6|1.8|4.8|3.9|1.2|1.2|1.5|2.1|2.2|0.9|2.4|1.4|3.9|2.8|1.5|1.2|1.4|1.7|1.4|1.5|4.7|1.3|1.5|4.1|3|2.2|2|1.8|1.6"/>
</p:tagLst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0</TotalTime>
  <Words>9024</Words>
  <Application>WPS Presentation</Application>
  <PresentationFormat>Экран (4:3)</PresentationFormat>
  <Paragraphs>317</Paragraphs>
  <Slides>28</Slides>
  <Notes>2</Notes>
  <HiddenSlides>0</HiddenSlides>
  <MMClips>2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8" baseType="lpstr">
      <vt:lpstr>Arial</vt:lpstr>
      <vt:lpstr>SimSun</vt:lpstr>
      <vt:lpstr>Wingdings</vt:lpstr>
      <vt:lpstr>Comic Sans MS</vt:lpstr>
      <vt:lpstr>Times New Roman</vt:lpstr>
      <vt:lpstr>Symbol</vt:lpstr>
      <vt:lpstr>Microsoft YaHei</vt:lpstr>
      <vt:lpstr>Arial Unicode MS</vt:lpstr>
      <vt:lpstr>Impact</vt:lpstr>
      <vt:lpstr>Круги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Идеальная фигура</dc:title>
  <dc:creator>Вера</dc:creator>
  <cp:lastModifiedBy>2</cp:lastModifiedBy>
  <cp:revision>20</cp:revision>
  <dcterms:created xsi:type="dcterms:W3CDTF">2011-02-27T07:33:00Z</dcterms:created>
  <dcterms:modified xsi:type="dcterms:W3CDTF">2023-01-25T10:21:58Z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00080020280000000000010243100207f6000400038000</vt:lpwstr>
  </property>
  <property fmtid="{D5CDD505-2E9C-101B-9397-08002B2CF9AE}" pid="3" name="ICV">
    <vt:lpwstr>DEB76CD0B3AC4710972CB3107177B83B</vt:lpwstr>
  </property>
  <property fmtid="{D5CDD505-2E9C-101B-9397-08002B2CF9AE}" pid="4" name="KSOProductBuildVer">
    <vt:lpwstr>1049-11.2.0.11440</vt:lpwstr>
  </property>
</Properties>
</file>