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5" r:id="rId1"/>
  </p:sldMasterIdLst>
  <p:sldIdLst>
    <p:sldId id="256" r:id="rId2"/>
    <p:sldId id="266" r:id="rId3"/>
    <p:sldId id="257" r:id="rId4"/>
    <p:sldId id="264" r:id="rId5"/>
    <p:sldId id="258" r:id="rId6"/>
    <p:sldId id="260" r:id="rId7"/>
    <p:sldId id="261" r:id="rId8"/>
    <p:sldId id="265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FF00"/>
    <a:srgbClr val="CC3399"/>
    <a:srgbClr val="003366"/>
    <a:srgbClr val="FFFF00"/>
    <a:srgbClr val="FF99FF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FE2E-3FC9-4FFA-9CA9-AB45E39FB571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EDFB4554-8E9E-4D69-A079-E34DEABFC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175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FE2E-3FC9-4FFA-9CA9-AB45E39FB571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EDFB4554-8E9E-4D69-A079-E34DEABFC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00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FE2E-3FC9-4FFA-9CA9-AB45E39FB571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EDFB4554-8E9E-4D69-A079-E34DEABFC55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27738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FE2E-3FC9-4FFA-9CA9-AB45E39FB571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EDFB4554-8E9E-4D69-A079-E34DEABFC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5807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FE2E-3FC9-4FFA-9CA9-AB45E39FB571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EDFB4554-8E9E-4D69-A079-E34DEABFC55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339099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FE2E-3FC9-4FFA-9CA9-AB45E39FB571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EDFB4554-8E9E-4D69-A079-E34DEABFC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3400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FE2E-3FC9-4FFA-9CA9-AB45E39FB571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4554-8E9E-4D69-A079-E34DEABFC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877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FE2E-3FC9-4FFA-9CA9-AB45E39FB571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4554-8E9E-4D69-A079-E34DEABFC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410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FE2E-3FC9-4FFA-9CA9-AB45E39FB571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4554-8E9E-4D69-A079-E34DEABFC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280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FE2E-3FC9-4FFA-9CA9-AB45E39FB571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EDFB4554-8E9E-4D69-A079-E34DEABFC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87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FE2E-3FC9-4FFA-9CA9-AB45E39FB571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EDFB4554-8E9E-4D69-A079-E34DEABFC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589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FE2E-3FC9-4FFA-9CA9-AB45E39FB571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EDFB4554-8E9E-4D69-A079-E34DEABFC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413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FE2E-3FC9-4FFA-9CA9-AB45E39FB571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4554-8E9E-4D69-A079-E34DEABFC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325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FE2E-3FC9-4FFA-9CA9-AB45E39FB571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4554-8E9E-4D69-A079-E34DEABFC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377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FE2E-3FC9-4FFA-9CA9-AB45E39FB571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B4554-8E9E-4D69-A079-E34DEABFC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15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FE2E-3FC9-4FFA-9CA9-AB45E39FB571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EDFB4554-8E9E-4D69-A079-E34DEABFC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650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6FE2E-3FC9-4FFA-9CA9-AB45E39FB571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DFB4554-8E9E-4D69-A079-E34DEABFC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417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  <p:sldLayoutId id="2147483789" r:id="rId14"/>
    <p:sldLayoutId id="2147483790" r:id="rId15"/>
    <p:sldLayoutId id="214748379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3.pn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6.jpeg" Type="http://schemas.openxmlformats.org/officeDocument/2006/relationships/image"/><Relationship Id="rId5" Target="../media/image5.pn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gif"/></Relationships>
</file>

<file path=ppt/slides/_rels/slide4.xml.rels><?xml version="1.0" encoding="UTF-8" standalone="yes" ?><Relationships xmlns="http://schemas.openxmlformats.org/package/2006/relationships"><Relationship Id="rId8" Target="../media/image19.jpeg" Type="http://schemas.openxmlformats.org/officeDocument/2006/relationships/image"/><Relationship Id="rId3" Target="../media/image14.jpeg" Type="http://schemas.openxmlformats.org/officeDocument/2006/relationships/image"/><Relationship Id="rId7" Target="../media/image18.png" Type="http://schemas.openxmlformats.org/officeDocument/2006/relationships/image"/><Relationship Id="rId2" Target="../media/image13.pn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7.png" Type="http://schemas.openxmlformats.org/officeDocument/2006/relationships/image"/><Relationship Id="rId5" Target="../media/image16.jpeg" Type="http://schemas.openxmlformats.org/officeDocument/2006/relationships/image"/><Relationship Id="rId4" Target="../media/image15.jpeg" Type="http://schemas.openxmlformats.org/officeDocument/2006/relationships/image"/><Relationship Id="rId9" Target="../media/image20.pn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22.png" Type="http://schemas.openxmlformats.org/officeDocument/2006/relationships/image"/><Relationship Id="rId2" Target="../media/image21.pn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5.jpeg" Type="http://schemas.openxmlformats.org/officeDocument/2006/relationships/image"/><Relationship Id="rId5" Target="../media/image24.png" Type="http://schemas.openxmlformats.org/officeDocument/2006/relationships/image"/><Relationship Id="rId4" Target="../media/image23.pn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27.jpeg" Type="http://schemas.openxmlformats.org/officeDocument/2006/relationships/image"/><Relationship Id="rId2" Target="../media/image26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29.jpeg" Type="http://schemas.openxmlformats.org/officeDocument/2006/relationships/image"/><Relationship Id="rId4" Target="../media/image28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31.jpeg" Type="http://schemas.openxmlformats.org/officeDocument/2006/relationships/image"/><Relationship Id="rId2" Target="../media/image30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33.jpeg" Type="http://schemas.openxmlformats.org/officeDocument/2006/relationships/image"/><Relationship Id="rId4" Target="../media/image32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35.png" Type="http://schemas.openxmlformats.org/officeDocument/2006/relationships/image"/><Relationship Id="rId2" Target="../media/image34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37.png" Type="http://schemas.openxmlformats.org/officeDocument/2006/relationships/image"/><Relationship Id="rId4" Target="../media/image36.png" Type="http://schemas.openxmlformats.org/officeDocument/2006/relationships/image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3688" y="548680"/>
            <a:ext cx="5445722" cy="95410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  <a:t>Автоматизация звука р </a:t>
            </a:r>
            <a:endParaRPr lang="en-US" sz="28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ctr"/>
            <a: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  <a:t>в словах и предложениях</a:t>
            </a:r>
            <a:endParaRPr lang="ru-RU" sz="28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9" y="3573016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учитель-логопед Иванова К.И.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11056" y="6421978"/>
            <a:ext cx="1018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920" y="1988840"/>
            <a:ext cx="4310844" cy="2873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5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587" y="288481"/>
            <a:ext cx="2735891" cy="2741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77528"/>
            <a:ext cx="2414587" cy="309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85024"/>
            <a:ext cx="3236913" cy="216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057" y="4005559"/>
            <a:ext cx="2262187" cy="234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198" y="255317"/>
            <a:ext cx="2356049" cy="2592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2306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5476"/>
            <a:ext cx="8712968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dir="tl" rig="soft">
                <a:rot lat="0" lon="0" rev="0"/>
              </a:lightRig>
            </a:scene3d>
            <a:sp3d contourW="25400" prstMaterial="matte">
              <a:bevelT h="55880" prst="artDeco" w="2540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b="1" dirty="0" lang="ru-RU" smtClean="0" spc="50" sz="240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  <a:latin charset="0" pitchFamily="34" typeface="Arial Black"/>
              </a:rPr>
              <a:t>Назови картинки со звуком р,</a:t>
            </a:r>
            <a:endParaRPr b="1" dirty="0" lang="en-US" smtClean="0" spc="50" sz="240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algn="tl" blurRad="76200" dir="5400000" dist="50800" rotWithShape="0">
                  <a:srgbClr val="000000">
                    <a:alpha val="65000"/>
                  </a:srgbClr>
                </a:outerShdw>
              </a:effectLst>
              <a:latin charset="0" pitchFamily="34" typeface="Arial Black"/>
            </a:endParaRPr>
          </a:p>
          <a:p>
            <a:pPr algn="ctr"/>
            <a:r>
              <a:rPr b="1" dirty="0" lang="ru-RU" smtClean="0" spc="50" sz="240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  <a:latin charset="0" pitchFamily="34" typeface="Arial Black"/>
              </a:rPr>
              <a:t> определи</a:t>
            </a:r>
            <a:r>
              <a:rPr b="1" dirty="0" lang="en-US" smtClean="0" spc="50" sz="240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  <a:latin charset="0" pitchFamily="34" typeface="Arial Black"/>
              </a:rPr>
              <a:t> </a:t>
            </a:r>
            <a:r>
              <a:rPr b="1" dirty="0" lang="ru-RU" smtClean="0" spc="50" sz="240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  <a:latin charset="0" pitchFamily="34" typeface="Arial Black"/>
              </a:rPr>
              <a:t>место звука в слове.</a:t>
            </a:r>
            <a:endParaRPr b="1" dirty="0" lang="ru-RU" spc="50" sz="240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algn="tl" blurRad="76200" dir="5400000" dist="50800" rotWithShape="0">
                  <a:srgbClr val="000000">
                    <a:alpha val="65000"/>
                  </a:srgbClr>
                </a:outerShdw>
              </a:effectLst>
              <a:latin charset="0" pitchFamily="34" typeface="Arial Black"/>
            </a:endParaRPr>
          </a:p>
        </p:txBody>
      </p:sp>
      <p:pic>
        <p:nvPicPr>
          <p:cNvPr descr="C:\Users\Home\Pictures\для автом.картинки\agadav02n.jpg" id="2050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196752"/>
            <a:ext cx="2738760" cy="2329068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Home\Pictures\для автом.картинки\agadav02i.jpg" id="2051" name="Picture 3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978" y="5005888"/>
            <a:ext cx="2916704" cy="1620391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Home\Pictures\для автом.картинки\sound-zh-07.gif" id="2053" name="Picture 5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522"/>
          <a:stretch/>
        </p:blipFill>
        <p:spPr bwMode="auto">
          <a:xfrm>
            <a:off x="136204" y="4955197"/>
            <a:ext cx="3086100" cy="1671082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Home\Pictures\31-16.jpg" id="2054" name="Picture 6"/>
          <p:cNvPicPr>
            <a:picLocks noChangeArrowheads="1"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146" y="4168632"/>
            <a:ext cx="2388667" cy="2508338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Home\Pictures\106bbba46c6cdacb3ddb554d5b7294bc.jpg" id="2055" name="Picture 7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226" y="2149627"/>
            <a:ext cx="2767196" cy="1844797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Home\Pictures\d32c7e6f1ae14f8e8796948586ac6697_h.jpg" id="3074" name="Picture 2"/>
          <p:cNvPicPr>
            <a:picLocks noChangeArrowheads="1"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" l="117"/>
          <a:stretch/>
        </p:blipFill>
        <p:spPr bwMode="auto">
          <a:xfrm>
            <a:off x="227626" y="1968555"/>
            <a:ext cx="2031207" cy="2206943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2203536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897" y="969978"/>
            <a:ext cx="1063221" cy="115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64683" y="1363150"/>
            <a:ext cx="3690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solidFill>
                  <a:srgbClr val="FFFF00"/>
                </a:solidFill>
                <a:latin typeface="Arial Black" pitchFamily="34" charset="0"/>
              </a:rPr>
              <a:t>Ро-ро-ро</a:t>
            </a:r>
            <a: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  <a:t> – потерял петух …</a:t>
            </a:r>
            <a:endParaRPr lang="ru-RU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248" y="2336906"/>
            <a:ext cx="4315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solidFill>
                  <a:srgbClr val="FFFF00"/>
                </a:solidFill>
                <a:latin typeface="Arial Black" pitchFamily="34" charset="0"/>
              </a:rPr>
              <a:t>Ры-ры-ры</a:t>
            </a:r>
            <a: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  <a:t> – у ребят в руках   …</a:t>
            </a:r>
            <a:endParaRPr lang="ru-RU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27410" y="3259332"/>
            <a:ext cx="4528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solidFill>
                  <a:srgbClr val="FFFF00"/>
                </a:solidFill>
                <a:latin typeface="Arial Black" pitchFamily="34" charset="0"/>
              </a:rPr>
              <a:t>Ру-ру-ру</a:t>
            </a:r>
            <a: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  <a:t> – мышка спряталась в …</a:t>
            </a:r>
            <a:endParaRPr lang="ru-RU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5123" name="Picture 3" descr="C:\Users\Home\Pictures\694_2f56c770286c90fe0c98d2ceb946aed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4853" y="1826157"/>
            <a:ext cx="887040" cy="1390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11670" y="4830737"/>
            <a:ext cx="2839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  <a:t>Ор-ор-ор - спелый …</a:t>
            </a:r>
            <a:endParaRPr lang="ru-RU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280384"/>
            <a:ext cx="3876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  <a:t>Ра-</a:t>
            </a:r>
            <a:r>
              <a:rPr lang="ru-RU" dirty="0" err="1" smtClean="0">
                <a:solidFill>
                  <a:srgbClr val="FFFF00"/>
                </a:solidFill>
                <a:latin typeface="Arial Black" pitchFamily="34" charset="0"/>
              </a:rPr>
              <a:t>ра</a:t>
            </a:r>
            <a: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  <a:t>-</a:t>
            </a:r>
            <a:r>
              <a:rPr lang="ru-RU" dirty="0" err="1" smtClean="0">
                <a:solidFill>
                  <a:srgbClr val="FFFF00"/>
                </a:solidFill>
                <a:latin typeface="Arial Black" pitchFamily="34" charset="0"/>
              </a:rPr>
              <a:t>ра</a:t>
            </a:r>
            <a: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  <a:t> - за мостом стоит ..</a:t>
            </a:r>
            <a:endParaRPr lang="ru-RU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550" y="57678"/>
            <a:ext cx="1673350" cy="118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578" y="2867472"/>
            <a:ext cx="1639456" cy="114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79512" y="5684175"/>
            <a:ext cx="3303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rgbClr val="FFFF00"/>
                </a:solidFill>
                <a:latin typeface="Arial Black" pitchFamily="34" charset="0"/>
              </a:rPr>
              <a:t>Ыр-ыр-ыр</a:t>
            </a:r>
            <a: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  <a:t> – на столе…</a:t>
            </a:r>
            <a:endParaRPr lang="ru-RU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629" y="5353448"/>
            <a:ext cx="1189224" cy="965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26761">
            <a:off x="7406384" y="4097848"/>
            <a:ext cx="1695076" cy="1465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202904" y="6322137"/>
            <a:ext cx="3248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  <a:t>Ур-</a:t>
            </a:r>
            <a:r>
              <a:rPr lang="ru-RU" dirty="0" err="1" smtClean="0">
                <a:solidFill>
                  <a:srgbClr val="FFFF00"/>
                </a:solidFill>
                <a:latin typeface="Arial Black" pitchFamily="34" charset="0"/>
              </a:rPr>
              <a:t>ур</a:t>
            </a:r>
            <a: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  <a:t>-</a:t>
            </a:r>
            <a:r>
              <a:rPr lang="ru-RU" dirty="0" err="1" smtClean="0">
                <a:solidFill>
                  <a:srgbClr val="FFFF00"/>
                </a:solidFill>
                <a:latin typeface="Arial Black" pitchFamily="34" charset="0"/>
              </a:rPr>
              <a:t>ур</a:t>
            </a:r>
            <a: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  <a:t> мы кормили …</a:t>
            </a:r>
            <a:endParaRPr lang="ru-RU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11" name="Picture 4" descr="C:\Users\Home\Pictures\для автом.картинки\agadav02m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830" y="3713802"/>
            <a:ext cx="955074" cy="1420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49679" y="3830719"/>
            <a:ext cx="2912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  <a:t>Ар-ар-ар – горячий …</a:t>
            </a:r>
            <a:endParaRPr lang="ru-RU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5" y="5666821"/>
            <a:ext cx="1236020" cy="1145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887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CC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13182" y="1268905"/>
            <a:ext cx="3266174" cy="86177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 smtClean="0" sz="1600">
                <a:solidFill>
                  <a:schemeClr val="bg1"/>
                </a:solidFill>
                <a:latin charset="0" pitchFamily="34" typeface="Arial Black"/>
              </a:rPr>
              <a:t>Как называется цветок с </a:t>
            </a:r>
          </a:p>
          <a:p>
            <a:pPr algn="ctr"/>
            <a:r>
              <a:rPr dirty="0" lang="ru-RU" smtClean="0" sz="1600">
                <a:solidFill>
                  <a:schemeClr val="bg1"/>
                </a:solidFill>
                <a:latin charset="0" pitchFamily="34" typeface="Arial Black"/>
              </a:rPr>
              <a:t>жёлтой серединкой и </a:t>
            </a:r>
          </a:p>
          <a:p>
            <a:pPr algn="ctr"/>
            <a:r>
              <a:rPr dirty="0" lang="ru-RU" smtClean="0" sz="1600">
                <a:solidFill>
                  <a:schemeClr val="bg1"/>
                </a:solidFill>
                <a:latin charset="0" pitchFamily="34" typeface="Arial Black"/>
              </a:rPr>
              <a:t>белыми лепестками?</a:t>
            </a:r>
            <a:endParaRPr dirty="0" lang="ru-RU" sz="1600">
              <a:solidFill>
                <a:schemeClr val="bg1"/>
              </a:solidFill>
              <a:latin charset="0" pitchFamily="34" typeface="Arial Black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5889" y="317070"/>
            <a:ext cx="2268570" cy="338554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pPr algn="ctr"/>
            <a:r>
              <a:rPr dirty="0" lang="ru-RU" smtClean="0" sz="1600">
                <a:solidFill>
                  <a:schemeClr val="bg1"/>
                </a:solidFill>
                <a:latin charset="0" pitchFamily="34" typeface="Arial Black"/>
              </a:rPr>
              <a:t>Кто живёт в воде?</a:t>
            </a:r>
            <a:endParaRPr dirty="0" lang="ru-RU" sz="1600">
              <a:solidFill>
                <a:schemeClr val="bg1"/>
              </a:solidFill>
              <a:latin charset="0" pitchFamily="34" typeface="Arial Black"/>
            </a:endParaRPr>
          </a:p>
        </p:txBody>
      </p:sp>
      <p:pic>
        <p:nvPicPr>
          <p:cNvPr id="4098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6756" y="1148687"/>
            <a:ext cx="1213495" cy="1273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8894" y="3582406"/>
            <a:ext cx="1732482" cy="1781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164" y="2205900"/>
            <a:ext cx="2602245" cy="173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713" y="0"/>
            <a:ext cx="1882911" cy="1311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2697" y="2780928"/>
            <a:ext cx="3395481" cy="584775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pPr algn="ctr"/>
            <a:r>
              <a:rPr dirty="0" lang="ru-RU" smtClean="0" sz="1600">
                <a:solidFill>
                  <a:schemeClr val="bg1"/>
                </a:solidFill>
                <a:latin charset="0" pitchFamily="34" typeface="Arial Black"/>
              </a:rPr>
              <a:t>Какое домашнее животное </a:t>
            </a:r>
          </a:p>
          <a:p>
            <a:pPr algn="ctr"/>
            <a:r>
              <a:rPr dirty="0" lang="ru-RU" smtClean="0" sz="1600">
                <a:solidFill>
                  <a:schemeClr val="bg1"/>
                </a:solidFill>
                <a:latin charset="0" pitchFamily="34" typeface="Arial Black"/>
              </a:rPr>
              <a:t>даёт человеку молоко?</a:t>
            </a:r>
            <a:endParaRPr dirty="0" lang="ru-RU" sz="1600">
              <a:solidFill>
                <a:schemeClr val="bg1"/>
              </a:solidFill>
              <a:latin charset="0" pitchFamily="34" typeface="Arial Black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58510" y="4346325"/>
            <a:ext cx="3446777" cy="584775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pPr algn="ctr"/>
            <a:r>
              <a:rPr dirty="0" lang="ru-RU" smtClean="0" sz="1600">
                <a:solidFill>
                  <a:schemeClr val="bg1"/>
                </a:solidFill>
                <a:latin charset="0" pitchFamily="34" typeface="Arial Black"/>
              </a:rPr>
              <a:t>Как называется маленькая </a:t>
            </a:r>
          </a:p>
          <a:p>
            <a:pPr algn="ctr"/>
            <a:r>
              <a:rPr dirty="0" lang="ru-RU" smtClean="0" sz="1600">
                <a:solidFill>
                  <a:schemeClr val="bg1"/>
                </a:solidFill>
                <a:latin charset="0" pitchFamily="34" typeface="Arial Black"/>
              </a:rPr>
              <a:t>лошадка в полоску?</a:t>
            </a:r>
            <a:endParaRPr dirty="0" lang="ru-RU" sz="1600">
              <a:solidFill>
                <a:schemeClr val="bg1"/>
              </a:solidFill>
              <a:latin charset="0" pitchFamily="34" typeface="Arial Black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2693" y="6044194"/>
            <a:ext cx="3669594" cy="338554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pPr algn="ctr"/>
            <a:r>
              <a:rPr dirty="0" lang="ru-RU" smtClean="0" sz="1600">
                <a:solidFill>
                  <a:schemeClr val="bg1"/>
                </a:solidFill>
                <a:latin charset="0" pitchFamily="34" typeface="Arial Black"/>
              </a:rPr>
              <a:t>Что надевают зимой на руки?</a:t>
            </a:r>
            <a:endParaRPr dirty="0" lang="ru-RU" sz="1600">
              <a:solidFill>
                <a:schemeClr val="bg1"/>
              </a:solidFill>
              <a:latin charset="0" pitchFamily="34" typeface="Arial Black"/>
            </a:endParaRPr>
          </a:p>
        </p:txBody>
      </p:sp>
      <p:pic>
        <p:nvPicPr>
          <p:cNvPr id="2050" name="Picture 2"/>
          <p:cNvPicPr>
            <a:picLocks noChangeArrowheads="1"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"/>
          <a:stretch/>
        </p:blipFill>
        <p:spPr bwMode="auto">
          <a:xfrm>
            <a:off x="4147573" y="5363988"/>
            <a:ext cx="1430491" cy="1380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398277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4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7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8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#ppt_w*sin(2.5*pi*$)"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9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0">
                      <p:stCondLst>
                        <p:cond delay="indefinite"/>
                      </p:stCondLst>
                      <p:childTnLst>
                        <p:par>
                          <p:cTn fill="hold" id="11">
                            <p:stCondLst>
                              <p:cond delay="0"/>
                            </p:stCondLst>
                            <p:childTnLst>
                              <p:par>
                                <p:cTn fill="hold" id="12" nodeType="clickEffect" presetClass="entr" presetID="4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14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15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#ppt_w*sin(2.5*pi*$)"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6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7">
                      <p:stCondLst>
                        <p:cond delay="indefinite"/>
                      </p:stCondLst>
                      <p:childTnLst>
                        <p:par>
                          <p:cTn fill="hold" id="18">
                            <p:stCondLst>
                              <p:cond delay="0"/>
                            </p:stCondLst>
                            <p:childTnLst>
                              <p:par>
                                <p:cTn fill="hold" id="19" nodeType="clickEffect" presetClass="entr" presetID="4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21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22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#ppt_w*sin(2.5*pi*$)"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23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4">
                      <p:stCondLst>
                        <p:cond delay="indefinite"/>
                      </p:stCondLst>
                      <p:childTnLst>
                        <p:par>
                          <p:cTn fill="hold" id="25">
                            <p:stCondLst>
                              <p:cond delay="0"/>
                            </p:stCondLst>
                            <p:childTnLst>
                              <p:par>
                                <p:cTn fill="hold" id="26" nodeType="clickEffect" presetClass="entr" presetID="4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28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29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#ppt_w*sin(2.5*pi*$)"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3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1">
                      <p:stCondLst>
                        <p:cond delay="indefinite"/>
                      </p:stCondLst>
                      <p:childTnLst>
                        <p:par>
                          <p:cTn fill="hold" id="32">
                            <p:stCondLst>
                              <p:cond delay="0"/>
                            </p:stCondLst>
                            <p:childTnLst>
                              <p:par>
                                <p:cTn fill="hold" id="33" nodeType="clickEffect" presetClass="entr" presetID="4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35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36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#ppt_w*sin(2.5*pi*$)"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37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49" y="1073334"/>
            <a:ext cx="3743325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37" y="4077072"/>
            <a:ext cx="3810000" cy="2262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052736"/>
            <a:ext cx="3810000" cy="227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886" y="4077072"/>
            <a:ext cx="3810000" cy="227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84467" y="116632"/>
            <a:ext cx="3334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CC00"/>
                </a:solidFill>
                <a:latin typeface="Arial Black" pitchFamily="34" charset="0"/>
              </a:rPr>
              <a:t>Игра «Что изменилось»</a:t>
            </a:r>
            <a:endParaRPr lang="ru-RU" dirty="0">
              <a:solidFill>
                <a:srgbClr val="00CC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481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26" y="3663300"/>
            <a:ext cx="3810000" cy="2262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645024"/>
            <a:ext cx="3810000" cy="2262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02493"/>
            <a:ext cx="3865563" cy="229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3810000" cy="2262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6563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20688"/>
            <a:ext cx="33843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 нам во двор забрался крот. </a:t>
            </a:r>
          </a:p>
          <a:p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Роет землю у ворот. </a:t>
            </a:r>
          </a:p>
          <a:p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Тонна в рот земли войдет, </a:t>
            </a:r>
          </a:p>
          <a:p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Если крот откроет рот.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635896" y="2348880"/>
            <a:ext cx="27774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Franklin Gothic Medium Cond" pitchFamily="34" charset="0"/>
              </a:rPr>
              <a:t> </a:t>
            </a:r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Есть у Раи огород, </a:t>
            </a:r>
          </a:p>
          <a:p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Там морковка и горох, </a:t>
            </a:r>
          </a:p>
          <a:p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Справа огород Федоры. </a:t>
            </a:r>
          </a:p>
          <a:p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основном там помидоры.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8072" y="5229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Кран обходится без рук, </a:t>
            </a:r>
          </a:p>
          <a:p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Вместо рук у крана крюк.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18864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Носит мама – кенгуру </a:t>
            </a:r>
          </a:p>
          <a:p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теплой сумке детвору. </a:t>
            </a:r>
          </a:p>
          <a:p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 ребятки </a:t>
            </a:r>
            <a:r>
              <a:rPr lang="ru-RU" b="1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кенгурятки</a:t>
            </a:r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Целый день играют в прятки.</a:t>
            </a:r>
          </a:p>
          <a:p>
            <a:r>
              <a:rPr lang="ru-RU" dirty="0"/>
              <a:t>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40757"/>
            <a:ext cx="2011363" cy="226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88640"/>
            <a:ext cx="1532035" cy="2224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1" y="3332676"/>
            <a:ext cx="2540147" cy="21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625" y="4347452"/>
            <a:ext cx="1781175" cy="240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7872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476672"/>
            <a:ext cx="54441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 Black" pitchFamily="34" charset="0"/>
              </a:rPr>
              <a:t>МОЛОДЕЦ!!!</a:t>
            </a:r>
            <a:endParaRPr lang="ru-RU" sz="6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 Black" pitchFamily="34" charset="0"/>
            </a:endParaRPr>
          </a:p>
        </p:txBody>
      </p:sp>
      <p:pic>
        <p:nvPicPr>
          <p:cNvPr id="4098" name="Picture 2" descr="C:\Users\Home\Pictures\21860_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420888"/>
            <a:ext cx="4177627" cy="3317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761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220</TotalTime>
  <Words>184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Arial Black</vt:lpstr>
      <vt:lpstr>Century Gothic</vt:lpstr>
      <vt:lpstr>Franklin Gothic Medium Cond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1</cp:lastModifiedBy>
  <cp:revision>33</cp:revision>
  <dcterms:created xsi:type="dcterms:W3CDTF">2013-04-28T03:14:47Z</dcterms:created>
  <dcterms:modified xsi:type="dcterms:W3CDTF">2023-01-25T09:47:02Z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865980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