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 autoCompressPictures="0">
  <p:sldMasterIdLst>
    <p:sldMasterId id="2147483696" r:id="rId1"/>
  </p:sldMasterIdLst>
  <p:notesMasterIdLst>
    <p:notesMasterId r:id="rId2"/>
  </p:notesMasterIdLst>
  <p:sldIdLst>
    <p:sldId id="256" r:id="rId3"/>
    <p:sldId id="273" r:id="rId4"/>
    <p:sldId id="291" r:id="rId5"/>
    <p:sldId id="302" r:id="rId6"/>
    <p:sldId id="281" r:id="rId7"/>
    <p:sldId id="280" r:id="rId8"/>
    <p:sldId id="282" r:id="rId9"/>
    <p:sldId id="297" r:id="rId10"/>
    <p:sldId id="298" r:id="rId11"/>
    <p:sldId id="305" r:id="rId12"/>
    <p:sldId id="306" r:id="rId13"/>
    <p:sldId id="299" r:id="rId14"/>
    <p:sldId id="300" r:id="rId15"/>
    <p:sldId id="303" r:id="rId16"/>
    <p:sldId id="276" r:id="rId17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17FEF5-F0E8-48E0-90AE-740C773EBEFA}">
          <p14:sldIdLst>
            <p14:sldId id="256"/>
            <p14:sldId id="273"/>
            <p14:sldId id="291"/>
            <p14:sldId id="302"/>
            <p14:sldId id="281"/>
            <p14:sldId id="280"/>
            <p14:sldId id="282"/>
            <p14:sldId id="297"/>
            <p14:sldId id="298"/>
            <p14:sldId id="305"/>
            <p14:sldId id="306"/>
            <p14:sldId id="299"/>
            <p14:sldId id="300"/>
            <p14:sldId id="303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FF"/>
    <a:srgbClr val="660033"/>
    <a:srgbClr val="9966FF"/>
    <a:srgbClr val="CC99FF"/>
    <a:srgbClr val="99CCFF"/>
    <a:srgbClr val="FF9966"/>
    <a:srgbClr val="66FF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>
      <p:cViewPr varScale="1">
        <p:scale>
          <a:sx n="112" d="100"/>
          <a:sy n="112" d="100"/>
        </p:scale>
        <p:origin x="12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tags" Target="tags/tag1.xml" /><Relationship Id="rId19" Type="http://schemas.openxmlformats.org/officeDocument/2006/relationships/presProps" Target="presProps.xml" /><Relationship Id="rId2" Type="http://schemas.openxmlformats.org/officeDocument/2006/relationships/notesMaster" Target="notesMasters/notesMaster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C253F-EA19-4421-BF29-2406D08806F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4ABCB-59EF-406B-B1BE-648DB19A3C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448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4ABCB-59EF-406B-B1BE-648DB19A3C8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414731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671214"/>
      </p:ext>
    </p:extLst>
  </p:cSld>
  <p:clrMapOvr>
    <a:masterClrMapping/>
  </p:clrMapOvr>
  <p:transition spd="slow">
    <p:fade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203693"/>
      </p:ext>
    </p:extLst>
  </p:cSld>
  <p:clrMapOvr>
    <a:masterClrMapping/>
  </p:clrMapOvr>
  <p:transition spd="slow">
    <p:fade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63521"/>
      </p:ext>
    </p:extLst>
  </p:cSld>
  <p:clrMapOvr>
    <a:masterClrMapping/>
  </p:clrMapOvr>
  <p:transition spd="slow">
    <p:fade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46912"/>
      </p:ext>
    </p:extLst>
  </p:cSld>
  <p:clrMapOvr>
    <a:masterClrMapping/>
  </p:clrMapOvr>
  <p:transition spd="slow">
    <p:fade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8F457-9E93-4FEC-9DF9-57159505D21C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6A04BF-AF00-4AF6-8F00-DFBD4022B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68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2" r:id="rId3"/>
    <p:sldLayoutId id="2147483703" r:id="rId4"/>
  </p:sldLayoutIdLst>
  <p:transition spd="slow">
    <p:fade/>
  </p:transition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Relationship Id="rId5" Type="http://schemas.openxmlformats.org/officeDocument/2006/relationships/image" Target="../media/image18.jpeg" /><Relationship Id="rId6" Type="http://schemas.microsoft.com/office/2007/relationships/hdphoto" Target="../media/image19.wdp" /><Relationship Id="rId7" Type="http://schemas.openxmlformats.org/officeDocument/2006/relationships/image" Target="../media/image2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5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.jpeg" /><Relationship Id="rId3" Type="http://schemas.microsoft.com/office/2007/relationships/hdphoto" Target="../media/image5.wdp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microsoft.com/office/2007/relationships/hdphoto" Target="../media/image8.wdp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7033984" cy="810897"/>
          </a:xfr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МАОУ Гимназия города Троицк</a:t>
            </a:r>
            <a:endParaRPr lang="ru-RU" sz="2800" b="1">
              <a:solidFill>
                <a:schemeClr val="tx2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3378082"/>
            <a:ext cx="5112568" cy="335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8662" y="1571612"/>
            <a:ext cx="63579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«Взаимодействие детского сада и семьи по формированию </a:t>
            </a:r>
          </a:p>
          <a:p>
            <a:pPr algn="ctr"/>
            <a:r>
              <a:rPr lang="ru-RU" sz="2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 здорового образа жизни у дошкольников.</a:t>
            </a:r>
            <a:endParaRPr lang="ru-RU" sz="28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 txBox="1"/>
          <p:nvPr/>
        </p:nvSpPr>
        <p:spPr>
          <a:xfrm>
            <a:off x="6660232" y="6021288"/>
            <a:ext cx="2124060" cy="7143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/>
            </a:pP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Безуглова Л.С</a:t>
            </a:r>
            <a:endParaRPr kumimoji="0" lang="ru-RU" sz="2000" b="1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/>
            </a:pPr>
            <a:r>
              <a:rPr kumimoji="0" lang="ru-RU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2023г.</a:t>
            </a:r>
            <a:endParaRPr kumimoji="0" lang="ru-RU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658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57" y="980728"/>
            <a:ext cx="4293735" cy="42937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4864"/>
            <a:ext cx="4464496" cy="4464496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39552" y="188640"/>
            <a:ext cx="7560840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mtClean="0">
                <a:solidFill>
                  <a:schemeClr val="tx1"/>
                </a:solidFill>
              </a:rPr>
              <a:t>Мама, папа я спортивная семья</a:t>
            </a:r>
            <a:endParaRPr lang="ru-RU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28724"/>
      </p:ext>
    </p:extLst>
  </p:cSld>
  <p:clrMapOvr>
    <a:masterClrMapping/>
  </p:clrMapOvr>
  <p:transition spd="slow">
    <p:fade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68960"/>
            <a:ext cx="3883722" cy="3650957"/>
          </a:xfrm>
          <a:prstGeom prst="rect">
            <a:avLst/>
          </a:prstGeom>
          <a:ln w="38100">
            <a:solidFill>
              <a:srgbClr val="9933FF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4032657" cy="2692013"/>
          </a:xfrm>
          <a:prstGeom prst="rect">
            <a:avLst/>
          </a:prstGeom>
          <a:ln w="38100">
            <a:solidFill>
              <a:srgbClr val="9933FF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9" t="15999" r="30583" b="17343"/>
          <a:stretch>
            <a:fillRect/>
          </a:stretch>
        </p:blipFill>
        <p:spPr>
          <a:xfrm>
            <a:off x="7019250" y="980728"/>
            <a:ext cx="1800201" cy="1800200"/>
          </a:xfrm>
          <a:prstGeom prst="rect">
            <a:avLst/>
          </a:prstGeom>
          <a:ln w="38100">
            <a:solidFill>
              <a:srgbClr val="9933FF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691" t="74150"/>
          <a:stretch>
            <a:fillRect/>
          </a:stretch>
        </p:blipFill>
        <p:spPr>
          <a:xfrm>
            <a:off x="4499992" y="3587590"/>
            <a:ext cx="4159124" cy="3121984"/>
          </a:xfrm>
          <a:prstGeom prst="rect">
            <a:avLst/>
          </a:prstGeom>
          <a:ln w="38100">
            <a:solidFill>
              <a:srgbClr val="9933FF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492" y="259869"/>
            <a:ext cx="2096545" cy="3145586"/>
          </a:xfrm>
          <a:prstGeom prst="rect">
            <a:avLst/>
          </a:prstGeom>
          <a:ln w="38100">
            <a:solidFill>
              <a:srgbClr val="9933FF"/>
            </a:solidFill>
          </a:ln>
        </p:spPr>
      </p:pic>
    </p:spTree>
    <p:extLst>
      <p:ext uri="{BB962C8B-B14F-4D97-AF65-F5344CB8AC3E}">
        <p14:creationId xmlns:p14="http://schemas.microsoft.com/office/powerpoint/2010/main" val="3682942307"/>
      </p:ext>
    </p:extLst>
  </p:cSld>
  <p:clrMapOvr>
    <a:masterClrMapping/>
  </p:clrMapOvr>
  <p:transition spd="slow">
    <p:fade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Развивающая предметно-</a:t>
            </a:r>
          </a:p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пространственная среда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 домашних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условиях. </a:t>
            </a:r>
            <a:endParaRPr lang="ru-RU" sz="2800" b="1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физкультурно-оздоровительный комплекс «Домашний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стадион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мячи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санки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велосипеды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лыжи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бадминтон и т.д.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61620"/>
            <a:ext cx="2030952" cy="2707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460" y="2318395"/>
            <a:ext cx="2805071" cy="34854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811" y="2708920"/>
            <a:ext cx="2818987" cy="364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743624"/>
      </p:ext>
    </p:extLst>
  </p:cSld>
  <p:clrMapOvr>
    <a:masterClrMapping/>
  </p:clrMapOvr>
  <p:transition spd="slow">
    <p:fade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endParaRPr lang="ru-RU" sz="2000" b="1">
              <a:latin typeface="Times New Roman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1. У детей сформированы первоначальные представления о здоровом образе жизни.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2. У 90% детей достаточный уровень развития физических качеств, развит интерес к различным формам двигательной активности.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3. Отмечено снижение частоты заболеваемости </a:t>
            </a:r>
            <a:endParaRPr lang="ru-RU" sz="240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 Возросла заинтересованность родителей в спортивной жизни детского сада, стали активными участниками спортивных мероприятий в ДОУ.</a:t>
            </a:r>
          </a:p>
          <a:p>
            <a:pPr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5.  Дети посещают танцевальные кружки, спортивные секции.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332656"/>
            <a:ext cx="734481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mtClean="0">
                <a:solidFill>
                  <a:schemeClr val="tx1"/>
                </a:solidFill>
              </a:rPr>
              <a:t>Вывод</a:t>
            </a:r>
            <a:endParaRPr lang="ru-RU" sz="32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454769"/>
      </p:ext>
    </p:extLst>
  </p:cSld>
  <p:clrMapOvr>
    <a:masterClrMapping/>
  </p:clrMapOvr>
  <p:transition spd="slow">
    <p:fade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6347714" cy="5123656"/>
          </a:xfrm>
        </p:spPr>
        <p:txBody>
          <a:bodyPr>
            <a:normAutofit/>
          </a:bodyPr>
          <a:lstStyle/>
          <a:p>
            <a:r>
              <a:rPr lang="ru-RU" sz="2400" b="1" i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Особое значение, в работе по формированию ЗОЖ приобретает, организованная работа с родителями, ни одна даже самая лучшая программа и методика не могут гарантировать полноценного результата, если семья не будет соблюдать принципы здорового образа жизни</a:t>
            </a:r>
            <a:endParaRPr lang="ru-RU" sz="2400" b="1" i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https://cdn.culture.ru/images/5ec0ce99-6467-5c1e-9736-8de04f91ba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2202" y="3212976"/>
            <a:ext cx="5856585" cy="3221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166207"/>
      </p:ext>
    </p:extLst>
  </p:cSld>
  <p:clrMapOvr>
    <a:masterClrMapping/>
  </p:clrMapOvr>
  <p:transition spd="slow">
    <p:fade/>
  </p:transition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714356"/>
            <a:ext cx="6572296" cy="100013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smtClean="0">
                <a:solidFill>
                  <a:srgbClr val="66003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Спасибо за внимание!</a:t>
            </a:r>
            <a:endParaRPr lang="ru-RU" sz="5400" b="1">
              <a:solidFill>
                <a:srgbClr val="660033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596" y="2000240"/>
            <a:ext cx="6336704" cy="4288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35019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9832" y="3683222"/>
            <a:ext cx="2808312" cy="3154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4" y="188640"/>
            <a:ext cx="6143668" cy="3416320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400" i="1">
                <a:latin typeface="Times New Roman" pitchFamily="18" charset="0"/>
                <a:cs typeface="Times New Roman" pitchFamily="18" charset="0"/>
              </a:rPr>
              <a:t>Я не боюсь еще и еще раз повторять: забота о здоровье – это самый важный труд воспитателя. От жизнерадостности, бодрости детей зависит их духовное здоровье, мировоззрение, умственное развитие, крепость знаний, вера в свои силы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                                              В.А Сухомлинский</a:t>
            </a:r>
          </a:p>
          <a:p>
            <a:pPr algn="just"/>
            <a:endParaRPr lang="ru-RU" sz="2400" i="1"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791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76672"/>
            <a:ext cx="76706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Главная цель: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формирование в содружестве с родителями потребности к здоровому образу жизни у детей дошкольного возраста.</a:t>
            </a:r>
          </a:p>
          <a:p>
            <a:pPr>
              <a:lnSpc>
                <a:spcPct val="150000"/>
              </a:lnSpc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:</a:t>
            </a:r>
            <a:endParaRPr lang="ru-RU" sz="240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*     Повышать педагогическую культуру родителей. </a:t>
            </a:r>
          </a:p>
          <a:p>
            <a:pPr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*     Изучать, обобщать и распространять положительный опыт семейного воспитания. </a:t>
            </a:r>
          </a:p>
          <a:p>
            <a:pPr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*     обогащать знания о ЗОЖ через различные виды деятельности</a:t>
            </a:r>
          </a:p>
          <a:p>
            <a:pPr>
              <a:lnSpc>
                <a:spcPct val="150000"/>
              </a:lnSpc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*     создать единое  здоровьесберегающее пространство в детском саду и   дома.</a:t>
            </a:r>
          </a:p>
        </p:txBody>
      </p:sp>
    </p:spTree>
    <p:extLst>
      <p:ext uri="{BB962C8B-B14F-4D97-AF65-F5344CB8AC3E}">
        <p14:creationId xmlns:p14="http://schemas.microsoft.com/office/powerpoint/2010/main" val="1565561590"/>
      </p:ext>
    </p:extLst>
  </p:cSld>
  <p:clrMapOvr>
    <a:masterClrMapping/>
  </p:clrMapOvr>
  <p:transition spd="slow">
    <p:fade/>
  </p:transition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Причины Плохого здоровья детей заключаются в семье, и их много</a:t>
            </a:r>
            <a:endParaRPr lang="ru-RU" sz="2800" i="1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6347714" cy="3880773"/>
          </a:xfrm>
        </p:spPr>
        <p:txBody>
          <a:bodyPr>
            <a:normAutofit/>
          </a:bodyPr>
          <a:lstStyle/>
          <a:p>
            <a:r>
              <a:rPr lang="ru-RU" sz="2400" smtClean="0"/>
              <a:t>условия для здорового образа жизни </a:t>
            </a:r>
          </a:p>
          <a:p>
            <a:r>
              <a:rPr lang="ru-RU" sz="2400" smtClean="0"/>
              <a:t>профилактика заболеваний</a:t>
            </a:r>
          </a:p>
          <a:p>
            <a:r>
              <a:rPr lang="ru-RU" sz="2400"/>
              <a:t>н</a:t>
            </a:r>
            <a:r>
              <a:rPr lang="ru-RU" sz="2400" smtClean="0"/>
              <a:t>еправильное питание</a:t>
            </a:r>
          </a:p>
          <a:p>
            <a:r>
              <a:rPr lang="ru-RU" sz="2400"/>
              <a:t>н</a:t>
            </a:r>
            <a:r>
              <a:rPr lang="ru-RU" sz="2400" smtClean="0"/>
              <a:t>есоблюдение рационального психологического и гигиенического режима в семье</a:t>
            </a:r>
            <a:endParaRPr lang="ru-RU" sz="24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4077072"/>
            <a:ext cx="26642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797211"/>
      </p:ext>
    </p:extLst>
  </p:cSld>
  <p:clrMapOvr>
    <a:masterClrMapping/>
  </p:clrMapOvr>
  <p:transition spd="slow">
    <p:fade/>
  </p:transition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674614"/>
            <a:ext cx="8286808" cy="58477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400" b="1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       </a:t>
            </a:r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Рекомендации для родителей: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«Организация питания вечером и в выходные дни»,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«Упражнения для профилактики верхних дыхательных путей»,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«Упражнения для развития мелкой моторики рук»,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«Упражнения для профилактики плоскостопия»,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«Проведение физкультминуток дома» 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другие.</a:t>
            </a:r>
            <a:endParaRPr kumimoji="0" lang="ru-RU" sz="1800" b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344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 isContent="1"/>
      </p:transition>
    </mc:Choice>
    <mc:Fallback>
      <p:transition spd="slow">
        <p:fad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733391"/>
            <a:ext cx="7532910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Родительские собрания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>
              <a:ln>
                <a:noFill/>
              </a:ln>
              <a:effectLst/>
              <a:latin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8596" y="1564388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mtClean="0">
                <a:latin typeface="Times New Roman" pitchFamily="18" charset="0"/>
                <a:ea typeface="Calibri" panose="020f0502020204030204" pitchFamily="34" charset="0"/>
              </a:rPr>
              <a:t>«Соблюдение </a:t>
            </a:r>
            <a:r>
              <a:rPr lang="ru-RU" sz="2400">
                <a:latin typeface="Times New Roman" pitchFamily="18" charset="0"/>
                <a:ea typeface="Calibri" panose="020f0502020204030204" pitchFamily="34" charset="0"/>
              </a:rPr>
              <a:t>режима дня дома</a:t>
            </a:r>
            <a:r>
              <a:rPr lang="ru-RU" sz="2400" smtClean="0">
                <a:latin typeface="Times New Roman" pitchFamily="18" charset="0"/>
                <a:ea typeface="Calibri" panose="020f0502020204030204" pitchFamily="34" charset="0"/>
              </a:rPr>
              <a:t>»</a:t>
            </a:r>
          </a:p>
          <a:p>
            <a:endParaRPr lang="ru-RU" sz="2400" smtClean="0">
              <a:latin typeface="Times New Roman" pitchFamily="18" charset="0"/>
              <a:ea typeface="Calibri" panose="020f0502020204030204" pitchFamily="34" charset="0"/>
            </a:endParaRPr>
          </a:p>
          <a:p>
            <a:r>
              <a:rPr lang="ru-RU" sz="2400" smtClean="0">
                <a:latin typeface="Times New Roman" pitchFamily="18" charset="0"/>
                <a:ea typeface="Calibri" panose="020f0502020204030204" pitchFamily="34" charset="0"/>
              </a:rPr>
              <a:t>«</a:t>
            </a:r>
            <a:r>
              <a:rPr lang="ru-RU" sz="2400">
                <a:latin typeface="Times New Roman" pitchFamily="18" charset="0"/>
                <a:ea typeface="Calibri" panose="020f0502020204030204" pitchFamily="34" charset="0"/>
              </a:rPr>
              <a:t>Правильное питание – залог здоровья наших детей». </a:t>
            </a:r>
            <a:endParaRPr lang="ru-RU" sz="24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2764717"/>
            <a:ext cx="5976664" cy="4033979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683568" y="229335"/>
            <a:ext cx="695912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tx1"/>
                </a:solidFill>
              </a:rPr>
              <a:t>Родительские собрания</a:t>
            </a:r>
            <a:endParaRPr lang="ru-RU" sz="2400" b="1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/>
              <a:t>     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беседы с родителями </a:t>
            </a:r>
            <a:endParaRPr lang="ru-RU" sz="2400" b="1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smtClean="0"/>
              <a:t>     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 правильной осанке</a:t>
            </a: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«Что делать, чтобы у ребёнка были здоровые зубы?»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365104"/>
            <a:ext cx="1872208" cy="19662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2357431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Тематические выставки </a:t>
            </a:r>
          </a:p>
          <a:p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«О здоровье всерьез».</a:t>
            </a:r>
          </a:p>
          <a:p>
            <a:pPr>
              <a:buFont typeface="Wingdings" pitchFamily="2" charset="2"/>
              <a:buChar char="Ø"/>
            </a:pPr>
            <a:endParaRPr lang="ru-RU" sz="22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«Закаливание детей дома». </a:t>
            </a:r>
            <a:endParaRPr lang="ru-RU" sz="2200">
              <a:solidFill>
                <a:srgbClr val="000000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924944"/>
            <a:ext cx="4948356" cy="371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06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78272"/>
            <a:ext cx="53645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Соблюдение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и обогащение семейных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традиций</a:t>
            </a:r>
            <a:endParaRPr lang="ru-RU" sz="2000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188" y="2636912"/>
            <a:ext cx="2665108" cy="36724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3" t="16252" r="7577" b="7528"/>
          <a:stretch>
            <a:fillRect/>
          </a:stretch>
        </p:blipFill>
        <p:spPr>
          <a:xfrm>
            <a:off x="323528" y="3212976"/>
            <a:ext cx="3744416" cy="2304256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555568"/>
            <a:ext cx="6984776" cy="6133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tx1"/>
                </a:solidFill>
              </a:rPr>
              <a:t>Семейные традиции</a:t>
            </a:r>
            <a:endParaRPr lang="ru-RU" sz="2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020154"/>
      </p:ext>
    </p:extLst>
  </p:cSld>
  <p:clrMapOvr>
    <a:masterClrMapping/>
  </p:clrMapOvr>
  <p:transition spd="slow">
    <p:fade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20689"/>
            <a:ext cx="535785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Традиции в детском саду:</a:t>
            </a:r>
          </a:p>
          <a:p>
            <a:endParaRPr lang="ru-RU" sz="200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«Тихий час и пробуждение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«Секция футбола» 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 Спортивные досуги»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«Спортивные развлечения с родителями»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«Спортивные соревнования»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638220"/>
            <a:ext cx="3444607" cy="2583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149080"/>
            <a:ext cx="3635896" cy="261029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500034" y="620689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8518" y="90344"/>
            <a:ext cx="724031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mtClean="0">
                <a:solidFill>
                  <a:schemeClr val="tx1"/>
                </a:solidFill>
              </a:rPr>
              <a:t>Традиции в детском саду</a:t>
            </a:r>
            <a:endParaRPr lang="ru-RU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33611"/>
      </p:ext>
    </p:extLst>
  </p:cSld>
  <p:clrMapOvr>
    <a:masterClrMapping/>
  </p:clrMapOvr>
  <p:transition spd="slow">
    <p:fade/>
  </p:transition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Arial"/>
        <a:cs typeface="Arial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Arial"/>
        <a:cs typeface="Arial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Facet</Template>
  <Company/>
  <PresentationFormat>On-screen Show (4:3)</PresentationFormat>
  <Paragraphs>65</Paragraphs>
  <Slides>15</Slides>
  <Notes>1</Notes>
  <TotalTime>2250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5">
      <vt:lpstr>Arial</vt:lpstr>
      <vt:lpstr>Trebuchet MS</vt:lpstr>
      <vt:lpstr>Wingdings 3</vt:lpstr>
      <vt:lpstr>Calibri</vt:lpstr>
      <vt:lpstr>Times New Roman</vt:lpstr>
      <vt:lpstr>Comic Sans MS</vt:lpstr>
      <vt:lpstr>Wingdings</vt:lpstr>
      <vt:lpstr>Verdana</vt:lpstr>
      <vt:lpstr>Monotype Corsiva</vt:lpstr>
      <vt:lpstr>Грань</vt:lpstr>
      <vt:lpstr>МАОУ Гимназия города Троицк</vt:lpstr>
      <vt:lpstr>PowerPoint Presentation</vt:lpstr>
      <vt:lpstr>PowerPoint Presentation</vt:lpstr>
      <vt:lpstr>Причины Плохого здоровья детей заключаются в семье, и их много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Особое значение, в работе по формированию ЗОЖ приобретает, организованная работа с родителями, ни одна даже самая лучшая программа и методика не могут гарантировать полноценного результата, если семья не будет соблюдать принципы здорового образа жизни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«Образовательная деятельность в ходе режимных моментов»</dc:title>
  <dc:creator>сергей</dc:creator>
  <cp:lastModifiedBy>UserPC</cp:lastModifiedBy>
  <cp:revision>127</cp:revision>
  <dcterms:created xsi:type="dcterms:W3CDTF">2013-11-10T18:06:20Z</dcterms:created>
  <dcterms:modified xsi:type="dcterms:W3CDTF">2023-01-25T13:25:49Z</dcterms:modified>
</cp:coreProperties>
</file>